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7"/>
  </p:notesMasterIdLst>
  <p:handoutMasterIdLst>
    <p:handoutMasterId r:id="rId18"/>
  </p:handoutMasterIdLst>
  <p:sldIdLst>
    <p:sldId id="456" r:id="rId5"/>
    <p:sldId id="267" r:id="rId6"/>
    <p:sldId id="472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70" r:id="rId15"/>
    <p:sldId id="469" r:id="rId16"/>
  </p:sldIdLst>
  <p:sldSz cx="9144000" cy="5143500" type="screen16x9"/>
  <p:notesSz cx="6858000" cy="9144000"/>
  <p:embeddedFontLs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Helvetica Neue Light" panose="020B0604020202020204" charset="0"/>
      <p:regular r:id="rId23"/>
      <p:bold r:id="rId24"/>
      <p:italic r:id="rId25"/>
      <p:boldItalic r:id="rId26"/>
    </p:embeddedFont>
    <p:embeddedFont>
      <p:font typeface="Helvetica Neue Light" panose="020B0604020202020204" charset="0"/>
      <p:regular r:id="rId23"/>
      <p:bold r:id="rId24"/>
      <p:italic r:id="rId25"/>
      <p:boldItalic r:id="rId26"/>
    </p:embeddedFont>
    <p:embeddedFont>
      <p:font typeface="Roboto Condensed" panose="02000000000000000000" pitchFamily="2" charset="0"/>
      <p:regular r:id="rId27"/>
      <p:bold r:id="rId28"/>
      <p:italic r:id="rId29"/>
      <p:boldItalic r:id="rId30"/>
    </p:embeddedFont>
  </p:embeddedFontLst>
  <p:custDataLst>
    <p:tags r:id="rId3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00B"/>
    <a:srgbClr val="00B050"/>
    <a:srgbClr val="E4D400"/>
    <a:srgbClr val="FAEB2A"/>
    <a:srgbClr val="0070C0"/>
    <a:srgbClr val="FFC9C9"/>
    <a:srgbClr val="E4E6EB"/>
    <a:srgbClr val="FFE7E7"/>
    <a:srgbClr val="EF8600"/>
    <a:srgbClr val="A4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21349-A216-4541-AAAB-DD56920A1BA9}" v="4403" dt="2024-04-07T17:49:38.057"/>
    <p1510:client id="{AA0DB889-E3CC-4240-99C1-1821CD997DEF}" v="937" dt="2024-04-07T17:55:25.554"/>
  </p1510:revLst>
</p1510:revInfo>
</file>

<file path=ppt/tableStyles.xml><?xml version="1.0" encoding="utf-8"?>
<a:tblStyleLst xmlns:a="http://schemas.openxmlformats.org/drawingml/2006/main" def="{791159ED-6AC7-454E-B4A8-89A23E1A2AA7}">
  <a:tblStyle styleId="{791159ED-6AC7-454E-B4A8-89A23E1A2A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10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0F45EF-4290-68A4-BAF4-4C84949AB5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6C31A-22A2-205F-C9CB-861279AFFE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3D743-39D4-9C49-9846-FC33DE1F7EB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20209-1470-790A-2A96-6CD4FE6ADF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60A5B-62FE-4F26-024B-56B44026C8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6B4BF-4C3F-3E48-AAD1-2DC20042B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43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147f5a0c4f_3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147f5a0c4f_3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-apple-system"/>
              </a:rPr>
              <a:t>GLBA (Gramm-Leach-Bliley Act)</a:t>
            </a:r>
            <a:r>
              <a:rPr lang="en-US" b="0" i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-apple-system"/>
              </a:rPr>
              <a:t>: Focuses on financial institutions and their handling of customer information in USA</a:t>
            </a:r>
            <a:endParaRPr lang="en-US" sz="1100">
              <a:latin typeface="Helvetica Neue"/>
              <a:ea typeface="Helvetica Neue"/>
              <a:cs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>
              <a:solidFill>
                <a:srgbClr val="111111"/>
              </a:solidFill>
              <a:effectLst/>
              <a:highlight>
                <a:srgbClr val="F9F9F9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8433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15aa99f211_0_1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15aa99f211_0_1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97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15aa99f211_0_1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15aa99f211_0_1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751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15aa99f211_0_1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15aa99f211_0_1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'business', 'category', 'city', 'state', 'gender', 'zip', 'job'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383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15aa99f211_0_1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15aa99f211_0_1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5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15aa99f211_0_1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15aa99f211_0_1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070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15aa99f211_0_1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15aa99f211_0_1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248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15aa99f211_0_1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15aa99f211_0_1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People would rather have their bank say there was fraud on their account even when there wasn’t in reality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5595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15aa99f211_0_1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15aa99f211_0_1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31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CEFBB4-3BD3-A3CC-7441-7993392C000F}"/>
              </a:ext>
            </a:extLst>
          </p:cNvPr>
          <p:cNvSpPr/>
          <p:nvPr userDrawn="1"/>
        </p:nvSpPr>
        <p:spPr>
          <a:xfrm>
            <a:off x="8244968" y="184417"/>
            <a:ext cx="691563" cy="614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BD9B-B696-334E-97D0-67E83A9F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D5A80B-EA5E-6C96-6438-6EBF68D31BF6}"/>
              </a:ext>
            </a:extLst>
          </p:cNvPr>
          <p:cNvSpPr/>
          <p:nvPr userDrawn="1"/>
        </p:nvSpPr>
        <p:spPr>
          <a:xfrm>
            <a:off x="8275703" y="199785"/>
            <a:ext cx="637775" cy="572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16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732BA-4F2B-4455-899A-B9BA587B24C0}"/>
              </a:ext>
            </a:extLst>
          </p:cNvPr>
          <p:cNvSpPr/>
          <p:nvPr userDrawn="1"/>
        </p:nvSpPr>
        <p:spPr>
          <a:xfrm>
            <a:off x="8275703" y="199785"/>
            <a:ext cx="637775" cy="572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CEAA2A-A65F-588E-569F-38459C83054A}"/>
              </a:ext>
            </a:extLst>
          </p:cNvPr>
          <p:cNvSpPr/>
          <p:nvPr userDrawn="1"/>
        </p:nvSpPr>
        <p:spPr>
          <a:xfrm>
            <a:off x="8275703" y="199785"/>
            <a:ext cx="637775" cy="572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D2A6DC-EAC9-40DB-33C2-7E4C5EE0D359}"/>
              </a:ext>
            </a:extLst>
          </p:cNvPr>
          <p:cNvSpPr/>
          <p:nvPr userDrawn="1"/>
        </p:nvSpPr>
        <p:spPr>
          <a:xfrm>
            <a:off x="8275703" y="199785"/>
            <a:ext cx="637775" cy="572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C0B760-3C17-0B23-45BF-BD62318F613A}"/>
              </a:ext>
            </a:extLst>
          </p:cNvPr>
          <p:cNvSpPr/>
          <p:nvPr userDrawn="1"/>
        </p:nvSpPr>
        <p:spPr>
          <a:xfrm>
            <a:off x="8275703" y="199785"/>
            <a:ext cx="637775" cy="572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CD8AC9-6090-0533-F721-40F6F7FF60F4}"/>
              </a:ext>
            </a:extLst>
          </p:cNvPr>
          <p:cNvSpPr/>
          <p:nvPr userDrawn="1"/>
        </p:nvSpPr>
        <p:spPr>
          <a:xfrm>
            <a:off x="8275703" y="199785"/>
            <a:ext cx="637775" cy="572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10A1CA-AC83-8938-212F-F00699BF8BE0}"/>
              </a:ext>
            </a:extLst>
          </p:cNvPr>
          <p:cNvSpPr/>
          <p:nvPr userDrawn="1"/>
        </p:nvSpPr>
        <p:spPr>
          <a:xfrm>
            <a:off x="8428103" y="352185"/>
            <a:ext cx="637775" cy="572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8C1B4EE-4C61-6E78-CC17-DB4CB829227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9096116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592" imgH="595" progId="TCLayout.ActiveDocument.1">
                  <p:embed/>
                </p:oleObj>
              </mc:Choice>
              <mc:Fallback>
                <p:oleObj name="think-cell Slide" r:id="rId12" imgW="592" imgH="595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8C1B4EE-4C61-6E78-CC17-DB4CB82922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46DBC0-AE01-2124-48FF-538B0C5FF9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/>
        </p:blipFill>
        <p:spPr bwMode="auto">
          <a:xfrm>
            <a:off x="8285654" y="200122"/>
            <a:ext cx="568238" cy="56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3B7C1D4-6859-A06D-3004-C11FBCB8C6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/>
        </p:blipFill>
        <p:spPr bwMode="auto">
          <a:xfrm>
            <a:off x="-1964200" y="768360"/>
            <a:ext cx="1363171" cy="13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redit Card Basics - All That You Need to Know • GetHow">
            <a:extLst>
              <a:ext uri="{FF2B5EF4-FFF2-40B4-BE49-F238E27FC236}">
                <a16:creationId xmlns:a16="http://schemas.microsoft.com/office/drawing/2014/main" id="{F4462FEF-4E1E-2EC2-E126-0DD74EE8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542" y="-261098"/>
            <a:ext cx="9484660" cy="632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61;p13">
            <a:extLst>
              <a:ext uri="{FF2B5EF4-FFF2-40B4-BE49-F238E27FC236}">
                <a16:creationId xmlns:a16="http://schemas.microsoft.com/office/drawing/2014/main" id="{05947A25-EA75-16A5-61DD-3B6B82E73E45}"/>
              </a:ext>
            </a:extLst>
          </p:cNvPr>
          <p:cNvSpPr txBox="1"/>
          <p:nvPr/>
        </p:nvSpPr>
        <p:spPr>
          <a:xfrm>
            <a:off x="70706" y="3227172"/>
            <a:ext cx="8520600" cy="91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900" b="1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Decoded: Unmasking Credit Card Fraud</a:t>
            </a:r>
          </a:p>
          <a:p>
            <a:r>
              <a:rPr lang="en-CA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DataQuest</a:t>
            </a:r>
            <a:r>
              <a:rPr lang="en-CA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 2024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b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5: Aaron </a:t>
            </a:r>
            <a:r>
              <a:rPr lang="en-CA" sz="900" b="1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Pogrin</a:t>
            </a:r>
            <a:r>
              <a:rPr lang="en-CA" sz="900" b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Oren Joffe, Julia Monte</a:t>
            </a:r>
            <a:endParaRPr sz="900" b="1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" name="Google Shape;62;p13">
            <a:extLst>
              <a:ext uri="{FF2B5EF4-FFF2-40B4-BE49-F238E27FC236}">
                <a16:creationId xmlns:a16="http://schemas.microsoft.com/office/drawing/2014/main" id="{37BB86C3-5D0A-822B-944D-F98798AD6F40}"/>
              </a:ext>
            </a:extLst>
          </p:cNvPr>
          <p:cNvCxnSpPr/>
          <p:nvPr/>
        </p:nvCxnSpPr>
        <p:spPr>
          <a:xfrm flipH="1">
            <a:off x="140093" y="4173620"/>
            <a:ext cx="7507363" cy="0"/>
          </a:xfrm>
          <a:prstGeom prst="straightConnector1">
            <a:avLst/>
          </a:prstGeom>
          <a:noFill/>
          <a:ln w="9525" cap="flat" cmpd="sng">
            <a:solidFill>
              <a:srgbClr val="222A4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74192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hink-cell data - do not delete" hidden="1">
            <a:extLst>
              <a:ext uri="{FF2B5EF4-FFF2-40B4-BE49-F238E27FC236}">
                <a16:creationId xmlns:a16="http://schemas.microsoft.com/office/drawing/2014/main" id="{498A90F7-E3D6-F83D-A6A9-C1156FB0A2E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5" progId="TCLayout.ActiveDocument.1">
                  <p:embed/>
                </p:oleObj>
              </mc:Choice>
              <mc:Fallback>
                <p:oleObj name="think-cell Slide" r:id="rId4" imgW="592" imgH="595" progId="TCLayout.ActiveDocument.1">
                  <p:embed/>
                  <p:pic>
                    <p:nvPicPr>
                      <p:cNvPr id="1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98A90F7-E3D6-F83D-A6A9-C1156FB0A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" name="Google Shape;922;p46"/>
          <p:cNvSpPr txBox="1"/>
          <p:nvPr/>
        </p:nvSpPr>
        <p:spPr>
          <a:xfrm>
            <a:off x="592650" y="488250"/>
            <a:ext cx="7464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23" name="Google Shape;923;p46"/>
          <p:cNvSpPr/>
          <p:nvPr/>
        </p:nvSpPr>
        <p:spPr>
          <a:xfrm>
            <a:off x="422250" y="218725"/>
            <a:ext cx="70500" cy="4530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24" name="Google Shape;924;p46"/>
          <p:cNvSpPr txBox="1"/>
          <p:nvPr/>
        </p:nvSpPr>
        <p:spPr>
          <a:xfrm>
            <a:off x="592650" y="488250"/>
            <a:ext cx="7464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endParaRPr lang="en">
              <a:latin typeface="Helvetica Neue Light"/>
            </a:endParaRPr>
          </a:p>
        </p:txBody>
      </p:sp>
      <p:sp>
        <p:nvSpPr>
          <p:cNvPr id="942" name="Google Shape;942;p46"/>
          <p:cNvSpPr/>
          <p:nvPr/>
        </p:nvSpPr>
        <p:spPr>
          <a:xfrm>
            <a:off x="422250" y="218725"/>
            <a:ext cx="70500" cy="453000"/>
          </a:xfrm>
          <a:prstGeom prst="rect">
            <a:avLst/>
          </a:prstGeom>
          <a:solidFill>
            <a:srgbClr val="E300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921;p46">
            <a:extLst>
              <a:ext uri="{FF2B5EF4-FFF2-40B4-BE49-F238E27FC236}">
                <a16:creationId xmlns:a16="http://schemas.microsoft.com/office/drawing/2014/main" id="{E5CD48BB-C85A-6AC9-784A-EA9420A6A3CC}"/>
              </a:ext>
            </a:extLst>
          </p:cNvPr>
          <p:cNvSpPr txBox="1"/>
          <p:nvPr/>
        </p:nvSpPr>
        <p:spPr>
          <a:xfrm>
            <a:off x="-89999" y="767656"/>
            <a:ext cx="6684495" cy="53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har char="•"/>
              <a:defRPr/>
            </a:pPr>
            <a:endParaRPr lang="en-CA" sz="1800" b="1">
              <a:ea typeface="Helvetica Neue"/>
            </a:endParaRPr>
          </a:p>
          <a:p>
            <a:pPr marL="285750" lvl="1" indent="-285750">
              <a:buFont typeface="Courier New"/>
              <a:buChar char="o"/>
              <a:defRPr/>
            </a:pPr>
            <a:endParaRPr lang="en-CA">
              <a:ea typeface="Helvetica Neue"/>
            </a:endParaRPr>
          </a:p>
          <a:p>
            <a:pPr marL="285750" lvl="1" indent="-285750">
              <a:buFont typeface="Courier New"/>
              <a:buChar char="o"/>
              <a:defRPr/>
            </a:pPr>
            <a:endParaRPr lang="en-CA" sz="1800" b="1">
              <a:latin typeface="Helvetica Neue"/>
              <a:ea typeface="Helvetica Neue"/>
              <a:cs typeface="Helvetica Neue"/>
            </a:endParaRPr>
          </a:p>
        </p:txBody>
      </p:sp>
      <p:cxnSp>
        <p:nvCxnSpPr>
          <p:cNvPr id="3" name="Google Shape;221;p10">
            <a:extLst>
              <a:ext uri="{FF2B5EF4-FFF2-40B4-BE49-F238E27FC236}">
                <a16:creationId xmlns:a16="http://schemas.microsoft.com/office/drawing/2014/main" id="{1407194D-8ED1-630C-BD4A-FA1B20C53FDD}"/>
              </a:ext>
            </a:extLst>
          </p:cNvPr>
          <p:cNvCxnSpPr>
            <a:cxnSpLocks/>
          </p:cNvCxnSpPr>
          <p:nvPr/>
        </p:nvCxnSpPr>
        <p:spPr>
          <a:xfrm flipV="1">
            <a:off x="-263711" y="4740859"/>
            <a:ext cx="9847641" cy="48295"/>
          </a:xfrm>
          <a:prstGeom prst="straightConnector1">
            <a:avLst/>
          </a:prstGeom>
          <a:noFill/>
          <a:ln w="9525" cap="flat" cmpd="sng">
            <a:solidFill>
              <a:srgbClr val="222A4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93;p14">
            <a:extLst>
              <a:ext uri="{FF2B5EF4-FFF2-40B4-BE49-F238E27FC236}">
                <a16:creationId xmlns:a16="http://schemas.microsoft.com/office/drawing/2014/main" id="{99104BF0-34ED-1131-1F2B-9B4052E4FB68}"/>
              </a:ext>
            </a:extLst>
          </p:cNvPr>
          <p:cNvGrpSpPr/>
          <p:nvPr/>
        </p:nvGrpSpPr>
        <p:grpSpPr>
          <a:xfrm>
            <a:off x="422250" y="157985"/>
            <a:ext cx="7635300" cy="612565"/>
            <a:chOff x="422250" y="157985"/>
            <a:chExt cx="7635300" cy="612565"/>
          </a:xfrm>
        </p:grpSpPr>
        <p:sp>
          <p:nvSpPr>
            <p:cNvPr id="29" name="Google Shape;94;p14">
              <a:extLst>
                <a:ext uri="{FF2B5EF4-FFF2-40B4-BE49-F238E27FC236}">
                  <a16:creationId xmlns:a16="http://schemas.microsoft.com/office/drawing/2014/main" id="{CF7DB2C6-8F5E-E951-A961-18EA1E395D1C}"/>
                </a:ext>
              </a:extLst>
            </p:cNvPr>
            <p:cNvSpPr txBox="1"/>
            <p:nvPr/>
          </p:nvSpPr>
          <p:spPr>
            <a:xfrm>
              <a:off x="592650" y="157985"/>
              <a:ext cx="7464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" sz="1800" b="1">
                  <a:latin typeface="Helvetica Neue"/>
                </a:rPr>
                <a:t>Solution and Implementation</a:t>
              </a:r>
            </a:p>
          </p:txBody>
        </p:sp>
        <p:sp>
          <p:nvSpPr>
            <p:cNvPr id="31" name="Google Shape;95;p14">
              <a:extLst>
                <a:ext uri="{FF2B5EF4-FFF2-40B4-BE49-F238E27FC236}">
                  <a16:creationId xmlns:a16="http://schemas.microsoft.com/office/drawing/2014/main" id="{6B8097C6-DC0D-ADD3-FB27-02621D0B51D3}"/>
                </a:ext>
              </a:extLst>
            </p:cNvPr>
            <p:cNvSpPr txBox="1"/>
            <p:nvPr/>
          </p:nvSpPr>
          <p:spPr>
            <a:xfrm>
              <a:off x="592650" y="488250"/>
              <a:ext cx="7464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defRPr/>
              </a:pPr>
              <a:r>
                <a:rPr lang="en" sz="1400">
                  <a:latin typeface="Helvetica Neue Light" panose="020B0604020202020204" charset="0"/>
                </a:rPr>
                <a:t>Requires model’s integration into bank’s existing infrastructure and operational workflows.</a:t>
              </a:r>
            </a:p>
          </p:txBody>
        </p:sp>
        <p:sp>
          <p:nvSpPr>
            <p:cNvPr id="32" name="Google Shape;96;p14">
              <a:extLst>
                <a:ext uri="{FF2B5EF4-FFF2-40B4-BE49-F238E27FC236}">
                  <a16:creationId xmlns:a16="http://schemas.microsoft.com/office/drawing/2014/main" id="{353A41D3-ABA3-EC37-F70A-559918AC8CDC}"/>
                </a:ext>
              </a:extLst>
            </p:cNvPr>
            <p:cNvSpPr/>
            <p:nvPr/>
          </p:nvSpPr>
          <p:spPr>
            <a:xfrm>
              <a:off x="422250" y="218725"/>
              <a:ext cx="70500" cy="453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11;p17">
            <a:extLst>
              <a:ext uri="{FF2B5EF4-FFF2-40B4-BE49-F238E27FC236}">
                <a16:creationId xmlns:a16="http://schemas.microsoft.com/office/drawing/2014/main" id="{2F6140FA-ECF5-D279-70C1-E936D3A71FCA}"/>
              </a:ext>
            </a:extLst>
          </p:cNvPr>
          <p:cNvSpPr/>
          <p:nvPr/>
        </p:nvSpPr>
        <p:spPr>
          <a:xfrm>
            <a:off x="747438" y="2201114"/>
            <a:ext cx="2245251" cy="987278"/>
          </a:xfrm>
          <a:prstGeom prst="homePlate">
            <a:avLst>
              <a:gd name="adj" fmla="val 50000"/>
            </a:avLst>
          </a:prstGeom>
          <a:solidFill>
            <a:schemeClr val="accent2">
              <a:lumMod val="50000"/>
              <a:alpha val="815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/>
                <a:sym typeface="Helvetica Neue"/>
              </a:rPr>
              <a:t>Phase 1: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/>
                <a:sym typeface="Helvetica Neue"/>
              </a:rPr>
              <a:t>Infrastructure Setup</a:t>
            </a:r>
          </a:p>
        </p:txBody>
      </p:sp>
      <p:sp>
        <p:nvSpPr>
          <p:cNvPr id="4" name="Google Shape;112;p17">
            <a:extLst>
              <a:ext uri="{FF2B5EF4-FFF2-40B4-BE49-F238E27FC236}">
                <a16:creationId xmlns:a16="http://schemas.microsoft.com/office/drawing/2014/main" id="{B8107935-692C-E26E-A2AD-A3F6161D9299}"/>
              </a:ext>
            </a:extLst>
          </p:cNvPr>
          <p:cNvSpPr/>
          <p:nvPr/>
        </p:nvSpPr>
        <p:spPr>
          <a:xfrm>
            <a:off x="2318062" y="2201114"/>
            <a:ext cx="2245251" cy="987278"/>
          </a:xfrm>
          <a:prstGeom prst="chevron">
            <a:avLst>
              <a:gd name="adj" fmla="val 50000"/>
            </a:avLst>
          </a:prstGeom>
          <a:solidFill>
            <a:schemeClr val="accent2">
              <a:lumMod val="75000"/>
              <a:alpha val="780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/>
                <a:sym typeface="Helvetica Neue"/>
              </a:rPr>
              <a:t>Phase 2: </a:t>
            </a:r>
            <a:r>
              <a:rPr lang="en-US" sz="120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/>
                <a:sym typeface="Helvetica Neue"/>
              </a:rPr>
              <a:t>Scaling Up</a:t>
            </a:r>
            <a:endParaRPr lang="en-US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/>
              <a:sym typeface="Helvetica Neue"/>
            </a:endParaRPr>
          </a:p>
        </p:txBody>
      </p:sp>
      <p:sp>
        <p:nvSpPr>
          <p:cNvPr id="5" name="Google Shape;113;p17">
            <a:extLst>
              <a:ext uri="{FF2B5EF4-FFF2-40B4-BE49-F238E27FC236}">
                <a16:creationId xmlns:a16="http://schemas.microsoft.com/office/drawing/2014/main" id="{AF215C3A-C7BE-BF01-C1C7-D67C1BEAF0ED}"/>
              </a:ext>
            </a:extLst>
          </p:cNvPr>
          <p:cNvSpPr/>
          <p:nvPr/>
        </p:nvSpPr>
        <p:spPr>
          <a:xfrm>
            <a:off x="3896221" y="2201114"/>
            <a:ext cx="2245251" cy="987278"/>
          </a:xfrm>
          <a:prstGeom prst="chevron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/>
                <a:sym typeface="Helvetica Neue"/>
              </a:rPr>
              <a:t>Phase 3: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/>
                <a:sym typeface="Helvetica Neue"/>
              </a:rPr>
              <a:t>Integration</a:t>
            </a:r>
          </a:p>
        </p:txBody>
      </p:sp>
      <p:sp>
        <p:nvSpPr>
          <p:cNvPr id="6" name="Google Shape;114;p17">
            <a:extLst>
              <a:ext uri="{FF2B5EF4-FFF2-40B4-BE49-F238E27FC236}">
                <a16:creationId xmlns:a16="http://schemas.microsoft.com/office/drawing/2014/main" id="{83411FF8-6999-4AFF-A189-D12F3B12CEC0}"/>
              </a:ext>
            </a:extLst>
          </p:cNvPr>
          <p:cNvSpPr/>
          <p:nvPr/>
        </p:nvSpPr>
        <p:spPr>
          <a:xfrm>
            <a:off x="5476829" y="2201114"/>
            <a:ext cx="2245251" cy="987278"/>
          </a:xfrm>
          <a:prstGeom prst="chevron">
            <a:avLst>
              <a:gd name="adj" fmla="val 50000"/>
            </a:avLst>
          </a:prstGeom>
          <a:solidFill>
            <a:schemeClr val="accent2">
              <a:lumMod val="40000"/>
              <a:lumOff val="60000"/>
              <a:alpha val="929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/>
                <a:sym typeface="Helvetica Neue"/>
              </a:rPr>
              <a:t>Phase 4: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/>
                <a:sym typeface="Helvetica Neue"/>
              </a:rPr>
              <a:t> User Training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A5A70-80DD-776A-8534-3E38721165CF}"/>
              </a:ext>
            </a:extLst>
          </p:cNvPr>
          <p:cNvSpPr txBox="1"/>
          <p:nvPr/>
        </p:nvSpPr>
        <p:spPr>
          <a:xfrm>
            <a:off x="592650" y="873801"/>
            <a:ext cx="2074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Helvetica Neue Light" panose="02000403000000020004" pitchFamily="2" charset="0"/>
                <a:ea typeface="Helvetica Neue Light" panose="02000403000000020004" pitchFamily="2" charset="0"/>
              </a:rPr>
              <a:t>Ensure that the </a:t>
            </a:r>
            <a:r>
              <a:rPr lang="en-US" sz="1200" b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Helvetica Neue Light" panose="02000403000000020004" pitchFamily="2" charset="0"/>
                <a:ea typeface="Helvetica Neue Light" panose="02000403000000020004" pitchFamily="2" charset="0"/>
              </a:rPr>
              <a:t>necessary hardware and software infrastructure</a:t>
            </a:r>
            <a:r>
              <a:rPr lang="en-US" sz="120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Helvetica Neue Light" panose="02000403000000020004" pitchFamily="2" charset="0"/>
                <a:ea typeface="Helvetica Neue Light" panose="02000403000000020004" pitchFamily="2" charset="0"/>
              </a:rPr>
              <a:t> are in place to support model deployment.</a:t>
            </a:r>
            <a:endParaRPr lang="en-CA" sz="12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2203F-4647-EA5F-3896-E6B0EAF23288}"/>
              </a:ext>
            </a:extLst>
          </p:cNvPr>
          <p:cNvSpPr txBox="1"/>
          <p:nvPr/>
        </p:nvSpPr>
        <p:spPr>
          <a:xfrm>
            <a:off x="2182919" y="3684708"/>
            <a:ext cx="2063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Helvetica Neue Light" panose="02000403000000020004" pitchFamily="2" charset="0"/>
                <a:ea typeface="Helvetica Neue Light" panose="02000403000000020004" pitchFamily="2" charset="0"/>
              </a:rPr>
              <a:t>Consider deploying the model in a </a:t>
            </a:r>
            <a:r>
              <a:rPr lang="en-US" b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HELVETICA NEUE LIGHT" panose="02000403000000020004" pitchFamily="2" charset="0"/>
                <a:ea typeface="HELVETICA NEUE LIGHT" panose="02000403000000020004" pitchFamily="2" charset="0"/>
              </a:rPr>
              <a:t>distributed environment or utilizing cloud-based solutions </a:t>
            </a:r>
            <a:r>
              <a:rPr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Helvetica Neue Light" panose="02000403000000020004" pitchFamily="2" charset="0"/>
                <a:ea typeface="Helvetica Neue Light" panose="02000403000000020004" pitchFamily="2" charset="0"/>
              </a:rPr>
              <a:t>for scalability and flexibility.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1B52E-9360-0B30-54E9-EEE095C71151}"/>
              </a:ext>
            </a:extLst>
          </p:cNvPr>
          <p:cNvSpPr txBox="1"/>
          <p:nvPr/>
        </p:nvSpPr>
        <p:spPr>
          <a:xfrm>
            <a:off x="3576531" y="818515"/>
            <a:ext cx="236825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Helvetica Neue Light" panose="02000403000000020004" pitchFamily="2" charset="0"/>
                <a:ea typeface="Helvetica Neue Light" panose="02000403000000020004" pitchFamily="2" charset="0"/>
              </a:rPr>
              <a:t>Integrate the machine learning model with the bank's existing fraud detection systems and workflows.</a:t>
            </a:r>
          </a:p>
          <a:p>
            <a:pPr algn="ctr"/>
            <a:endParaRPr lang="en-CA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C2B25B-5928-7A57-4BF5-4599AF127B62}"/>
              </a:ext>
            </a:extLst>
          </p:cNvPr>
          <p:cNvCxnSpPr>
            <a:cxnSpLocks/>
          </p:cNvCxnSpPr>
          <p:nvPr/>
        </p:nvCxnSpPr>
        <p:spPr>
          <a:xfrm>
            <a:off x="1629925" y="1693736"/>
            <a:ext cx="0" cy="480319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C95F58-FB30-DE9A-7B83-7B46FA91C8E6}"/>
              </a:ext>
            </a:extLst>
          </p:cNvPr>
          <p:cNvCxnSpPr>
            <a:cxnSpLocks/>
          </p:cNvCxnSpPr>
          <p:nvPr/>
        </p:nvCxnSpPr>
        <p:spPr>
          <a:xfrm>
            <a:off x="4760656" y="1630744"/>
            <a:ext cx="0" cy="480319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6F7A4E-8E7B-DC4B-88C5-7ABABCA7E9F2}"/>
              </a:ext>
            </a:extLst>
          </p:cNvPr>
          <p:cNvCxnSpPr>
            <a:cxnSpLocks/>
          </p:cNvCxnSpPr>
          <p:nvPr/>
        </p:nvCxnSpPr>
        <p:spPr>
          <a:xfrm flipV="1">
            <a:off x="3214885" y="3261050"/>
            <a:ext cx="0" cy="480319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0A7B07-6F2E-FE9F-B484-5367F48800DE}"/>
              </a:ext>
            </a:extLst>
          </p:cNvPr>
          <p:cNvCxnSpPr>
            <a:cxnSpLocks/>
          </p:cNvCxnSpPr>
          <p:nvPr/>
        </p:nvCxnSpPr>
        <p:spPr>
          <a:xfrm flipH="1" flipV="1">
            <a:off x="6598168" y="3261049"/>
            <a:ext cx="0" cy="480319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94627D-2229-0575-872F-0F50DC28769E}"/>
              </a:ext>
            </a:extLst>
          </p:cNvPr>
          <p:cNvSpPr txBox="1"/>
          <p:nvPr/>
        </p:nvSpPr>
        <p:spPr>
          <a:xfrm>
            <a:off x="5408414" y="3741369"/>
            <a:ext cx="2382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Helvetica Neue Light" panose="02000403000000020004" pitchFamily="2" charset="0"/>
                <a:ea typeface="Helvetica Neue Light" panose="02000403000000020004" pitchFamily="2" charset="0"/>
              </a:rPr>
              <a:t>Provide </a:t>
            </a:r>
            <a:r>
              <a:rPr lang="en-US" b="1">
                <a:solidFill>
                  <a:srgbClr val="0D0D0D"/>
                </a:solidFill>
                <a:highlight>
                  <a:srgbClr val="FFFFFF"/>
                </a:highlight>
                <a:latin typeface="HELVETICA NEUE LIGHT" panose="02000403000000020004" pitchFamily="2" charset="0"/>
                <a:ea typeface="HELVETICA NEUE LIGHT" panose="02000403000000020004" pitchFamily="2" charset="0"/>
              </a:rPr>
              <a:t>training and documentation </a:t>
            </a: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Helvetica Neue Light" panose="02000403000000020004" pitchFamily="2" charset="0"/>
                <a:ea typeface="Helvetica Neue Light" panose="02000403000000020004" pitchFamily="2" charset="0"/>
              </a:rPr>
              <a:t>for relevant staff on how to interpret and act upon the model's outputs.</a:t>
            </a:r>
          </a:p>
          <a:p>
            <a:endParaRPr lang="en-US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6542AE-A5C3-240F-0773-A663AAFD2F52}"/>
              </a:ext>
            </a:extLst>
          </p:cNvPr>
          <p:cNvSpPr txBox="1"/>
          <p:nvPr/>
        </p:nvSpPr>
        <p:spPr>
          <a:xfrm>
            <a:off x="7722080" y="2402365"/>
            <a:ext cx="1186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>
                <a:latin typeface="Helvetica Neue Light" panose="02000403000000020004" pitchFamily="2" charset="0"/>
                <a:ea typeface="Helvetica Neue Light" panose="02000403000000020004" pitchFamily="2" charset="0"/>
              </a:rPr>
              <a:t>Risk Minimized</a:t>
            </a:r>
          </a:p>
        </p:txBody>
      </p:sp>
    </p:spTree>
    <p:extLst>
      <p:ext uri="{BB962C8B-B14F-4D97-AF65-F5344CB8AC3E}">
        <p14:creationId xmlns:p14="http://schemas.microsoft.com/office/powerpoint/2010/main" val="419369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221;p10">
            <a:extLst>
              <a:ext uri="{FF2B5EF4-FFF2-40B4-BE49-F238E27FC236}">
                <a16:creationId xmlns:a16="http://schemas.microsoft.com/office/drawing/2014/main" id="{E3381094-0BD2-5641-796F-A105F1FD20E7}"/>
              </a:ext>
            </a:extLst>
          </p:cNvPr>
          <p:cNvCxnSpPr>
            <a:cxnSpLocks/>
          </p:cNvCxnSpPr>
          <p:nvPr/>
        </p:nvCxnSpPr>
        <p:spPr>
          <a:xfrm flipV="1">
            <a:off x="-263711" y="4740859"/>
            <a:ext cx="9847641" cy="48295"/>
          </a:xfrm>
          <a:prstGeom prst="straightConnector1">
            <a:avLst/>
          </a:prstGeom>
          <a:noFill/>
          <a:ln w="9525" cap="flat" cmpd="sng">
            <a:solidFill>
              <a:srgbClr val="222A4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1" name="Google Shape;891;p42"/>
          <p:cNvSpPr txBox="1"/>
          <p:nvPr/>
        </p:nvSpPr>
        <p:spPr>
          <a:xfrm>
            <a:off x="-69530" y="4163825"/>
            <a:ext cx="4597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Impact</a:t>
            </a:r>
            <a:endParaRPr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2" name="Google Shape;892;p42"/>
          <p:cNvSpPr txBox="1"/>
          <p:nvPr/>
        </p:nvSpPr>
        <p:spPr>
          <a:xfrm rot="-5400000" flipH="1">
            <a:off x="-1353104" y="2773887"/>
            <a:ext cx="3638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Likelihood</a:t>
            </a:r>
            <a:endParaRPr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93" name="Google Shape;893;p42"/>
          <p:cNvCxnSpPr/>
          <p:nvPr/>
        </p:nvCxnSpPr>
        <p:spPr>
          <a:xfrm>
            <a:off x="676500" y="1648862"/>
            <a:ext cx="0" cy="244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894" name="Google Shape;894;p42"/>
          <p:cNvCxnSpPr/>
          <p:nvPr/>
        </p:nvCxnSpPr>
        <p:spPr>
          <a:xfrm>
            <a:off x="693751" y="4085028"/>
            <a:ext cx="3212700" cy="14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95" name="Google Shape;895;p42"/>
          <p:cNvCxnSpPr/>
          <p:nvPr/>
        </p:nvCxnSpPr>
        <p:spPr>
          <a:xfrm>
            <a:off x="2237575" y="1648862"/>
            <a:ext cx="0" cy="244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896" name="Google Shape;896;p42"/>
          <p:cNvCxnSpPr/>
          <p:nvPr/>
        </p:nvCxnSpPr>
        <p:spPr>
          <a:xfrm rot="10800000">
            <a:off x="694768" y="2808934"/>
            <a:ext cx="3079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897" name="Google Shape;897;p42"/>
          <p:cNvSpPr/>
          <p:nvPr/>
        </p:nvSpPr>
        <p:spPr>
          <a:xfrm>
            <a:off x="4652050" y="979675"/>
            <a:ext cx="2170500" cy="960882"/>
          </a:xfrm>
          <a:prstGeom prst="rect">
            <a:avLst/>
          </a:prstGeom>
          <a:solidFill>
            <a:srgbClr val="E4E6EB"/>
          </a:solidFill>
          <a:ln w="9525" cap="flat" cmpd="sng">
            <a:solidFill>
              <a:srgbClr val="E4E6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50" b="1">
                <a:latin typeface="Helvetica Neue"/>
                <a:ea typeface="Helvetica Neue"/>
                <a:cs typeface="Helvetica Neue"/>
                <a:sym typeface="Helvetica Neue"/>
              </a:rPr>
              <a:t>Regulatory Compliance: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50">
                <a:latin typeface="Helvetica Neue"/>
                <a:ea typeface="Helvetica Neue"/>
                <a:cs typeface="Helvetica Neue"/>
              </a:rPr>
              <a:t>Failure to comply with regulatory requirements, such as </a:t>
            </a:r>
            <a:r>
              <a:rPr lang="en-US" sz="1050" i="1">
                <a:latin typeface="Helvetica Neue"/>
                <a:ea typeface="Helvetica Neue"/>
                <a:cs typeface="Helvetica Neue"/>
              </a:rPr>
              <a:t>GLBA</a:t>
            </a:r>
            <a:r>
              <a:rPr lang="en-US" sz="1050">
                <a:latin typeface="Helvetica Neue"/>
                <a:ea typeface="Helvetica Neue"/>
                <a:cs typeface="Helvetica Neue"/>
              </a:rPr>
              <a:t>, can result in legal penalties and reputational damage.</a:t>
            </a:r>
            <a:endParaRPr lang="en" sz="10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8" name="Google Shape;898;p42"/>
          <p:cNvSpPr/>
          <p:nvPr/>
        </p:nvSpPr>
        <p:spPr>
          <a:xfrm>
            <a:off x="4652061" y="2019399"/>
            <a:ext cx="2170500" cy="1160904"/>
          </a:xfrm>
          <a:prstGeom prst="rect">
            <a:avLst/>
          </a:prstGeom>
          <a:solidFill>
            <a:srgbClr val="E4E6EB"/>
          </a:solidFill>
          <a:ln w="9525" cap="flat" cmpd="sng">
            <a:solidFill>
              <a:srgbClr val="E4E6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>
              <a:buSzPts val="1200"/>
            </a:pPr>
            <a:r>
              <a:rPr lang="en-US" sz="1050" b="1">
                <a:latin typeface="Helvetica Neue"/>
                <a:ea typeface="Helvetica Neue"/>
                <a:cs typeface="Helvetica Neue"/>
              </a:rPr>
              <a:t>Model Performance Degradation:</a:t>
            </a:r>
          </a:p>
          <a:p>
            <a:pPr algn="ctr">
              <a:buSzPts val="1200"/>
            </a:pPr>
            <a:r>
              <a:rPr lang="en-US" sz="1050">
                <a:latin typeface="Helvetica Neue"/>
                <a:ea typeface="Helvetica Neue"/>
                <a:cs typeface="Helvetica Neue"/>
              </a:rPr>
              <a:t>Over time, the model's performance may degrade due to changes in fraud patterns, customer behavior, or data quality.</a:t>
            </a:r>
          </a:p>
        </p:txBody>
      </p:sp>
      <p:sp>
        <p:nvSpPr>
          <p:cNvPr id="899" name="Google Shape;899;p42"/>
          <p:cNvSpPr/>
          <p:nvPr/>
        </p:nvSpPr>
        <p:spPr>
          <a:xfrm>
            <a:off x="4668159" y="3326687"/>
            <a:ext cx="2170500" cy="1023988"/>
          </a:xfrm>
          <a:prstGeom prst="rect">
            <a:avLst/>
          </a:prstGeom>
          <a:solidFill>
            <a:srgbClr val="E4E6EB"/>
          </a:solidFill>
          <a:ln w="9525" cap="flat" cmpd="sng">
            <a:solidFill>
              <a:srgbClr val="E4E6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>
              <a:buSzPts val="1200"/>
            </a:pPr>
            <a:r>
              <a:rPr lang="en-US" sz="1000" b="1">
                <a:latin typeface="Helvetica Neue"/>
                <a:ea typeface="Helvetica Neue"/>
                <a:cs typeface="Helvetica Neue"/>
              </a:rPr>
              <a:t>Cybersecurity Threats:</a:t>
            </a:r>
          </a:p>
          <a:p>
            <a:pPr algn="ctr">
              <a:buSzPts val="1200"/>
            </a:pPr>
            <a:r>
              <a:rPr lang="en-US" sz="1000">
                <a:latin typeface="Helvetica Neue"/>
                <a:ea typeface="Helvetica Neue"/>
                <a:cs typeface="Helvetica Neue"/>
              </a:rPr>
              <a:t>Models and data are vulnerable to cyberattacks, such as data breaches or model poisoning attacks, compromising the integrity and security of the system.</a:t>
            </a:r>
          </a:p>
        </p:txBody>
      </p:sp>
      <p:sp>
        <p:nvSpPr>
          <p:cNvPr id="900" name="Google Shape;900;p42"/>
          <p:cNvSpPr/>
          <p:nvPr/>
        </p:nvSpPr>
        <p:spPr>
          <a:xfrm>
            <a:off x="6822551" y="979263"/>
            <a:ext cx="1942200" cy="96088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4E6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en-US" sz="1200" b="1"/>
              <a:t>Stay informed </a:t>
            </a:r>
            <a:r>
              <a:rPr lang="en-US" sz="1200"/>
              <a:t>about regulations, </a:t>
            </a:r>
            <a:r>
              <a:rPr lang="en-US" sz="1200" b="1"/>
              <a:t>implement data anonymization</a:t>
            </a:r>
            <a:r>
              <a:rPr lang="en-US" sz="1200"/>
              <a:t>, and </a:t>
            </a:r>
            <a:r>
              <a:rPr lang="en-US" sz="1200" b="1"/>
              <a:t>document compliance.</a:t>
            </a:r>
            <a:endParaRPr lang="en-US" sz="1800"/>
          </a:p>
        </p:txBody>
      </p:sp>
      <p:sp>
        <p:nvSpPr>
          <p:cNvPr id="901" name="Google Shape;901;p42"/>
          <p:cNvSpPr/>
          <p:nvPr/>
        </p:nvSpPr>
        <p:spPr>
          <a:xfrm>
            <a:off x="6822555" y="2020381"/>
            <a:ext cx="1942200" cy="1160904"/>
          </a:xfrm>
          <a:prstGeom prst="rect">
            <a:avLst/>
          </a:prstGeom>
          <a:noFill/>
          <a:ln w="9525" cap="flat" cmpd="sng">
            <a:solidFill>
              <a:srgbClr val="E4E6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85115" lvl="1" indent="-171450">
              <a:buSzPts val="1050"/>
              <a:buChar char="•"/>
            </a:pPr>
            <a:endParaRPr lang="en-US" sz="1600" dirty="0"/>
          </a:p>
        </p:txBody>
      </p:sp>
      <p:sp>
        <p:nvSpPr>
          <p:cNvPr id="902" name="Google Shape;902;p42"/>
          <p:cNvSpPr/>
          <p:nvPr/>
        </p:nvSpPr>
        <p:spPr>
          <a:xfrm>
            <a:off x="6822555" y="3326860"/>
            <a:ext cx="1942200" cy="1023988"/>
          </a:xfrm>
          <a:prstGeom prst="rect">
            <a:avLst/>
          </a:prstGeom>
          <a:noFill/>
          <a:ln w="9525" cap="flat" cmpd="sng">
            <a:solidFill>
              <a:srgbClr val="E4E6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85115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•"/>
            </a:pPr>
            <a:endParaRPr lang="en-US" sz="1000" dirty="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903" name="Google Shape;903;p42"/>
          <p:cNvSpPr/>
          <p:nvPr/>
        </p:nvSpPr>
        <p:spPr>
          <a:xfrm>
            <a:off x="1307191" y="1940145"/>
            <a:ext cx="450600" cy="4419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5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5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4" name="Google Shape;904;p42"/>
          <p:cNvSpPr/>
          <p:nvPr/>
        </p:nvSpPr>
        <p:spPr>
          <a:xfrm>
            <a:off x="1666492" y="3052862"/>
            <a:ext cx="450600" cy="4419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5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5" name="Google Shape;905;p42"/>
          <p:cNvSpPr/>
          <p:nvPr/>
        </p:nvSpPr>
        <p:spPr>
          <a:xfrm>
            <a:off x="3188832" y="1796971"/>
            <a:ext cx="450600" cy="441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5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5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7" name="Google Shape;907;p42"/>
          <p:cNvSpPr/>
          <p:nvPr/>
        </p:nvSpPr>
        <p:spPr>
          <a:xfrm>
            <a:off x="4127175" y="2019405"/>
            <a:ext cx="532800" cy="1160904"/>
          </a:xfrm>
          <a:prstGeom prst="rect">
            <a:avLst/>
          </a:prstGeom>
          <a:solidFill>
            <a:schemeClr val="accent5">
              <a:lumMod val="75000"/>
              <a:alpha val="68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35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3500" b="1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8" name="Google Shape;908;p42"/>
          <p:cNvSpPr/>
          <p:nvPr/>
        </p:nvSpPr>
        <p:spPr>
          <a:xfrm>
            <a:off x="4127075" y="3326707"/>
            <a:ext cx="532800" cy="1023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35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35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9" name="Google Shape;909;p42"/>
          <p:cNvSpPr txBox="1"/>
          <p:nvPr/>
        </p:nvSpPr>
        <p:spPr>
          <a:xfrm>
            <a:off x="434950" y="979675"/>
            <a:ext cx="3471600" cy="400200"/>
          </a:xfrm>
          <a:prstGeom prst="rect">
            <a:avLst/>
          </a:prstGeom>
          <a:solidFill>
            <a:srgbClr val="E4E6E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Risk Matrix</a:t>
            </a:r>
            <a:endParaRPr b="1">
              <a:highlight>
                <a:srgbClr val="E6B8A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10" name="Google Shape;910;p42"/>
          <p:cNvGrpSpPr/>
          <p:nvPr/>
        </p:nvGrpSpPr>
        <p:grpSpPr>
          <a:xfrm>
            <a:off x="422250" y="183450"/>
            <a:ext cx="7635300" cy="587100"/>
            <a:chOff x="422250" y="183450"/>
            <a:chExt cx="7635300" cy="587100"/>
          </a:xfrm>
        </p:grpSpPr>
        <p:sp>
          <p:nvSpPr>
            <p:cNvPr id="911" name="Google Shape;911;p42"/>
            <p:cNvSpPr txBox="1"/>
            <p:nvPr/>
          </p:nvSpPr>
          <p:spPr>
            <a:xfrm>
              <a:off x="592650" y="183450"/>
              <a:ext cx="7464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Helvetica Neue"/>
                  <a:ea typeface="Helvetica Neue"/>
                  <a:cs typeface="Helvetica Neue"/>
                  <a:sym typeface="Helvetica Neue"/>
                </a:rPr>
                <a:t>Risks and Mitigations</a:t>
              </a:r>
              <a:endParaRPr sz="1800" b="1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2" name="Google Shape;912;p42"/>
            <p:cNvSpPr txBox="1"/>
            <p:nvPr/>
          </p:nvSpPr>
          <p:spPr>
            <a:xfrm>
              <a:off x="592650" y="488250"/>
              <a:ext cx="7464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Action plan to hedge against risks across all dimensions.</a:t>
              </a:r>
              <a:endParaRPr sz="13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422250" y="218725"/>
              <a:ext cx="70500" cy="453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908;p42"/>
          <p:cNvSpPr/>
          <p:nvPr/>
        </p:nvSpPr>
        <p:spPr>
          <a:xfrm>
            <a:off x="4137012" y="978693"/>
            <a:ext cx="532800" cy="96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35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35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Google Shape;891;p42">
            <a:extLst>
              <a:ext uri="{FF2B5EF4-FFF2-40B4-BE49-F238E27FC236}">
                <a16:creationId xmlns:a16="http://schemas.microsoft.com/office/drawing/2014/main" id="{FF9FCAB5-3910-CED9-671C-5C80BB92A24D}"/>
              </a:ext>
            </a:extLst>
          </p:cNvPr>
          <p:cNvSpPr txBox="1"/>
          <p:nvPr/>
        </p:nvSpPr>
        <p:spPr>
          <a:xfrm>
            <a:off x="4135406" y="699163"/>
            <a:ext cx="2690062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Risks:</a:t>
            </a:r>
            <a:endParaRPr lang="en-US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3" name="Google Shape;891;p42">
            <a:extLst>
              <a:ext uri="{FF2B5EF4-FFF2-40B4-BE49-F238E27FC236}">
                <a16:creationId xmlns:a16="http://schemas.microsoft.com/office/drawing/2014/main" id="{FB34751D-0B38-8412-2BFC-B2128CC4CFD9}"/>
              </a:ext>
            </a:extLst>
          </p:cNvPr>
          <p:cNvSpPr txBox="1"/>
          <p:nvPr/>
        </p:nvSpPr>
        <p:spPr>
          <a:xfrm>
            <a:off x="6819529" y="699163"/>
            <a:ext cx="1945186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Mitigations:</a:t>
            </a:r>
            <a:endParaRPr lang="en-US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8" name="Google Shape;901;p42">
            <a:extLst>
              <a:ext uri="{FF2B5EF4-FFF2-40B4-BE49-F238E27FC236}">
                <a16:creationId xmlns:a16="http://schemas.microsoft.com/office/drawing/2014/main" id="{FA455846-10B8-1F13-A951-4A0F689EEF19}"/>
              </a:ext>
            </a:extLst>
          </p:cNvPr>
          <p:cNvSpPr/>
          <p:nvPr/>
        </p:nvSpPr>
        <p:spPr>
          <a:xfrm>
            <a:off x="6830469" y="2018124"/>
            <a:ext cx="1942200" cy="1160904"/>
          </a:xfrm>
          <a:prstGeom prst="rect">
            <a:avLst/>
          </a:prstGeom>
          <a:noFill/>
          <a:ln w="9525" cap="flat" cmpd="sng">
            <a:solidFill>
              <a:srgbClr val="E4E6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13665" lvl="1">
              <a:buSzPts val="1050"/>
            </a:pPr>
            <a:endParaRPr lang="en-US" sz="105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1" name="Google Shape;900;p42">
            <a:extLst>
              <a:ext uri="{FF2B5EF4-FFF2-40B4-BE49-F238E27FC236}">
                <a16:creationId xmlns:a16="http://schemas.microsoft.com/office/drawing/2014/main" id="{F7709E66-8E1D-1330-BF14-6A832D7CA5F7}"/>
              </a:ext>
            </a:extLst>
          </p:cNvPr>
          <p:cNvSpPr/>
          <p:nvPr/>
        </p:nvSpPr>
        <p:spPr>
          <a:xfrm>
            <a:off x="6846943" y="3334443"/>
            <a:ext cx="1942200" cy="10162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4E6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en-US" sz="900" b="1"/>
              <a:t>Implement</a:t>
            </a:r>
            <a:r>
              <a:rPr lang="en-US" sz="900"/>
              <a:t> </a:t>
            </a:r>
            <a:r>
              <a:rPr lang="en-US" sz="900" b="1"/>
              <a:t>encryption</a:t>
            </a:r>
            <a:r>
              <a:rPr lang="en-US" sz="900"/>
              <a:t>, access controls, and secure data transmission </a:t>
            </a:r>
            <a:r>
              <a:rPr lang="en-US" sz="900" b="1"/>
              <a:t>protocols</a:t>
            </a:r>
            <a:r>
              <a:rPr lang="en-US" sz="900"/>
              <a:t>. Conduct regular security </a:t>
            </a:r>
            <a:r>
              <a:rPr lang="en-US" sz="900" b="1"/>
              <a:t>audits</a:t>
            </a:r>
            <a:r>
              <a:rPr lang="en-US" sz="900"/>
              <a:t> and penetration testing, and </a:t>
            </a:r>
            <a:r>
              <a:rPr lang="en-US" sz="900" b="1"/>
              <a:t>educate</a:t>
            </a:r>
            <a:r>
              <a:rPr lang="en-US" sz="900"/>
              <a:t> staff and clients on best practices for cybersecurity and data privacy. </a:t>
            </a:r>
          </a:p>
        </p:txBody>
      </p:sp>
      <p:sp>
        <p:nvSpPr>
          <p:cNvPr id="13" name="Google Shape;900;p42">
            <a:extLst>
              <a:ext uri="{FF2B5EF4-FFF2-40B4-BE49-F238E27FC236}">
                <a16:creationId xmlns:a16="http://schemas.microsoft.com/office/drawing/2014/main" id="{59A0CC8F-57D3-89AF-9BCA-413025AB7816}"/>
              </a:ext>
            </a:extLst>
          </p:cNvPr>
          <p:cNvSpPr/>
          <p:nvPr/>
        </p:nvSpPr>
        <p:spPr>
          <a:xfrm>
            <a:off x="6838659" y="2026300"/>
            <a:ext cx="1941918" cy="1152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4E6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endParaRPr lang="en-US" sz="1100">
              <a:latin typeface="Helvetica Neue"/>
              <a:ea typeface="Helvetica Neue"/>
              <a:cs typeface="Helvetica Neue"/>
            </a:endParaRPr>
          </a:p>
          <a:p>
            <a:endParaRPr lang="en-US" sz="1100">
              <a:latin typeface="Helvetica Neue"/>
              <a:ea typeface="Helvetica Neue"/>
              <a:cs typeface="Helvetica Neue"/>
            </a:endParaRPr>
          </a:p>
          <a:p>
            <a:r>
              <a:rPr lang="en-US" sz="1050">
                <a:latin typeface="Helvetica Neue"/>
                <a:ea typeface="Helvetica Neue"/>
                <a:cs typeface="Helvetica Neue"/>
              </a:rPr>
              <a:t>Regularly retrain the model with </a:t>
            </a:r>
            <a:r>
              <a:rPr lang="en-US" sz="1050" b="1">
                <a:latin typeface="Helvetica Neue"/>
                <a:ea typeface="Helvetica Neue"/>
                <a:cs typeface="Helvetica Neue"/>
              </a:rPr>
              <a:t>up-to-date data, automate monitoring for performance changes, and continuously refine </a:t>
            </a:r>
            <a:r>
              <a:rPr lang="en-US" sz="1050">
                <a:latin typeface="Helvetica Neue"/>
                <a:ea typeface="Helvetica Neue"/>
                <a:cs typeface="Helvetica Neue"/>
              </a:rPr>
              <a:t>features to adapt to evolving fraud tactics. 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3519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redit Card Basics - All That You Need to Know • GetHow">
            <a:extLst>
              <a:ext uri="{FF2B5EF4-FFF2-40B4-BE49-F238E27FC236}">
                <a16:creationId xmlns:a16="http://schemas.microsoft.com/office/drawing/2014/main" id="{F4462FEF-4E1E-2EC2-E126-0DD74EE8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542" y="-476251"/>
            <a:ext cx="9484660" cy="632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61;p13">
            <a:extLst>
              <a:ext uri="{FF2B5EF4-FFF2-40B4-BE49-F238E27FC236}">
                <a16:creationId xmlns:a16="http://schemas.microsoft.com/office/drawing/2014/main" id="{05947A25-EA75-16A5-61DD-3B6B82E73E45}"/>
              </a:ext>
            </a:extLst>
          </p:cNvPr>
          <p:cNvSpPr txBox="1"/>
          <p:nvPr/>
        </p:nvSpPr>
        <p:spPr>
          <a:xfrm>
            <a:off x="454907" y="2044028"/>
            <a:ext cx="8520600" cy="91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9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Thank You</a:t>
            </a:r>
          </a:p>
        </p:txBody>
      </p:sp>
      <p:cxnSp>
        <p:nvCxnSpPr>
          <p:cNvPr id="4" name="Google Shape;62;p13">
            <a:extLst>
              <a:ext uri="{FF2B5EF4-FFF2-40B4-BE49-F238E27FC236}">
                <a16:creationId xmlns:a16="http://schemas.microsoft.com/office/drawing/2014/main" id="{37BB86C3-5D0A-822B-944D-F98798AD6F40}"/>
              </a:ext>
            </a:extLst>
          </p:cNvPr>
          <p:cNvCxnSpPr/>
          <p:nvPr/>
        </p:nvCxnSpPr>
        <p:spPr>
          <a:xfrm flipH="1">
            <a:off x="140093" y="4173620"/>
            <a:ext cx="7507363" cy="0"/>
          </a:xfrm>
          <a:prstGeom prst="straightConnector1">
            <a:avLst/>
          </a:prstGeom>
          <a:noFill/>
          <a:ln w="9525" cap="flat" cmpd="sng">
            <a:solidFill>
              <a:srgbClr val="222A4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4082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/>
        </p:nvSpPr>
        <p:spPr>
          <a:xfrm rot="-5400000">
            <a:off x="289050" y="1006700"/>
            <a:ext cx="584700" cy="334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</a:t>
            </a:r>
            <a:endParaRPr sz="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883250" y="887899"/>
            <a:ext cx="7838400" cy="585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latin typeface="Helvetica Neue"/>
                <a:ea typeface="Helvetica Neue"/>
                <a:cs typeface="Helvetica Neue"/>
              </a:rPr>
              <a:t>Credit card fraud affects over 150 million adults a year and results in revenue loss for businesses and financial institutions, tainting their reputation.</a:t>
            </a:r>
          </a:p>
        </p:txBody>
      </p:sp>
      <p:sp>
        <p:nvSpPr>
          <p:cNvPr id="244" name="Google Shape;244;p12"/>
          <p:cNvSpPr txBox="1"/>
          <p:nvPr/>
        </p:nvSpPr>
        <p:spPr>
          <a:xfrm rot="-5400000">
            <a:off x="-456512" y="2444162"/>
            <a:ext cx="2075700" cy="33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</a:t>
            </a:r>
            <a:endParaRPr sz="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 rot="-5400000">
            <a:off x="261055" y="3914976"/>
            <a:ext cx="656700" cy="334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Outcome</a:t>
            </a:r>
            <a:endParaRPr sz="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12"/>
          <p:cNvSpPr/>
          <p:nvPr/>
        </p:nvSpPr>
        <p:spPr>
          <a:xfrm>
            <a:off x="6195251" y="1562780"/>
            <a:ext cx="2526400" cy="2823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Set Data</a:t>
            </a:r>
            <a:endParaRPr sz="14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12"/>
          <p:cNvSpPr txBox="1"/>
          <p:nvPr/>
        </p:nvSpPr>
        <p:spPr>
          <a:xfrm>
            <a:off x="592650" y="488250"/>
            <a:ext cx="7464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9" name="Google Shape;249;p12"/>
          <p:cNvSpPr/>
          <p:nvPr/>
        </p:nvSpPr>
        <p:spPr>
          <a:xfrm>
            <a:off x="422250" y="218725"/>
            <a:ext cx="70500" cy="4530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2"/>
          <p:cNvSpPr/>
          <p:nvPr/>
        </p:nvSpPr>
        <p:spPr>
          <a:xfrm>
            <a:off x="422250" y="218725"/>
            <a:ext cx="70500" cy="453000"/>
          </a:xfrm>
          <a:prstGeom prst="rect">
            <a:avLst/>
          </a:prstGeom>
          <a:solidFill>
            <a:srgbClr val="E300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2"/>
          <p:cNvSpPr/>
          <p:nvPr/>
        </p:nvSpPr>
        <p:spPr>
          <a:xfrm>
            <a:off x="882050" y="1562780"/>
            <a:ext cx="5179588" cy="2823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Set Data</a:t>
            </a: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12"/>
          <p:cNvSpPr/>
          <p:nvPr/>
        </p:nvSpPr>
        <p:spPr>
          <a:xfrm>
            <a:off x="882712" y="3753720"/>
            <a:ext cx="7837837" cy="656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12"/>
          <p:cNvSpPr/>
          <p:nvPr/>
        </p:nvSpPr>
        <p:spPr>
          <a:xfrm>
            <a:off x="872799" y="2568106"/>
            <a:ext cx="2487300" cy="1065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CA" sz="900" b="1" i="0" u="none" strike="noStrike" cap="none">
              <a:solidFill>
                <a:schemeClr val="accent5">
                  <a:lumMod val="7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CA" sz="2400" b="1" i="0" u="none" strike="noStrike" cap="none">
                <a:solidFill>
                  <a:schemeClr val="accent5">
                    <a:lumMod val="75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endParaRPr lang="en-CA" sz="1800" b="0" i="0" u="none" strike="noStrike" cap="none">
              <a:solidFill>
                <a:schemeClr val="accent5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2"/>
          <p:cNvSpPr/>
          <p:nvPr/>
        </p:nvSpPr>
        <p:spPr>
          <a:xfrm>
            <a:off x="1819269" y="2144598"/>
            <a:ext cx="594360" cy="5943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2"/>
          <p:cNvSpPr txBox="1"/>
          <p:nvPr/>
        </p:nvSpPr>
        <p:spPr>
          <a:xfrm>
            <a:off x="1857796" y="2144598"/>
            <a:ext cx="517535" cy="57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2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2"/>
          <p:cNvSpPr/>
          <p:nvPr/>
        </p:nvSpPr>
        <p:spPr>
          <a:xfrm>
            <a:off x="3578538" y="2568106"/>
            <a:ext cx="2483100" cy="1065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900" b="1" i="0" u="none" strike="noStrike" cap="none">
              <a:solidFill>
                <a:schemeClr val="accent5">
                  <a:lumMod val="7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400" b="1" i="0" u="none" strike="noStrike" cap="none">
                <a:solidFill>
                  <a:schemeClr val="accent5">
                    <a:lumMod val="75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</a:t>
            </a:r>
            <a:endParaRPr sz="1600" b="1" i="0" u="none" strike="noStrike" cap="none">
              <a:solidFill>
                <a:schemeClr val="accent5">
                  <a:lumMod val="75000"/>
                </a:schemeClr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9" name="Google Shape;259;p12"/>
          <p:cNvSpPr/>
          <p:nvPr/>
        </p:nvSpPr>
        <p:spPr>
          <a:xfrm>
            <a:off x="6233276" y="2568106"/>
            <a:ext cx="2487300" cy="1065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900" b="1">
              <a:solidFill>
                <a:schemeClr val="accent5">
                  <a:lumMod val="7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2400" b="1">
                <a:solidFill>
                  <a:schemeClr val="accent5">
                    <a:lumMod val="75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Prescriptive</a:t>
            </a:r>
            <a:endParaRPr sz="900" b="1">
              <a:solidFill>
                <a:schemeClr val="accent5">
                  <a:lumMod val="7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7179746" y="2144598"/>
            <a:ext cx="594360" cy="5943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 txBox="1"/>
          <p:nvPr/>
        </p:nvSpPr>
        <p:spPr>
          <a:xfrm>
            <a:off x="7218273" y="2144598"/>
            <a:ext cx="517535" cy="57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2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2"/>
          <p:cNvSpPr/>
          <p:nvPr/>
        </p:nvSpPr>
        <p:spPr>
          <a:xfrm>
            <a:off x="4522908" y="2131875"/>
            <a:ext cx="594360" cy="5853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2"/>
          <p:cNvSpPr txBox="1"/>
          <p:nvPr/>
        </p:nvSpPr>
        <p:spPr>
          <a:xfrm>
            <a:off x="4574505" y="2155149"/>
            <a:ext cx="517535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2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2"/>
          <p:cNvSpPr/>
          <p:nvPr/>
        </p:nvSpPr>
        <p:spPr>
          <a:xfrm>
            <a:off x="882050" y="1928998"/>
            <a:ext cx="7847712" cy="1536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0482B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2"/>
          <p:cNvSpPr/>
          <p:nvPr/>
        </p:nvSpPr>
        <p:spPr>
          <a:xfrm>
            <a:off x="2071450" y="3769150"/>
            <a:ext cx="26901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2000" b="1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99% Accuracy</a:t>
            </a:r>
            <a:endParaRPr lang="en-CA" sz="2000" b="1" i="0" u="none" strike="noStrike" cap="none">
              <a:solidFill>
                <a:schemeClr val="accent3">
                  <a:lumMod val="60000"/>
                  <a:lumOff val="40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Reached</a:t>
            </a:r>
            <a:endParaRPr sz="1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4873950" y="3769150"/>
            <a:ext cx="24873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1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Bank’s Risk</a:t>
            </a:r>
            <a:endParaRPr sz="1400" b="0" i="0" u="none" strike="noStrike" cap="none">
              <a:solidFill>
                <a:schemeClr val="accent3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Minimized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93;p14">
            <a:extLst>
              <a:ext uri="{FF2B5EF4-FFF2-40B4-BE49-F238E27FC236}">
                <a16:creationId xmlns:a16="http://schemas.microsoft.com/office/drawing/2014/main" id="{66DDEB99-629A-FC8E-974D-EF33044A1224}"/>
              </a:ext>
            </a:extLst>
          </p:cNvPr>
          <p:cNvGrpSpPr/>
          <p:nvPr/>
        </p:nvGrpSpPr>
        <p:grpSpPr>
          <a:xfrm>
            <a:off x="422250" y="183450"/>
            <a:ext cx="8227798" cy="614868"/>
            <a:chOff x="422250" y="183450"/>
            <a:chExt cx="8227798" cy="614868"/>
          </a:xfrm>
        </p:grpSpPr>
        <p:sp>
          <p:nvSpPr>
            <p:cNvPr id="17" name="Google Shape;94;p14">
              <a:extLst>
                <a:ext uri="{FF2B5EF4-FFF2-40B4-BE49-F238E27FC236}">
                  <a16:creationId xmlns:a16="http://schemas.microsoft.com/office/drawing/2014/main" id="{0C4FBEDA-4187-EF31-0220-2A05E0C61219}"/>
                </a:ext>
              </a:extLst>
            </p:cNvPr>
            <p:cNvSpPr txBox="1"/>
            <p:nvPr/>
          </p:nvSpPr>
          <p:spPr>
            <a:xfrm>
              <a:off x="592650" y="183450"/>
              <a:ext cx="7464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Helvetica Neue"/>
                  <a:ea typeface="Helvetica Neue"/>
                  <a:cs typeface="Helvetica Neue"/>
                  <a:sym typeface="Helvetica Neue"/>
                </a:rPr>
                <a:t>Executive Summary</a:t>
              </a:r>
              <a:endParaRPr sz="1800" b="1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Google Shape;95;p14">
              <a:extLst>
                <a:ext uri="{FF2B5EF4-FFF2-40B4-BE49-F238E27FC236}">
                  <a16:creationId xmlns:a16="http://schemas.microsoft.com/office/drawing/2014/main" id="{B2D84602-2D57-4102-0A85-CDF6332F7197}"/>
                </a:ext>
              </a:extLst>
            </p:cNvPr>
            <p:cNvSpPr txBox="1"/>
            <p:nvPr/>
          </p:nvSpPr>
          <p:spPr>
            <a:xfrm>
              <a:off x="592650" y="488249"/>
              <a:ext cx="8057398" cy="31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err="1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FusionPoint</a:t>
              </a:r>
              <a:r>
                <a:rPr lang="en-US" sz="1300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 </a:t>
              </a:r>
              <a:r>
                <a:rPr lang="en-US" sz="1300">
                  <a:latin typeface="Helvetica Neue Light"/>
                  <a:ea typeface="Helvetica Neue Light"/>
                </a:rPr>
                <a:t>can use machine learning to predict credit card fraud for expansion into financial advisory.</a:t>
              </a:r>
              <a:endParaRPr lang="en-US" sz="1300">
                <a:latin typeface="Helvetica Neue Light"/>
                <a:ea typeface="Helvetica Neue Light"/>
                <a:sym typeface="Helvetica Neue Light"/>
              </a:endParaRPr>
            </a:p>
          </p:txBody>
        </p:sp>
        <p:sp>
          <p:nvSpPr>
            <p:cNvPr id="19" name="Google Shape;96;p14">
              <a:extLst>
                <a:ext uri="{FF2B5EF4-FFF2-40B4-BE49-F238E27FC236}">
                  <a16:creationId xmlns:a16="http://schemas.microsoft.com/office/drawing/2014/main" id="{85D9D1E1-448F-BC1A-4141-32E543A9B574}"/>
                </a:ext>
              </a:extLst>
            </p:cNvPr>
            <p:cNvSpPr/>
            <p:nvPr/>
          </p:nvSpPr>
          <p:spPr>
            <a:xfrm>
              <a:off x="422250" y="218725"/>
              <a:ext cx="70500" cy="453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" name="Google Shape;221;p10">
            <a:extLst>
              <a:ext uri="{FF2B5EF4-FFF2-40B4-BE49-F238E27FC236}">
                <a16:creationId xmlns:a16="http://schemas.microsoft.com/office/drawing/2014/main" id="{28F0C24C-774B-E064-C5A8-8E34B8A9F74A}"/>
              </a:ext>
            </a:extLst>
          </p:cNvPr>
          <p:cNvCxnSpPr>
            <a:cxnSpLocks/>
          </p:cNvCxnSpPr>
          <p:nvPr/>
        </p:nvCxnSpPr>
        <p:spPr>
          <a:xfrm flipV="1">
            <a:off x="-263711" y="4740859"/>
            <a:ext cx="9847641" cy="48295"/>
          </a:xfrm>
          <a:prstGeom prst="straightConnector1">
            <a:avLst/>
          </a:prstGeom>
          <a:noFill/>
          <a:ln w="9525" cap="flat" cmpd="sng">
            <a:solidFill>
              <a:srgbClr val="222A4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hink-cell data - do not delete" hidden="1">
            <a:extLst>
              <a:ext uri="{FF2B5EF4-FFF2-40B4-BE49-F238E27FC236}">
                <a16:creationId xmlns:a16="http://schemas.microsoft.com/office/drawing/2014/main" id="{498A90F7-E3D6-F83D-A6A9-C1156FB0A2E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5" progId="TCLayout.ActiveDocument.1">
                  <p:embed/>
                </p:oleObj>
              </mc:Choice>
              <mc:Fallback>
                <p:oleObj name="think-cell Slide" r:id="rId4" imgW="592" imgH="595" progId="TCLayout.ActiveDocument.1">
                  <p:embed/>
                  <p:pic>
                    <p:nvPicPr>
                      <p:cNvPr id="1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98A90F7-E3D6-F83D-A6A9-C1156FB0A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" name="Google Shape;922;p46"/>
          <p:cNvSpPr txBox="1"/>
          <p:nvPr/>
        </p:nvSpPr>
        <p:spPr>
          <a:xfrm>
            <a:off x="592650" y="488250"/>
            <a:ext cx="7464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23" name="Google Shape;923;p46"/>
          <p:cNvSpPr/>
          <p:nvPr/>
        </p:nvSpPr>
        <p:spPr>
          <a:xfrm>
            <a:off x="422250" y="218725"/>
            <a:ext cx="70500" cy="4530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24" name="Google Shape;924;p46"/>
          <p:cNvSpPr txBox="1"/>
          <p:nvPr/>
        </p:nvSpPr>
        <p:spPr>
          <a:xfrm>
            <a:off x="592650" y="488250"/>
            <a:ext cx="7464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endParaRPr lang="en">
              <a:latin typeface="Helvetica Neue Light"/>
            </a:endParaRPr>
          </a:p>
        </p:txBody>
      </p:sp>
      <p:sp>
        <p:nvSpPr>
          <p:cNvPr id="942" name="Google Shape;942;p46"/>
          <p:cNvSpPr/>
          <p:nvPr/>
        </p:nvSpPr>
        <p:spPr>
          <a:xfrm>
            <a:off x="422250" y="218725"/>
            <a:ext cx="70500" cy="453000"/>
          </a:xfrm>
          <a:prstGeom prst="rect">
            <a:avLst/>
          </a:prstGeom>
          <a:solidFill>
            <a:srgbClr val="E300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" name="Google Shape;221;p10">
            <a:extLst>
              <a:ext uri="{FF2B5EF4-FFF2-40B4-BE49-F238E27FC236}">
                <a16:creationId xmlns:a16="http://schemas.microsoft.com/office/drawing/2014/main" id="{1407194D-8ED1-630C-BD4A-FA1B20C53FDD}"/>
              </a:ext>
            </a:extLst>
          </p:cNvPr>
          <p:cNvCxnSpPr>
            <a:cxnSpLocks/>
          </p:cNvCxnSpPr>
          <p:nvPr/>
        </p:nvCxnSpPr>
        <p:spPr>
          <a:xfrm flipV="1">
            <a:off x="-263711" y="4740859"/>
            <a:ext cx="9847641" cy="48295"/>
          </a:xfrm>
          <a:prstGeom prst="straightConnector1">
            <a:avLst/>
          </a:prstGeom>
          <a:noFill/>
          <a:ln w="9525" cap="flat" cmpd="sng">
            <a:solidFill>
              <a:srgbClr val="222A4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93;p14">
            <a:extLst>
              <a:ext uri="{FF2B5EF4-FFF2-40B4-BE49-F238E27FC236}">
                <a16:creationId xmlns:a16="http://schemas.microsoft.com/office/drawing/2014/main" id="{99104BF0-34ED-1131-1F2B-9B4052E4FB68}"/>
              </a:ext>
            </a:extLst>
          </p:cNvPr>
          <p:cNvGrpSpPr/>
          <p:nvPr/>
        </p:nvGrpSpPr>
        <p:grpSpPr>
          <a:xfrm>
            <a:off x="422250" y="157985"/>
            <a:ext cx="7635300" cy="612565"/>
            <a:chOff x="422250" y="157985"/>
            <a:chExt cx="7635300" cy="612565"/>
          </a:xfrm>
        </p:grpSpPr>
        <p:sp>
          <p:nvSpPr>
            <p:cNvPr id="29" name="Google Shape;94;p14">
              <a:extLst>
                <a:ext uri="{FF2B5EF4-FFF2-40B4-BE49-F238E27FC236}">
                  <a16:creationId xmlns:a16="http://schemas.microsoft.com/office/drawing/2014/main" id="{CF7DB2C6-8F5E-E951-A961-18EA1E395D1C}"/>
                </a:ext>
              </a:extLst>
            </p:cNvPr>
            <p:cNvSpPr txBox="1"/>
            <p:nvPr/>
          </p:nvSpPr>
          <p:spPr>
            <a:xfrm>
              <a:off x="592650" y="157985"/>
              <a:ext cx="7464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" sz="1800" b="1">
                  <a:latin typeface="Helvetica Neue"/>
                </a:rPr>
                <a:t>Preprocessing </a:t>
              </a:r>
            </a:p>
          </p:txBody>
        </p:sp>
        <p:sp>
          <p:nvSpPr>
            <p:cNvPr id="31" name="Google Shape;95;p14">
              <a:extLst>
                <a:ext uri="{FF2B5EF4-FFF2-40B4-BE49-F238E27FC236}">
                  <a16:creationId xmlns:a16="http://schemas.microsoft.com/office/drawing/2014/main" id="{6B8097C6-DC0D-ADD3-FB27-02621D0B51D3}"/>
                </a:ext>
              </a:extLst>
            </p:cNvPr>
            <p:cNvSpPr txBox="1"/>
            <p:nvPr/>
          </p:nvSpPr>
          <p:spPr>
            <a:xfrm>
              <a:off x="592650" y="488250"/>
              <a:ext cx="7464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defRPr/>
              </a:pPr>
              <a:r>
                <a:rPr lang="en" sz="1400">
                  <a:latin typeface="Helvetica Neue Light" panose="020B0604020202020204" charset="0"/>
                </a:rPr>
                <a:t>Preparing the dataset for use </a:t>
              </a:r>
            </a:p>
          </p:txBody>
        </p:sp>
        <p:sp>
          <p:nvSpPr>
            <p:cNvPr id="32" name="Google Shape;96;p14">
              <a:extLst>
                <a:ext uri="{FF2B5EF4-FFF2-40B4-BE49-F238E27FC236}">
                  <a16:creationId xmlns:a16="http://schemas.microsoft.com/office/drawing/2014/main" id="{353A41D3-ABA3-EC37-F70A-559918AC8CDC}"/>
                </a:ext>
              </a:extLst>
            </p:cNvPr>
            <p:cNvSpPr/>
            <p:nvPr/>
          </p:nvSpPr>
          <p:spPr>
            <a:xfrm>
              <a:off x="422250" y="218725"/>
              <a:ext cx="70500" cy="453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596;p32">
            <a:extLst>
              <a:ext uri="{FF2B5EF4-FFF2-40B4-BE49-F238E27FC236}">
                <a16:creationId xmlns:a16="http://schemas.microsoft.com/office/drawing/2014/main" id="{64258FC9-BFE7-79C1-0109-7964F6A1B74E}"/>
              </a:ext>
            </a:extLst>
          </p:cNvPr>
          <p:cNvSpPr/>
          <p:nvPr/>
        </p:nvSpPr>
        <p:spPr>
          <a:xfrm>
            <a:off x="1720248" y="1800393"/>
            <a:ext cx="7423610" cy="814532"/>
          </a:xfrm>
          <a:custGeom>
            <a:avLst/>
            <a:gdLst/>
            <a:ahLst/>
            <a:cxnLst/>
            <a:rect l="l" t="t" r="r" b="b"/>
            <a:pathLst>
              <a:path w="313792" h="34577" extrusionOk="0">
                <a:moveTo>
                  <a:pt x="0" y="5228"/>
                </a:moveTo>
                <a:cubicBezTo>
                  <a:pt x="8760" y="9550"/>
                  <a:pt x="32917" y="31962"/>
                  <a:pt x="52562" y="31162"/>
                </a:cubicBezTo>
                <a:cubicBezTo>
                  <a:pt x="72207" y="30362"/>
                  <a:pt x="96669" y="216"/>
                  <a:pt x="117869" y="429"/>
                </a:cubicBezTo>
                <a:cubicBezTo>
                  <a:pt x="139069" y="643"/>
                  <a:pt x="158064" y="32514"/>
                  <a:pt x="179762" y="32443"/>
                </a:cubicBezTo>
                <a:cubicBezTo>
                  <a:pt x="201460" y="32372"/>
                  <a:pt x="225719" y="-353"/>
                  <a:pt x="248057" y="3"/>
                </a:cubicBezTo>
                <a:cubicBezTo>
                  <a:pt x="270395" y="359"/>
                  <a:pt x="302836" y="28815"/>
                  <a:pt x="313792" y="34577"/>
                </a:cubicBezTo>
              </a:path>
            </a:pathLst>
          </a:custGeom>
          <a:noFill/>
          <a:ln w="19050" cap="flat" cmpd="sng">
            <a:solidFill>
              <a:srgbClr val="232C6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597;p32">
            <a:extLst>
              <a:ext uri="{FF2B5EF4-FFF2-40B4-BE49-F238E27FC236}">
                <a16:creationId xmlns:a16="http://schemas.microsoft.com/office/drawing/2014/main" id="{CCB1AA0E-05AD-54E3-41A6-003A988E8F28}"/>
              </a:ext>
            </a:extLst>
          </p:cNvPr>
          <p:cNvSpPr/>
          <p:nvPr/>
        </p:nvSpPr>
        <p:spPr>
          <a:xfrm>
            <a:off x="2743032" y="1403793"/>
            <a:ext cx="416100" cy="396600"/>
          </a:xfrm>
          <a:prstGeom prst="ellipse">
            <a:avLst/>
          </a:prstGeom>
          <a:solidFill>
            <a:srgbClr val="E3000B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98;p32">
            <a:extLst>
              <a:ext uri="{FF2B5EF4-FFF2-40B4-BE49-F238E27FC236}">
                <a16:creationId xmlns:a16="http://schemas.microsoft.com/office/drawing/2014/main" id="{771DC132-3991-AE6C-3CD1-4E916C7A755D}"/>
              </a:ext>
            </a:extLst>
          </p:cNvPr>
          <p:cNvSpPr txBox="1"/>
          <p:nvPr/>
        </p:nvSpPr>
        <p:spPr>
          <a:xfrm>
            <a:off x="2356707" y="1800397"/>
            <a:ext cx="10836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Google Shape;599;p32">
            <a:extLst>
              <a:ext uri="{FF2B5EF4-FFF2-40B4-BE49-F238E27FC236}">
                <a16:creationId xmlns:a16="http://schemas.microsoft.com/office/drawing/2014/main" id="{0672F36E-834B-C0B7-D010-489348BA5219}"/>
              </a:ext>
            </a:extLst>
          </p:cNvPr>
          <p:cNvSpPr txBox="1"/>
          <p:nvPr/>
        </p:nvSpPr>
        <p:spPr>
          <a:xfrm>
            <a:off x="2286947" y="1735889"/>
            <a:ext cx="1476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Google Shape;600;p32">
            <a:extLst>
              <a:ext uri="{FF2B5EF4-FFF2-40B4-BE49-F238E27FC236}">
                <a16:creationId xmlns:a16="http://schemas.microsoft.com/office/drawing/2014/main" id="{290B930C-1C63-B26E-E331-DD2408F23B99}"/>
              </a:ext>
            </a:extLst>
          </p:cNvPr>
          <p:cNvSpPr txBox="1"/>
          <p:nvPr/>
        </p:nvSpPr>
        <p:spPr>
          <a:xfrm>
            <a:off x="2271707" y="1823999"/>
            <a:ext cx="1358742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CA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Look for Missing Values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Google Shape;601;p32">
            <a:extLst>
              <a:ext uri="{FF2B5EF4-FFF2-40B4-BE49-F238E27FC236}">
                <a16:creationId xmlns:a16="http://schemas.microsoft.com/office/drawing/2014/main" id="{738102D7-E7F8-ED12-7A6F-49A4C0EDF4E3}"/>
              </a:ext>
            </a:extLst>
          </p:cNvPr>
          <p:cNvSpPr txBox="1"/>
          <p:nvPr/>
        </p:nvSpPr>
        <p:spPr>
          <a:xfrm>
            <a:off x="676525" y="2542201"/>
            <a:ext cx="704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Team</a:t>
            </a:r>
          </a:p>
        </p:txBody>
      </p:sp>
      <p:sp>
        <p:nvSpPr>
          <p:cNvPr id="12" name="Google Shape;627;p33">
            <a:extLst>
              <a:ext uri="{FF2B5EF4-FFF2-40B4-BE49-F238E27FC236}">
                <a16:creationId xmlns:a16="http://schemas.microsoft.com/office/drawing/2014/main" id="{7562A837-218E-3544-42D8-DB30292D992D}"/>
              </a:ext>
            </a:extLst>
          </p:cNvPr>
          <p:cNvSpPr/>
          <p:nvPr/>
        </p:nvSpPr>
        <p:spPr>
          <a:xfrm>
            <a:off x="4277503" y="1998359"/>
            <a:ext cx="416100" cy="3966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653;p34">
            <a:extLst>
              <a:ext uri="{FF2B5EF4-FFF2-40B4-BE49-F238E27FC236}">
                <a16:creationId xmlns:a16="http://schemas.microsoft.com/office/drawing/2014/main" id="{95DCB7ED-97A0-B384-06D4-152EC532F0E9}"/>
              </a:ext>
            </a:extLst>
          </p:cNvPr>
          <p:cNvSpPr/>
          <p:nvPr/>
        </p:nvSpPr>
        <p:spPr>
          <a:xfrm>
            <a:off x="5748151" y="2000238"/>
            <a:ext cx="416100" cy="3966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655;p34">
            <a:extLst>
              <a:ext uri="{FF2B5EF4-FFF2-40B4-BE49-F238E27FC236}">
                <a16:creationId xmlns:a16="http://schemas.microsoft.com/office/drawing/2014/main" id="{88BFCDB1-009D-BEB4-AB54-B9C50303FFA0}"/>
              </a:ext>
            </a:extLst>
          </p:cNvPr>
          <p:cNvSpPr txBox="1"/>
          <p:nvPr/>
        </p:nvSpPr>
        <p:spPr>
          <a:xfrm>
            <a:off x="4953224" y="1500606"/>
            <a:ext cx="2005954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CA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Throw Out Non-Useful Data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Google Shape;628;p33">
            <a:extLst>
              <a:ext uri="{FF2B5EF4-FFF2-40B4-BE49-F238E27FC236}">
                <a16:creationId xmlns:a16="http://schemas.microsoft.com/office/drawing/2014/main" id="{1B73D295-B04F-8112-4042-6C97C6B62294}"/>
              </a:ext>
            </a:extLst>
          </p:cNvPr>
          <p:cNvSpPr txBox="1"/>
          <p:nvPr/>
        </p:nvSpPr>
        <p:spPr>
          <a:xfrm>
            <a:off x="3741840" y="2404850"/>
            <a:ext cx="1476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Fix Date-Time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53BE71-6B0C-4E92-BA18-FC556B10B5E4}"/>
              </a:ext>
            </a:extLst>
          </p:cNvPr>
          <p:cNvSpPr/>
          <p:nvPr/>
        </p:nvSpPr>
        <p:spPr>
          <a:xfrm>
            <a:off x="457650" y="1388207"/>
            <a:ext cx="1262598" cy="1214303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Programmer female with solid fill">
            <a:extLst>
              <a:ext uri="{FF2B5EF4-FFF2-40B4-BE49-F238E27FC236}">
                <a16:creationId xmlns:a16="http://schemas.microsoft.com/office/drawing/2014/main" id="{156CFA17-173D-7672-5A79-02269A5F4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376" y="1302807"/>
            <a:ext cx="1223146" cy="12231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6E32E61-3836-F617-95D6-C9C71791AF1B}"/>
              </a:ext>
            </a:extLst>
          </p:cNvPr>
          <p:cNvSpPr txBox="1"/>
          <p:nvPr/>
        </p:nvSpPr>
        <p:spPr>
          <a:xfrm>
            <a:off x="3217960" y="3157868"/>
            <a:ext cx="288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Helvetica Neue Light" panose="02000403000000020004" pitchFamily="2" charset="0"/>
                <a:ea typeface="Helvetica Neue Light" panose="02000403000000020004" pitchFamily="2" charset="0"/>
              </a:rPr>
              <a:t>Clean Data!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E3FD0E-7FD9-C44F-9E38-A1464D93F88E}"/>
              </a:ext>
            </a:extLst>
          </p:cNvPr>
          <p:cNvSpPr txBox="1"/>
          <p:nvPr/>
        </p:nvSpPr>
        <p:spPr>
          <a:xfrm>
            <a:off x="6562165" y="966451"/>
            <a:ext cx="2502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Helvetica Neue Light" panose="02000403000000020004" pitchFamily="2" charset="0"/>
                <a:ea typeface="Helvetica Neue Light" panose="02000403000000020004" pitchFamily="2" charset="0"/>
              </a:rPr>
              <a:t>Transaction Number &amp; Street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189A7A7C-E0F4-69F3-810F-E2CE2D3CC1A4}"/>
              </a:ext>
            </a:extLst>
          </p:cNvPr>
          <p:cNvCxnSpPr>
            <a:stCxn id="37" idx="1"/>
            <a:endCxn id="15" idx="0"/>
          </p:cNvCxnSpPr>
          <p:nvPr/>
        </p:nvCxnSpPr>
        <p:spPr>
          <a:xfrm rot="10800000" flipV="1">
            <a:off x="5956201" y="1120340"/>
            <a:ext cx="605964" cy="3802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42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hink-cell data - do not delete" hidden="1">
            <a:extLst>
              <a:ext uri="{FF2B5EF4-FFF2-40B4-BE49-F238E27FC236}">
                <a16:creationId xmlns:a16="http://schemas.microsoft.com/office/drawing/2014/main" id="{498A90F7-E3D6-F83D-A6A9-C1156FB0A2E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5" progId="TCLayout.ActiveDocument.1">
                  <p:embed/>
                </p:oleObj>
              </mc:Choice>
              <mc:Fallback>
                <p:oleObj name="think-cell Slide" r:id="rId4" imgW="592" imgH="595" progId="TCLayout.ActiveDocument.1">
                  <p:embed/>
                  <p:pic>
                    <p:nvPicPr>
                      <p:cNvPr id="1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98A90F7-E3D6-F83D-A6A9-C1156FB0A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" name="Google Shape;922;p46"/>
          <p:cNvSpPr txBox="1"/>
          <p:nvPr/>
        </p:nvSpPr>
        <p:spPr>
          <a:xfrm>
            <a:off x="592650" y="488250"/>
            <a:ext cx="7464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23" name="Google Shape;923;p46"/>
          <p:cNvSpPr/>
          <p:nvPr/>
        </p:nvSpPr>
        <p:spPr>
          <a:xfrm>
            <a:off x="422250" y="218725"/>
            <a:ext cx="70500" cy="4530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24" name="Google Shape;924;p46"/>
          <p:cNvSpPr txBox="1"/>
          <p:nvPr/>
        </p:nvSpPr>
        <p:spPr>
          <a:xfrm>
            <a:off x="592650" y="488250"/>
            <a:ext cx="7464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endParaRPr lang="en">
              <a:latin typeface="Helvetica Neue Light"/>
            </a:endParaRPr>
          </a:p>
        </p:txBody>
      </p:sp>
      <p:sp>
        <p:nvSpPr>
          <p:cNvPr id="942" name="Google Shape;942;p46"/>
          <p:cNvSpPr/>
          <p:nvPr/>
        </p:nvSpPr>
        <p:spPr>
          <a:xfrm>
            <a:off x="422250" y="218725"/>
            <a:ext cx="70500" cy="453000"/>
          </a:xfrm>
          <a:prstGeom prst="rect">
            <a:avLst/>
          </a:prstGeom>
          <a:solidFill>
            <a:srgbClr val="E300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921;p46">
            <a:extLst>
              <a:ext uri="{FF2B5EF4-FFF2-40B4-BE49-F238E27FC236}">
                <a16:creationId xmlns:a16="http://schemas.microsoft.com/office/drawing/2014/main" id="{E5CD48BB-C85A-6AC9-784A-EA9420A6A3CC}"/>
              </a:ext>
            </a:extLst>
          </p:cNvPr>
          <p:cNvSpPr txBox="1"/>
          <p:nvPr/>
        </p:nvSpPr>
        <p:spPr>
          <a:xfrm>
            <a:off x="-89999" y="767656"/>
            <a:ext cx="6684495" cy="53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har char="•"/>
              <a:defRPr/>
            </a:pPr>
            <a:endParaRPr lang="en-CA" sz="1800" b="1">
              <a:ea typeface="Helvetica Neue"/>
            </a:endParaRPr>
          </a:p>
          <a:p>
            <a:pPr marL="285750" lvl="1" indent="-285750">
              <a:buFont typeface="Courier New"/>
              <a:buChar char="o"/>
              <a:defRPr/>
            </a:pPr>
            <a:endParaRPr lang="en-CA">
              <a:ea typeface="Helvetica Neue"/>
            </a:endParaRPr>
          </a:p>
          <a:p>
            <a:pPr marL="285750" lvl="1" indent="-285750">
              <a:buFont typeface="Courier New"/>
              <a:buChar char="o"/>
              <a:defRPr/>
            </a:pPr>
            <a:endParaRPr lang="en-CA" sz="1800" b="1">
              <a:latin typeface="Helvetica Neue"/>
              <a:ea typeface="Helvetica Neue"/>
              <a:cs typeface="Helvetica Neue"/>
            </a:endParaRPr>
          </a:p>
        </p:txBody>
      </p:sp>
      <p:cxnSp>
        <p:nvCxnSpPr>
          <p:cNvPr id="3" name="Google Shape;221;p10">
            <a:extLst>
              <a:ext uri="{FF2B5EF4-FFF2-40B4-BE49-F238E27FC236}">
                <a16:creationId xmlns:a16="http://schemas.microsoft.com/office/drawing/2014/main" id="{1407194D-8ED1-630C-BD4A-FA1B20C53FDD}"/>
              </a:ext>
            </a:extLst>
          </p:cNvPr>
          <p:cNvCxnSpPr>
            <a:cxnSpLocks/>
          </p:cNvCxnSpPr>
          <p:nvPr/>
        </p:nvCxnSpPr>
        <p:spPr>
          <a:xfrm flipV="1">
            <a:off x="-263711" y="4740859"/>
            <a:ext cx="9847641" cy="48295"/>
          </a:xfrm>
          <a:prstGeom prst="straightConnector1">
            <a:avLst/>
          </a:prstGeom>
          <a:noFill/>
          <a:ln w="9525" cap="flat" cmpd="sng">
            <a:solidFill>
              <a:srgbClr val="222A4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93;p14">
            <a:extLst>
              <a:ext uri="{FF2B5EF4-FFF2-40B4-BE49-F238E27FC236}">
                <a16:creationId xmlns:a16="http://schemas.microsoft.com/office/drawing/2014/main" id="{99104BF0-34ED-1131-1F2B-9B4052E4FB68}"/>
              </a:ext>
            </a:extLst>
          </p:cNvPr>
          <p:cNvGrpSpPr/>
          <p:nvPr/>
        </p:nvGrpSpPr>
        <p:grpSpPr>
          <a:xfrm>
            <a:off x="422250" y="157985"/>
            <a:ext cx="7635300" cy="612565"/>
            <a:chOff x="422250" y="157985"/>
            <a:chExt cx="7635300" cy="612565"/>
          </a:xfrm>
        </p:grpSpPr>
        <p:sp>
          <p:nvSpPr>
            <p:cNvPr id="29" name="Google Shape;94;p14">
              <a:extLst>
                <a:ext uri="{FF2B5EF4-FFF2-40B4-BE49-F238E27FC236}">
                  <a16:creationId xmlns:a16="http://schemas.microsoft.com/office/drawing/2014/main" id="{CF7DB2C6-8F5E-E951-A961-18EA1E395D1C}"/>
                </a:ext>
              </a:extLst>
            </p:cNvPr>
            <p:cNvSpPr txBox="1"/>
            <p:nvPr/>
          </p:nvSpPr>
          <p:spPr>
            <a:xfrm>
              <a:off x="592650" y="157985"/>
              <a:ext cx="7464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" sz="1800" b="1">
                  <a:latin typeface="Helvetica Neue"/>
                </a:rPr>
                <a:t>Exploratory Analytics </a:t>
              </a:r>
            </a:p>
          </p:txBody>
        </p:sp>
        <p:sp>
          <p:nvSpPr>
            <p:cNvPr id="31" name="Google Shape;95;p14">
              <a:extLst>
                <a:ext uri="{FF2B5EF4-FFF2-40B4-BE49-F238E27FC236}">
                  <a16:creationId xmlns:a16="http://schemas.microsoft.com/office/drawing/2014/main" id="{6B8097C6-DC0D-ADD3-FB27-02621D0B51D3}"/>
                </a:ext>
              </a:extLst>
            </p:cNvPr>
            <p:cNvSpPr txBox="1"/>
            <p:nvPr/>
          </p:nvSpPr>
          <p:spPr>
            <a:xfrm>
              <a:off x="592650" y="488250"/>
              <a:ext cx="7464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defRPr/>
              </a:pPr>
              <a:r>
                <a:rPr lang="en" sz="1400">
                  <a:latin typeface="Helvetica Neue Light" panose="020B0604020202020204" charset="0"/>
                </a:rPr>
                <a:t>Taking a deeper dive into the data to guide the process.</a:t>
              </a:r>
            </a:p>
          </p:txBody>
        </p:sp>
        <p:sp>
          <p:nvSpPr>
            <p:cNvPr id="32" name="Google Shape;96;p14">
              <a:extLst>
                <a:ext uri="{FF2B5EF4-FFF2-40B4-BE49-F238E27FC236}">
                  <a16:creationId xmlns:a16="http://schemas.microsoft.com/office/drawing/2014/main" id="{353A41D3-ABA3-EC37-F70A-559918AC8CDC}"/>
                </a:ext>
              </a:extLst>
            </p:cNvPr>
            <p:cNvSpPr/>
            <p:nvPr/>
          </p:nvSpPr>
          <p:spPr>
            <a:xfrm>
              <a:off x="422250" y="218725"/>
              <a:ext cx="70500" cy="453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slide3" descr="Dashboard 2">
            <a:extLst>
              <a:ext uri="{FF2B5EF4-FFF2-40B4-BE49-F238E27FC236}">
                <a16:creationId xmlns:a16="http://schemas.microsoft.com/office/drawing/2014/main" id="{E5DA6E93-8838-6C43-BECC-7499C0727EC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" r="10178" b="28713"/>
          <a:stretch/>
        </p:blipFill>
        <p:spPr>
          <a:xfrm>
            <a:off x="81398" y="994183"/>
            <a:ext cx="4903362" cy="3155133"/>
          </a:xfrm>
          <a:prstGeom prst="rect">
            <a:avLst/>
          </a:prstGeom>
        </p:spPr>
      </p:pic>
      <p:pic>
        <p:nvPicPr>
          <p:cNvPr id="6" name="slide2" descr="Dashboard 1">
            <a:extLst>
              <a:ext uri="{FF2B5EF4-FFF2-40B4-BE49-F238E27FC236}">
                <a16:creationId xmlns:a16="http://schemas.microsoft.com/office/drawing/2014/main" id="{0CA3ED39-7D9A-3519-3796-CED74D1B57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86" y="1031810"/>
            <a:ext cx="3849846" cy="307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4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hink-cell data - do not delete" hidden="1">
            <a:extLst>
              <a:ext uri="{FF2B5EF4-FFF2-40B4-BE49-F238E27FC236}">
                <a16:creationId xmlns:a16="http://schemas.microsoft.com/office/drawing/2014/main" id="{498A90F7-E3D6-F83D-A6A9-C1156FB0A2E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5" progId="TCLayout.ActiveDocument.1">
                  <p:embed/>
                </p:oleObj>
              </mc:Choice>
              <mc:Fallback>
                <p:oleObj name="think-cell Slide" r:id="rId4" imgW="592" imgH="595" progId="TCLayout.ActiveDocument.1">
                  <p:embed/>
                  <p:pic>
                    <p:nvPicPr>
                      <p:cNvPr id="1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98A90F7-E3D6-F83D-A6A9-C1156FB0A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" name="Google Shape;922;p46"/>
          <p:cNvSpPr txBox="1"/>
          <p:nvPr/>
        </p:nvSpPr>
        <p:spPr>
          <a:xfrm>
            <a:off x="592650" y="488250"/>
            <a:ext cx="7464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23" name="Google Shape;923;p46"/>
          <p:cNvSpPr/>
          <p:nvPr/>
        </p:nvSpPr>
        <p:spPr>
          <a:xfrm>
            <a:off x="422250" y="218725"/>
            <a:ext cx="70500" cy="4530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24" name="Google Shape;924;p46"/>
          <p:cNvSpPr txBox="1"/>
          <p:nvPr/>
        </p:nvSpPr>
        <p:spPr>
          <a:xfrm>
            <a:off x="592650" y="488250"/>
            <a:ext cx="7464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endParaRPr lang="en">
              <a:latin typeface="Helvetica Neue Light"/>
            </a:endParaRPr>
          </a:p>
        </p:txBody>
      </p:sp>
      <p:sp>
        <p:nvSpPr>
          <p:cNvPr id="942" name="Google Shape;942;p46"/>
          <p:cNvSpPr/>
          <p:nvPr/>
        </p:nvSpPr>
        <p:spPr>
          <a:xfrm>
            <a:off x="422250" y="218725"/>
            <a:ext cx="70500" cy="453000"/>
          </a:xfrm>
          <a:prstGeom prst="rect">
            <a:avLst/>
          </a:prstGeom>
          <a:solidFill>
            <a:srgbClr val="E300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" name="Google Shape;221;p10">
            <a:extLst>
              <a:ext uri="{FF2B5EF4-FFF2-40B4-BE49-F238E27FC236}">
                <a16:creationId xmlns:a16="http://schemas.microsoft.com/office/drawing/2014/main" id="{1407194D-8ED1-630C-BD4A-FA1B20C53FDD}"/>
              </a:ext>
            </a:extLst>
          </p:cNvPr>
          <p:cNvCxnSpPr>
            <a:cxnSpLocks/>
          </p:cNvCxnSpPr>
          <p:nvPr/>
        </p:nvCxnSpPr>
        <p:spPr>
          <a:xfrm flipV="1">
            <a:off x="-263711" y="4740859"/>
            <a:ext cx="9847641" cy="48295"/>
          </a:xfrm>
          <a:prstGeom prst="straightConnector1">
            <a:avLst/>
          </a:prstGeom>
          <a:noFill/>
          <a:ln w="9525" cap="flat" cmpd="sng">
            <a:solidFill>
              <a:srgbClr val="222A4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93;p14">
            <a:extLst>
              <a:ext uri="{FF2B5EF4-FFF2-40B4-BE49-F238E27FC236}">
                <a16:creationId xmlns:a16="http://schemas.microsoft.com/office/drawing/2014/main" id="{99104BF0-34ED-1131-1F2B-9B4052E4FB68}"/>
              </a:ext>
            </a:extLst>
          </p:cNvPr>
          <p:cNvGrpSpPr/>
          <p:nvPr/>
        </p:nvGrpSpPr>
        <p:grpSpPr>
          <a:xfrm>
            <a:off x="422250" y="157985"/>
            <a:ext cx="7635300" cy="612565"/>
            <a:chOff x="422250" y="157985"/>
            <a:chExt cx="7635300" cy="612565"/>
          </a:xfrm>
        </p:grpSpPr>
        <p:sp>
          <p:nvSpPr>
            <p:cNvPr id="29" name="Google Shape;94;p14">
              <a:extLst>
                <a:ext uri="{FF2B5EF4-FFF2-40B4-BE49-F238E27FC236}">
                  <a16:creationId xmlns:a16="http://schemas.microsoft.com/office/drawing/2014/main" id="{CF7DB2C6-8F5E-E951-A961-18EA1E395D1C}"/>
                </a:ext>
              </a:extLst>
            </p:cNvPr>
            <p:cNvSpPr txBox="1"/>
            <p:nvPr/>
          </p:nvSpPr>
          <p:spPr>
            <a:xfrm>
              <a:off x="592650" y="157985"/>
              <a:ext cx="7464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" sz="1800" b="1">
                  <a:latin typeface="Helvetica Neue"/>
                </a:rPr>
                <a:t>Feature Engineering </a:t>
              </a:r>
            </a:p>
          </p:txBody>
        </p:sp>
        <p:sp>
          <p:nvSpPr>
            <p:cNvPr id="31" name="Google Shape;95;p14">
              <a:extLst>
                <a:ext uri="{FF2B5EF4-FFF2-40B4-BE49-F238E27FC236}">
                  <a16:creationId xmlns:a16="http://schemas.microsoft.com/office/drawing/2014/main" id="{6B8097C6-DC0D-ADD3-FB27-02621D0B51D3}"/>
                </a:ext>
              </a:extLst>
            </p:cNvPr>
            <p:cNvSpPr txBox="1"/>
            <p:nvPr/>
          </p:nvSpPr>
          <p:spPr>
            <a:xfrm>
              <a:off x="592650" y="488250"/>
              <a:ext cx="7464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defRPr/>
              </a:pPr>
              <a:r>
                <a:rPr lang="en-US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Enhance model performance through feature engineering by leveraging </a:t>
              </a:r>
              <a:r>
                <a:rPr lang="en-US" b="1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fraud rate counts</a:t>
              </a:r>
              <a:r>
                <a:rPr lang="en-US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.</a:t>
              </a:r>
              <a:endParaRPr lang="en" sz="140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2" name="Google Shape;96;p14">
              <a:extLst>
                <a:ext uri="{FF2B5EF4-FFF2-40B4-BE49-F238E27FC236}">
                  <a16:creationId xmlns:a16="http://schemas.microsoft.com/office/drawing/2014/main" id="{353A41D3-ABA3-EC37-F70A-559918AC8CDC}"/>
                </a:ext>
              </a:extLst>
            </p:cNvPr>
            <p:cNvSpPr/>
            <p:nvPr/>
          </p:nvSpPr>
          <p:spPr>
            <a:xfrm>
              <a:off x="422250" y="218725"/>
              <a:ext cx="70500" cy="453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90A510-B8F1-F75E-4CFB-DFB67A87B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94969"/>
              </p:ext>
            </p:extLst>
          </p:nvPr>
        </p:nvGraphicFramePr>
        <p:xfrm>
          <a:off x="3798795" y="1424279"/>
          <a:ext cx="3454836" cy="1255211"/>
        </p:xfrm>
        <a:graphic>
          <a:graphicData uri="http://schemas.openxmlformats.org/drawingml/2006/table">
            <a:tbl>
              <a:tblPr firstRow="1" bandRow="1">
                <a:tableStyleId>{791159ED-6AC7-454E-B4A8-89A23E1A2AA7}</a:tableStyleId>
              </a:tblPr>
              <a:tblGrid>
                <a:gridCol w="1151612">
                  <a:extLst>
                    <a:ext uri="{9D8B030D-6E8A-4147-A177-3AD203B41FA5}">
                      <a16:colId xmlns:a16="http://schemas.microsoft.com/office/drawing/2014/main" val="3387493054"/>
                    </a:ext>
                  </a:extLst>
                </a:gridCol>
                <a:gridCol w="1151612">
                  <a:extLst>
                    <a:ext uri="{9D8B030D-6E8A-4147-A177-3AD203B41FA5}">
                      <a16:colId xmlns:a16="http://schemas.microsoft.com/office/drawing/2014/main" val="1590165467"/>
                    </a:ext>
                  </a:extLst>
                </a:gridCol>
                <a:gridCol w="1151612">
                  <a:extLst>
                    <a:ext uri="{9D8B030D-6E8A-4147-A177-3AD203B41FA5}">
                      <a16:colId xmlns:a16="http://schemas.microsoft.com/office/drawing/2014/main" val="2455680995"/>
                    </a:ext>
                  </a:extLst>
                </a:gridCol>
              </a:tblGrid>
              <a:tr h="299915">
                <a:tc>
                  <a:txBody>
                    <a:bodyPr/>
                    <a:lstStyle/>
                    <a:p>
                      <a:r>
                        <a:rPr lang="en-US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780198"/>
                  </a:ext>
                </a:extLst>
              </a:tr>
              <a:tr h="299915">
                <a:tc>
                  <a:txBody>
                    <a:bodyPr/>
                    <a:lstStyle/>
                    <a:p>
                      <a:r>
                        <a:rPr lang="en-US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82,072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99,750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599088"/>
                  </a:ext>
                </a:extLst>
              </a:tr>
              <a:tr h="299915">
                <a:tc>
                  <a:txBody>
                    <a:bodyPr/>
                    <a:lstStyle/>
                    <a:p>
                      <a:r>
                        <a:rPr lang="en-US"/>
                        <a:t>Is 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84334"/>
                  </a:ext>
                </a:extLst>
              </a:tr>
              <a:tr h="340811">
                <a:tc>
                  <a:txBody>
                    <a:bodyPr/>
                    <a:lstStyle/>
                    <a:p>
                      <a:r>
                        <a:rPr lang="en-US" b="1"/>
                        <a:t>Fraud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400278"/>
                  </a:ext>
                </a:extLst>
              </a:tr>
            </a:tbl>
          </a:graphicData>
        </a:graphic>
      </p:graphicFrame>
      <p:sp>
        <p:nvSpPr>
          <p:cNvPr id="9" name="Google Shape;359;p25">
            <a:extLst>
              <a:ext uri="{FF2B5EF4-FFF2-40B4-BE49-F238E27FC236}">
                <a16:creationId xmlns:a16="http://schemas.microsoft.com/office/drawing/2014/main" id="{643D310C-EBE7-47AB-196D-F62F56374536}"/>
              </a:ext>
            </a:extLst>
          </p:cNvPr>
          <p:cNvSpPr/>
          <p:nvPr/>
        </p:nvSpPr>
        <p:spPr>
          <a:xfrm>
            <a:off x="492750" y="2995099"/>
            <a:ext cx="1503600" cy="28847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Business</a:t>
            </a:r>
            <a:endParaRPr sz="12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Google Shape;360;p25">
            <a:extLst>
              <a:ext uri="{FF2B5EF4-FFF2-40B4-BE49-F238E27FC236}">
                <a16:creationId xmlns:a16="http://schemas.microsoft.com/office/drawing/2014/main" id="{07ECD69F-C067-3203-A557-51741D010A7B}"/>
              </a:ext>
            </a:extLst>
          </p:cNvPr>
          <p:cNvSpPr/>
          <p:nvPr/>
        </p:nvSpPr>
        <p:spPr>
          <a:xfrm>
            <a:off x="1996200" y="2995099"/>
            <a:ext cx="1389091" cy="28847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Category</a:t>
            </a:r>
            <a:endParaRPr sz="12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361;p25">
            <a:extLst>
              <a:ext uri="{FF2B5EF4-FFF2-40B4-BE49-F238E27FC236}">
                <a16:creationId xmlns:a16="http://schemas.microsoft.com/office/drawing/2014/main" id="{BF283399-DCBE-4CC3-F419-7FF0282F547D}"/>
              </a:ext>
            </a:extLst>
          </p:cNvPr>
          <p:cNvSpPr/>
          <p:nvPr/>
        </p:nvSpPr>
        <p:spPr>
          <a:xfrm>
            <a:off x="3385291" y="2995099"/>
            <a:ext cx="1380611" cy="288478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City</a:t>
            </a:r>
            <a:endParaRPr sz="12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362;p25">
            <a:extLst>
              <a:ext uri="{FF2B5EF4-FFF2-40B4-BE49-F238E27FC236}">
                <a16:creationId xmlns:a16="http://schemas.microsoft.com/office/drawing/2014/main" id="{420A3BC4-BA5E-D705-CFC6-3D9999706346}"/>
              </a:ext>
            </a:extLst>
          </p:cNvPr>
          <p:cNvSpPr/>
          <p:nvPr/>
        </p:nvSpPr>
        <p:spPr>
          <a:xfrm>
            <a:off x="7535407" y="2995112"/>
            <a:ext cx="1296217" cy="2884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1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Job</a:t>
            </a:r>
          </a:p>
        </p:txBody>
      </p:sp>
      <p:sp>
        <p:nvSpPr>
          <p:cNvPr id="13" name="Google Shape;363;p25">
            <a:extLst>
              <a:ext uri="{FF2B5EF4-FFF2-40B4-BE49-F238E27FC236}">
                <a16:creationId xmlns:a16="http://schemas.microsoft.com/office/drawing/2014/main" id="{126BEAA4-1BF6-2307-F30E-1DA82C121B83}"/>
              </a:ext>
            </a:extLst>
          </p:cNvPr>
          <p:cNvSpPr/>
          <p:nvPr/>
        </p:nvSpPr>
        <p:spPr>
          <a:xfrm>
            <a:off x="4765902" y="2995099"/>
            <a:ext cx="1380611" cy="2884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</a:t>
            </a:r>
            <a:endParaRPr sz="12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370;p25">
            <a:extLst>
              <a:ext uri="{FF2B5EF4-FFF2-40B4-BE49-F238E27FC236}">
                <a16:creationId xmlns:a16="http://schemas.microsoft.com/office/drawing/2014/main" id="{F1406322-4359-C005-D975-528F06E3CE64}"/>
              </a:ext>
            </a:extLst>
          </p:cNvPr>
          <p:cNvSpPr/>
          <p:nvPr/>
        </p:nvSpPr>
        <p:spPr>
          <a:xfrm>
            <a:off x="492750" y="3284534"/>
            <a:ext cx="1503600" cy="1345223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100"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4% Highest </a:t>
            </a:r>
            <a:r>
              <a:rPr lang="en-US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Rau &amp; Sons</a:t>
            </a:r>
            <a:endParaRPr lang="en-US" sz="1600" i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Google Shape;371;p25">
            <a:extLst>
              <a:ext uri="{FF2B5EF4-FFF2-40B4-BE49-F238E27FC236}">
                <a16:creationId xmlns:a16="http://schemas.microsoft.com/office/drawing/2014/main" id="{0E3B7227-4903-42E8-B9E9-B9425E909D87}"/>
              </a:ext>
            </a:extLst>
          </p:cNvPr>
          <p:cNvSpPr/>
          <p:nvPr/>
        </p:nvSpPr>
        <p:spPr>
          <a:xfrm>
            <a:off x="1996200" y="3284534"/>
            <a:ext cx="1389091" cy="1345223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2% Highest </a:t>
            </a:r>
            <a:r>
              <a:rPr lang="en-CA" i="1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Shopping_net</a:t>
            </a:r>
            <a:endParaRPr lang="en-CA" sz="1600" i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372;p25">
            <a:extLst>
              <a:ext uri="{FF2B5EF4-FFF2-40B4-BE49-F238E27FC236}">
                <a16:creationId xmlns:a16="http://schemas.microsoft.com/office/drawing/2014/main" id="{B578414A-4E97-028D-C244-AAC198FCA2A0}"/>
              </a:ext>
            </a:extLst>
          </p:cNvPr>
          <p:cNvSpPr/>
          <p:nvPr/>
        </p:nvSpPr>
        <p:spPr>
          <a:xfrm>
            <a:off x="3385413" y="3284534"/>
            <a:ext cx="1380611" cy="1345223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100% Highest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count</a:t>
            </a:r>
            <a:endParaRPr lang="en-CA" sz="1200" i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373;p25">
            <a:extLst>
              <a:ext uri="{FF2B5EF4-FFF2-40B4-BE49-F238E27FC236}">
                <a16:creationId xmlns:a16="http://schemas.microsoft.com/office/drawing/2014/main" id="{6FC3FE67-0214-F647-6D17-E987E55E532F}"/>
              </a:ext>
            </a:extLst>
          </p:cNvPr>
          <p:cNvSpPr/>
          <p:nvPr/>
        </p:nvSpPr>
        <p:spPr>
          <a:xfrm>
            <a:off x="7535332" y="3284534"/>
            <a:ext cx="1296217" cy="1345223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100% Highest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6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count</a:t>
            </a:r>
            <a:endParaRPr lang="en-CA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Google Shape;373;p25">
            <a:extLst>
              <a:ext uri="{FF2B5EF4-FFF2-40B4-BE49-F238E27FC236}">
                <a16:creationId xmlns:a16="http://schemas.microsoft.com/office/drawing/2014/main" id="{6E89ACA5-E162-AC92-B032-B1207814FC7D}"/>
              </a:ext>
            </a:extLst>
          </p:cNvPr>
          <p:cNvSpPr/>
          <p:nvPr/>
        </p:nvSpPr>
        <p:spPr>
          <a:xfrm>
            <a:off x="4765902" y="3285491"/>
            <a:ext cx="1380611" cy="1345223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16% Highest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Rhode Island</a:t>
            </a:r>
            <a:endParaRPr lang="en-CA" sz="1200" i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Google Shape;363;p25">
            <a:extLst>
              <a:ext uri="{FF2B5EF4-FFF2-40B4-BE49-F238E27FC236}">
                <a16:creationId xmlns:a16="http://schemas.microsoft.com/office/drawing/2014/main" id="{1279714E-9C88-5C6B-FE31-7491CB301705}"/>
              </a:ext>
            </a:extLst>
          </p:cNvPr>
          <p:cNvSpPr/>
          <p:nvPr/>
        </p:nvSpPr>
        <p:spPr>
          <a:xfrm>
            <a:off x="6154843" y="2995099"/>
            <a:ext cx="1372159" cy="2884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Zip</a:t>
            </a:r>
            <a:endParaRPr sz="120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373;p25">
            <a:extLst>
              <a:ext uri="{FF2B5EF4-FFF2-40B4-BE49-F238E27FC236}">
                <a16:creationId xmlns:a16="http://schemas.microsoft.com/office/drawing/2014/main" id="{20C361DC-5A22-8942-C849-BE438680A586}"/>
              </a:ext>
            </a:extLst>
          </p:cNvPr>
          <p:cNvSpPr/>
          <p:nvPr/>
        </p:nvSpPr>
        <p:spPr>
          <a:xfrm>
            <a:off x="6154843" y="3285491"/>
            <a:ext cx="1372159" cy="1345223"/>
          </a:xfrm>
          <a:prstGeom prst="rect">
            <a:avLst/>
          </a:prstGeom>
          <a:solidFill>
            <a:srgbClr val="F3F3F3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100% Highest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6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count</a:t>
            </a:r>
            <a:endParaRPr lang="en-CA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Google Shape;763;p37">
            <a:extLst>
              <a:ext uri="{FF2B5EF4-FFF2-40B4-BE49-F238E27FC236}">
                <a16:creationId xmlns:a16="http://schemas.microsoft.com/office/drawing/2014/main" id="{04EF6D2F-E006-8E6B-3922-5E63CF605AFE}"/>
              </a:ext>
            </a:extLst>
          </p:cNvPr>
          <p:cNvSpPr/>
          <p:nvPr/>
        </p:nvSpPr>
        <p:spPr>
          <a:xfrm>
            <a:off x="955139" y="770550"/>
            <a:ext cx="2157856" cy="4490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Rationale for New Features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Google Shape;764;p37">
            <a:extLst>
              <a:ext uri="{FF2B5EF4-FFF2-40B4-BE49-F238E27FC236}">
                <a16:creationId xmlns:a16="http://schemas.microsoft.com/office/drawing/2014/main" id="{8B4FBA49-FC89-8763-5FF2-2CD54318B749}"/>
              </a:ext>
            </a:extLst>
          </p:cNvPr>
          <p:cNvSpPr/>
          <p:nvPr/>
        </p:nvSpPr>
        <p:spPr>
          <a:xfrm>
            <a:off x="955140" y="1239693"/>
            <a:ext cx="2157856" cy="16312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4605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CA" sz="1200">
                <a:latin typeface="Helvetica Neue"/>
                <a:ea typeface="Helvetica Neue"/>
                <a:cs typeface="Helvetica Neue"/>
                <a:sym typeface="Helvetica Neue"/>
              </a:rPr>
              <a:t>Most categorical variables had </a:t>
            </a:r>
            <a:r>
              <a:rPr lang="en-CA" sz="1200" b="1">
                <a:latin typeface="Helvetica Neue"/>
                <a:ea typeface="Helvetica Neue"/>
                <a:cs typeface="Helvetica Neue"/>
                <a:sym typeface="Helvetica Neue"/>
              </a:rPr>
              <a:t>too many values</a:t>
            </a:r>
            <a:r>
              <a:rPr lang="en-CA" sz="1200">
                <a:latin typeface="Helvetica Neue"/>
                <a:ea typeface="Helvetica Neue"/>
                <a:cs typeface="Helvetica Neue"/>
                <a:sym typeface="Helvetica Neue"/>
              </a:rPr>
              <a:t> to encode.</a:t>
            </a:r>
          </a:p>
          <a:p>
            <a:pPr marL="1460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</a:pPr>
            <a:endParaRPr lang="en-CA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46050" lvl="0" algn="ctr">
              <a:buSzPts val="1300"/>
            </a:pPr>
            <a:r>
              <a:rPr lang="en-CA" sz="1200">
                <a:latin typeface="Helvetica Neue"/>
                <a:ea typeface="Helvetica Neue"/>
                <a:cs typeface="Helvetica Neue"/>
                <a:sym typeface="Helvetica Neue"/>
              </a:rPr>
              <a:t>New features provide </a:t>
            </a:r>
            <a:r>
              <a:rPr lang="en-CA" sz="1200" b="1">
                <a:latin typeface="Helvetica Neue"/>
                <a:ea typeface="Helvetica Neue"/>
                <a:cs typeface="Helvetica Neue"/>
                <a:sym typeface="Helvetica Neue"/>
              </a:rPr>
              <a:t>direct relationships </a:t>
            </a:r>
            <a:r>
              <a:rPr lang="en-CA" sz="1200">
                <a:latin typeface="Helvetica Neue"/>
                <a:ea typeface="Helvetica Neue"/>
                <a:cs typeface="Helvetica Neue"/>
                <a:sym typeface="Helvetica Neue"/>
              </a:rPr>
              <a:t>between variable and fraud.</a:t>
            </a:r>
          </a:p>
        </p:txBody>
      </p:sp>
      <p:sp>
        <p:nvSpPr>
          <p:cNvPr id="43" name="Google Shape;763;p37">
            <a:extLst>
              <a:ext uri="{FF2B5EF4-FFF2-40B4-BE49-F238E27FC236}">
                <a16:creationId xmlns:a16="http://schemas.microsoft.com/office/drawing/2014/main" id="{13CFF2C4-C31D-1EAD-E994-CBF40896D5AE}"/>
              </a:ext>
            </a:extLst>
          </p:cNvPr>
          <p:cNvSpPr/>
          <p:nvPr/>
        </p:nvSpPr>
        <p:spPr>
          <a:xfrm>
            <a:off x="4572000" y="872868"/>
            <a:ext cx="2157856" cy="4490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97DCB49-5AA5-E09F-D74B-BA7BE8BA2CF7}"/>
              </a:ext>
            </a:extLst>
          </p:cNvPr>
          <p:cNvSpPr/>
          <p:nvPr/>
        </p:nvSpPr>
        <p:spPr>
          <a:xfrm>
            <a:off x="7298585" y="2286666"/>
            <a:ext cx="1532964" cy="429976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 Neue Light" panose="02000403000000020004" pitchFamily="2" charset="0"/>
                <a:ea typeface="Helvetica Neue Light" panose="02000403000000020004" pitchFamily="2" charset="0"/>
              </a:rPr>
              <a:t>New Feature</a:t>
            </a:r>
          </a:p>
        </p:txBody>
      </p:sp>
    </p:spTree>
    <p:extLst>
      <p:ext uri="{BB962C8B-B14F-4D97-AF65-F5344CB8AC3E}">
        <p14:creationId xmlns:p14="http://schemas.microsoft.com/office/powerpoint/2010/main" val="83606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hink-cell data - do not delete" hidden="1">
            <a:extLst>
              <a:ext uri="{FF2B5EF4-FFF2-40B4-BE49-F238E27FC236}">
                <a16:creationId xmlns:a16="http://schemas.microsoft.com/office/drawing/2014/main" id="{498A90F7-E3D6-F83D-A6A9-C1156FB0A2E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5" progId="TCLayout.ActiveDocument.1">
                  <p:embed/>
                </p:oleObj>
              </mc:Choice>
              <mc:Fallback>
                <p:oleObj name="think-cell Slide" r:id="rId4" imgW="592" imgH="595" progId="TCLayout.ActiveDocument.1">
                  <p:embed/>
                  <p:pic>
                    <p:nvPicPr>
                      <p:cNvPr id="1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98A90F7-E3D6-F83D-A6A9-C1156FB0A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" name="Google Shape;922;p46"/>
          <p:cNvSpPr txBox="1"/>
          <p:nvPr/>
        </p:nvSpPr>
        <p:spPr>
          <a:xfrm>
            <a:off x="592650" y="488250"/>
            <a:ext cx="7464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23" name="Google Shape;923;p46"/>
          <p:cNvSpPr/>
          <p:nvPr/>
        </p:nvSpPr>
        <p:spPr>
          <a:xfrm>
            <a:off x="422250" y="218725"/>
            <a:ext cx="70500" cy="4530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24" name="Google Shape;924;p46"/>
          <p:cNvSpPr txBox="1"/>
          <p:nvPr/>
        </p:nvSpPr>
        <p:spPr>
          <a:xfrm>
            <a:off x="592650" y="488250"/>
            <a:ext cx="7464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endParaRPr lang="en">
              <a:latin typeface="Helvetica Neue Light"/>
            </a:endParaRPr>
          </a:p>
        </p:txBody>
      </p:sp>
      <p:sp>
        <p:nvSpPr>
          <p:cNvPr id="942" name="Google Shape;942;p46"/>
          <p:cNvSpPr/>
          <p:nvPr/>
        </p:nvSpPr>
        <p:spPr>
          <a:xfrm>
            <a:off x="422250" y="218725"/>
            <a:ext cx="70500" cy="453000"/>
          </a:xfrm>
          <a:prstGeom prst="rect">
            <a:avLst/>
          </a:prstGeom>
          <a:solidFill>
            <a:srgbClr val="E300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921;p46">
            <a:extLst>
              <a:ext uri="{FF2B5EF4-FFF2-40B4-BE49-F238E27FC236}">
                <a16:creationId xmlns:a16="http://schemas.microsoft.com/office/drawing/2014/main" id="{E5CD48BB-C85A-6AC9-784A-EA9420A6A3CC}"/>
              </a:ext>
            </a:extLst>
          </p:cNvPr>
          <p:cNvSpPr txBox="1"/>
          <p:nvPr/>
        </p:nvSpPr>
        <p:spPr>
          <a:xfrm>
            <a:off x="-89999" y="767656"/>
            <a:ext cx="6684495" cy="53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har char="•"/>
              <a:defRPr/>
            </a:pPr>
            <a:endParaRPr lang="en-CA" sz="1800" b="1">
              <a:ea typeface="Helvetica Neue"/>
            </a:endParaRPr>
          </a:p>
          <a:p>
            <a:pPr marL="285750" lvl="1" indent="-285750">
              <a:buFont typeface="Courier New"/>
              <a:buChar char="o"/>
              <a:defRPr/>
            </a:pPr>
            <a:endParaRPr lang="en-CA">
              <a:ea typeface="Helvetica Neue"/>
            </a:endParaRPr>
          </a:p>
          <a:p>
            <a:pPr marL="285750" lvl="1" indent="-285750">
              <a:buFont typeface="Courier New"/>
              <a:buChar char="o"/>
              <a:defRPr/>
            </a:pPr>
            <a:endParaRPr lang="en-CA" sz="1800" b="1">
              <a:latin typeface="Helvetica Neue"/>
              <a:ea typeface="Helvetica Neue"/>
              <a:cs typeface="Helvetica Neue"/>
            </a:endParaRPr>
          </a:p>
        </p:txBody>
      </p:sp>
      <p:cxnSp>
        <p:nvCxnSpPr>
          <p:cNvPr id="3" name="Google Shape;221;p10">
            <a:extLst>
              <a:ext uri="{FF2B5EF4-FFF2-40B4-BE49-F238E27FC236}">
                <a16:creationId xmlns:a16="http://schemas.microsoft.com/office/drawing/2014/main" id="{1407194D-8ED1-630C-BD4A-FA1B20C53FDD}"/>
              </a:ext>
            </a:extLst>
          </p:cNvPr>
          <p:cNvCxnSpPr>
            <a:cxnSpLocks/>
          </p:cNvCxnSpPr>
          <p:nvPr/>
        </p:nvCxnSpPr>
        <p:spPr>
          <a:xfrm flipV="1">
            <a:off x="-263711" y="4740859"/>
            <a:ext cx="9847641" cy="48295"/>
          </a:xfrm>
          <a:prstGeom prst="straightConnector1">
            <a:avLst/>
          </a:prstGeom>
          <a:noFill/>
          <a:ln w="9525" cap="flat" cmpd="sng">
            <a:solidFill>
              <a:srgbClr val="222A4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93;p14">
            <a:extLst>
              <a:ext uri="{FF2B5EF4-FFF2-40B4-BE49-F238E27FC236}">
                <a16:creationId xmlns:a16="http://schemas.microsoft.com/office/drawing/2014/main" id="{99104BF0-34ED-1131-1F2B-9B4052E4FB68}"/>
              </a:ext>
            </a:extLst>
          </p:cNvPr>
          <p:cNvGrpSpPr/>
          <p:nvPr/>
        </p:nvGrpSpPr>
        <p:grpSpPr>
          <a:xfrm>
            <a:off x="422250" y="157985"/>
            <a:ext cx="7635300" cy="612565"/>
            <a:chOff x="422250" y="157985"/>
            <a:chExt cx="7635300" cy="612565"/>
          </a:xfrm>
        </p:grpSpPr>
        <p:sp>
          <p:nvSpPr>
            <p:cNvPr id="29" name="Google Shape;94;p14">
              <a:extLst>
                <a:ext uri="{FF2B5EF4-FFF2-40B4-BE49-F238E27FC236}">
                  <a16:creationId xmlns:a16="http://schemas.microsoft.com/office/drawing/2014/main" id="{CF7DB2C6-8F5E-E951-A961-18EA1E395D1C}"/>
                </a:ext>
              </a:extLst>
            </p:cNvPr>
            <p:cNvSpPr txBox="1"/>
            <p:nvPr/>
          </p:nvSpPr>
          <p:spPr>
            <a:xfrm>
              <a:off x="592650" y="157985"/>
              <a:ext cx="7464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" sz="1800" b="1">
                  <a:latin typeface="Helvetica Neue"/>
                </a:rPr>
                <a:t>Feature Correlation and Selection </a:t>
              </a:r>
            </a:p>
          </p:txBody>
        </p:sp>
        <p:sp>
          <p:nvSpPr>
            <p:cNvPr id="31" name="Google Shape;95;p14">
              <a:extLst>
                <a:ext uri="{FF2B5EF4-FFF2-40B4-BE49-F238E27FC236}">
                  <a16:creationId xmlns:a16="http://schemas.microsoft.com/office/drawing/2014/main" id="{6B8097C6-DC0D-ADD3-FB27-02621D0B51D3}"/>
                </a:ext>
              </a:extLst>
            </p:cNvPr>
            <p:cNvSpPr txBox="1"/>
            <p:nvPr/>
          </p:nvSpPr>
          <p:spPr>
            <a:xfrm>
              <a:off x="592650" y="488250"/>
              <a:ext cx="7464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defRPr/>
              </a:pPr>
              <a:r>
                <a:rPr lang="en-US">
                  <a:solidFill>
                    <a:srgbClr val="0D0D0D"/>
                  </a:solidFill>
                  <a:highlight>
                    <a:srgbClr val="FFFFFF"/>
                  </a:highlight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I</a:t>
              </a:r>
              <a:r>
                <a:rPr lang="en-US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dentifying relationships between input variables and selecting the most informative features.</a:t>
              </a:r>
              <a:endParaRPr lang="en" sz="140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32" name="Google Shape;96;p14">
              <a:extLst>
                <a:ext uri="{FF2B5EF4-FFF2-40B4-BE49-F238E27FC236}">
                  <a16:creationId xmlns:a16="http://schemas.microsoft.com/office/drawing/2014/main" id="{353A41D3-ABA3-EC37-F70A-559918AC8CDC}"/>
                </a:ext>
              </a:extLst>
            </p:cNvPr>
            <p:cNvSpPr/>
            <p:nvPr/>
          </p:nvSpPr>
          <p:spPr>
            <a:xfrm>
              <a:off x="422250" y="218725"/>
              <a:ext cx="70500" cy="453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628365-67A0-E98A-6900-3AAFD32AE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620" y="994218"/>
            <a:ext cx="4125930" cy="374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69339B-88B6-D0A5-5992-D644904D1B92}"/>
              </a:ext>
            </a:extLst>
          </p:cNvPr>
          <p:cNvSpPr txBox="1"/>
          <p:nvPr/>
        </p:nvSpPr>
        <p:spPr>
          <a:xfrm>
            <a:off x="629055" y="1851875"/>
            <a:ext cx="3302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Helvetica Neue Light" panose="02000403000000020004" pitchFamily="2" charset="0"/>
                <a:ea typeface="Helvetica Neue Light" panose="02000403000000020004" pitchFamily="2" charset="0"/>
              </a:rPr>
              <a:t>Improve model performance</a:t>
            </a:r>
          </a:p>
          <a:p>
            <a:pPr algn="ctr"/>
            <a:endParaRPr lang="en-US" sz="20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/>
            <a:r>
              <a:rPr lang="en-US" sz="2000">
                <a:latin typeface="Helvetica Neue Light" panose="02000403000000020004" pitchFamily="2" charset="0"/>
                <a:ea typeface="Helvetica Neue Light" panose="02000403000000020004" pitchFamily="2" charset="0"/>
              </a:rPr>
              <a:t>Decrease dimensionality</a:t>
            </a:r>
          </a:p>
        </p:txBody>
      </p:sp>
      <p:sp>
        <p:nvSpPr>
          <p:cNvPr id="5" name="Bent-Up Arrow 4">
            <a:extLst>
              <a:ext uri="{FF2B5EF4-FFF2-40B4-BE49-F238E27FC236}">
                <a16:creationId xmlns:a16="http://schemas.microsoft.com/office/drawing/2014/main" id="{D1C651D6-4FB0-68BE-BAEB-FB46DD9DFE98}"/>
              </a:ext>
            </a:extLst>
          </p:cNvPr>
          <p:cNvSpPr/>
          <p:nvPr/>
        </p:nvSpPr>
        <p:spPr>
          <a:xfrm rot="5400000">
            <a:off x="2609931" y="2605151"/>
            <a:ext cx="652182" cy="1311429"/>
          </a:xfrm>
          <a:prstGeom prst="bent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5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hink-cell data - do not delete" hidden="1">
            <a:extLst>
              <a:ext uri="{FF2B5EF4-FFF2-40B4-BE49-F238E27FC236}">
                <a16:creationId xmlns:a16="http://schemas.microsoft.com/office/drawing/2014/main" id="{498A90F7-E3D6-F83D-A6A9-C1156FB0A2E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5" progId="TCLayout.ActiveDocument.1">
                  <p:embed/>
                </p:oleObj>
              </mc:Choice>
              <mc:Fallback>
                <p:oleObj name="think-cell Slide" r:id="rId4" imgW="592" imgH="595" progId="TCLayout.ActiveDocument.1">
                  <p:embed/>
                  <p:pic>
                    <p:nvPicPr>
                      <p:cNvPr id="1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98A90F7-E3D6-F83D-A6A9-C1156FB0A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" name="Google Shape;922;p46"/>
          <p:cNvSpPr txBox="1"/>
          <p:nvPr/>
        </p:nvSpPr>
        <p:spPr>
          <a:xfrm>
            <a:off x="592650" y="488250"/>
            <a:ext cx="7464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23" name="Google Shape;923;p46"/>
          <p:cNvSpPr/>
          <p:nvPr/>
        </p:nvSpPr>
        <p:spPr>
          <a:xfrm>
            <a:off x="422250" y="218725"/>
            <a:ext cx="70500" cy="4530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24" name="Google Shape;924;p46"/>
          <p:cNvSpPr txBox="1"/>
          <p:nvPr/>
        </p:nvSpPr>
        <p:spPr>
          <a:xfrm>
            <a:off x="592650" y="488250"/>
            <a:ext cx="7464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endParaRPr lang="en">
              <a:latin typeface="Helvetica Neue Light"/>
            </a:endParaRPr>
          </a:p>
        </p:txBody>
      </p:sp>
      <p:sp>
        <p:nvSpPr>
          <p:cNvPr id="942" name="Google Shape;942;p46"/>
          <p:cNvSpPr/>
          <p:nvPr/>
        </p:nvSpPr>
        <p:spPr>
          <a:xfrm>
            <a:off x="422250" y="218725"/>
            <a:ext cx="70500" cy="453000"/>
          </a:xfrm>
          <a:prstGeom prst="rect">
            <a:avLst/>
          </a:prstGeom>
          <a:solidFill>
            <a:srgbClr val="E300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" name="Google Shape;221;p10">
            <a:extLst>
              <a:ext uri="{FF2B5EF4-FFF2-40B4-BE49-F238E27FC236}">
                <a16:creationId xmlns:a16="http://schemas.microsoft.com/office/drawing/2014/main" id="{1407194D-8ED1-630C-BD4A-FA1B20C53FDD}"/>
              </a:ext>
            </a:extLst>
          </p:cNvPr>
          <p:cNvCxnSpPr>
            <a:cxnSpLocks/>
          </p:cNvCxnSpPr>
          <p:nvPr/>
        </p:nvCxnSpPr>
        <p:spPr>
          <a:xfrm flipV="1">
            <a:off x="-263711" y="4740859"/>
            <a:ext cx="9847641" cy="48295"/>
          </a:xfrm>
          <a:prstGeom prst="straightConnector1">
            <a:avLst/>
          </a:prstGeom>
          <a:noFill/>
          <a:ln w="9525" cap="flat" cmpd="sng">
            <a:solidFill>
              <a:srgbClr val="222A4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93;p14">
            <a:extLst>
              <a:ext uri="{FF2B5EF4-FFF2-40B4-BE49-F238E27FC236}">
                <a16:creationId xmlns:a16="http://schemas.microsoft.com/office/drawing/2014/main" id="{99104BF0-34ED-1131-1F2B-9B4052E4FB68}"/>
              </a:ext>
            </a:extLst>
          </p:cNvPr>
          <p:cNvGrpSpPr/>
          <p:nvPr/>
        </p:nvGrpSpPr>
        <p:grpSpPr>
          <a:xfrm>
            <a:off x="422250" y="157985"/>
            <a:ext cx="7635300" cy="612565"/>
            <a:chOff x="422250" y="157985"/>
            <a:chExt cx="7635300" cy="612565"/>
          </a:xfrm>
        </p:grpSpPr>
        <p:sp>
          <p:nvSpPr>
            <p:cNvPr id="29" name="Google Shape;94;p14">
              <a:extLst>
                <a:ext uri="{FF2B5EF4-FFF2-40B4-BE49-F238E27FC236}">
                  <a16:creationId xmlns:a16="http://schemas.microsoft.com/office/drawing/2014/main" id="{CF7DB2C6-8F5E-E951-A961-18EA1E395D1C}"/>
                </a:ext>
              </a:extLst>
            </p:cNvPr>
            <p:cNvSpPr txBox="1"/>
            <p:nvPr/>
          </p:nvSpPr>
          <p:spPr>
            <a:xfrm>
              <a:off x="592650" y="157985"/>
              <a:ext cx="7464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" sz="1800" b="1">
                  <a:latin typeface="Helvetica Neue"/>
                </a:rPr>
                <a:t>Model Selection </a:t>
              </a:r>
            </a:p>
          </p:txBody>
        </p:sp>
        <p:sp>
          <p:nvSpPr>
            <p:cNvPr id="31" name="Google Shape;95;p14">
              <a:extLst>
                <a:ext uri="{FF2B5EF4-FFF2-40B4-BE49-F238E27FC236}">
                  <a16:creationId xmlns:a16="http://schemas.microsoft.com/office/drawing/2014/main" id="{6B8097C6-DC0D-ADD3-FB27-02621D0B51D3}"/>
                </a:ext>
              </a:extLst>
            </p:cNvPr>
            <p:cNvSpPr txBox="1"/>
            <p:nvPr/>
          </p:nvSpPr>
          <p:spPr>
            <a:xfrm>
              <a:off x="592650" y="488250"/>
              <a:ext cx="7464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defRPr/>
              </a:pPr>
              <a:r>
                <a:rPr lang="en" sz="1400">
                  <a:latin typeface="Helvetica Neue Light" panose="020B0604020202020204" charset="0"/>
                </a:rPr>
                <a:t>Selecting the optimal model to mitigate class imbalances and achieve high scores.</a:t>
              </a:r>
            </a:p>
          </p:txBody>
        </p:sp>
        <p:sp>
          <p:nvSpPr>
            <p:cNvPr id="32" name="Google Shape;96;p14">
              <a:extLst>
                <a:ext uri="{FF2B5EF4-FFF2-40B4-BE49-F238E27FC236}">
                  <a16:creationId xmlns:a16="http://schemas.microsoft.com/office/drawing/2014/main" id="{353A41D3-ABA3-EC37-F70A-559918AC8CDC}"/>
                </a:ext>
              </a:extLst>
            </p:cNvPr>
            <p:cNvSpPr/>
            <p:nvPr/>
          </p:nvSpPr>
          <p:spPr>
            <a:xfrm>
              <a:off x="422250" y="218725"/>
              <a:ext cx="70500" cy="453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D021C67-EEF3-28BB-5551-F790B75B9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551" y="987712"/>
            <a:ext cx="3429176" cy="1492327"/>
          </a:xfrm>
          <a:prstGeom prst="rect">
            <a:avLst/>
          </a:prstGeom>
        </p:spPr>
      </p:pic>
      <p:pic>
        <p:nvPicPr>
          <p:cNvPr id="5122" name="Picture 2" descr="XGBoost – What Is It and Why Does It Matter?">
            <a:extLst>
              <a:ext uri="{FF2B5EF4-FFF2-40B4-BE49-F238E27FC236}">
                <a16:creationId xmlns:a16="http://schemas.microsoft.com/office/drawing/2014/main" id="{F96103FA-6DC3-260C-2AAC-2D17F6F88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97" y="2657482"/>
            <a:ext cx="3040083" cy="1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763;p37">
            <a:extLst>
              <a:ext uri="{FF2B5EF4-FFF2-40B4-BE49-F238E27FC236}">
                <a16:creationId xmlns:a16="http://schemas.microsoft.com/office/drawing/2014/main" id="{50121DCC-B550-8317-FB55-F8B0D1B15E46}"/>
              </a:ext>
            </a:extLst>
          </p:cNvPr>
          <p:cNvSpPr/>
          <p:nvPr/>
        </p:nvSpPr>
        <p:spPr>
          <a:xfrm>
            <a:off x="1035821" y="1705531"/>
            <a:ext cx="2157856" cy="4490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</a:t>
            </a:r>
            <a:r>
              <a:rPr lang="en" b="1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XGBoost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Google Shape;764;p37">
            <a:extLst>
              <a:ext uri="{FF2B5EF4-FFF2-40B4-BE49-F238E27FC236}">
                <a16:creationId xmlns:a16="http://schemas.microsoft.com/office/drawing/2014/main" id="{643B4665-0D14-D93D-F501-6DB4170E1D80}"/>
              </a:ext>
            </a:extLst>
          </p:cNvPr>
          <p:cNvSpPr/>
          <p:nvPr/>
        </p:nvSpPr>
        <p:spPr>
          <a:xfrm>
            <a:off x="1035822" y="2174674"/>
            <a:ext cx="2157856" cy="16312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4605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CA" sz="1200" b="1">
                <a:latin typeface="Helvetica Neue"/>
                <a:ea typeface="Helvetica Neue"/>
                <a:cs typeface="Helvetica Neue"/>
                <a:sym typeface="Helvetica Neue"/>
              </a:rPr>
              <a:t>Execution Speed</a:t>
            </a:r>
            <a:r>
              <a:rPr lang="en-CA" sz="1200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200">
                <a:latin typeface="Helvetica Neue"/>
                <a:ea typeface="Helvetica Neue"/>
                <a:cs typeface="Helvetica Neue"/>
              </a:rPr>
              <a:t>almost always faster</a:t>
            </a:r>
            <a:endParaRPr lang="en-CA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460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</a:pPr>
            <a:endParaRPr lang="en-CA"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46050" lvl="0" algn="ctr">
              <a:buSzPts val="1300"/>
            </a:pPr>
            <a:r>
              <a:rPr lang="en-CA" sz="1200" b="1">
                <a:latin typeface="Helvetica Neue"/>
                <a:ea typeface="Helvetica Neue"/>
                <a:cs typeface="Helvetica Neue"/>
                <a:sym typeface="Helvetica Neue"/>
              </a:rPr>
              <a:t>Model Performance</a:t>
            </a:r>
            <a:r>
              <a:rPr lang="en-CA" sz="1200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200">
                <a:latin typeface="Helvetica Neue"/>
                <a:ea typeface="Helvetica Neue"/>
                <a:cs typeface="Helvetica Neue"/>
              </a:rPr>
              <a:t>dominates structured or tabular datasets on classification and regression predictive modeling problems.</a:t>
            </a:r>
            <a:r>
              <a:rPr lang="en-CA" sz="12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1E6809-6BED-5FCD-5E3E-79313CB5E9E3}"/>
              </a:ext>
            </a:extLst>
          </p:cNvPr>
          <p:cNvSpPr/>
          <p:nvPr/>
        </p:nvSpPr>
        <p:spPr>
          <a:xfrm>
            <a:off x="4901454" y="1230405"/>
            <a:ext cx="2205317" cy="852133"/>
          </a:xfrm>
          <a:prstGeom prst="ellipse">
            <a:avLst/>
          </a:prstGeom>
          <a:noFill/>
          <a:ln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5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hink-cell data - do not delete" hidden="1">
            <a:extLst>
              <a:ext uri="{FF2B5EF4-FFF2-40B4-BE49-F238E27FC236}">
                <a16:creationId xmlns:a16="http://schemas.microsoft.com/office/drawing/2014/main" id="{498A90F7-E3D6-F83D-A6A9-C1156FB0A2E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5" progId="TCLayout.ActiveDocument.1">
                  <p:embed/>
                </p:oleObj>
              </mc:Choice>
              <mc:Fallback>
                <p:oleObj name="think-cell Slide" r:id="rId4" imgW="592" imgH="595" progId="TCLayout.ActiveDocument.1">
                  <p:embed/>
                  <p:pic>
                    <p:nvPicPr>
                      <p:cNvPr id="1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98A90F7-E3D6-F83D-A6A9-C1156FB0A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" name="Google Shape;922;p46"/>
          <p:cNvSpPr txBox="1"/>
          <p:nvPr/>
        </p:nvSpPr>
        <p:spPr>
          <a:xfrm>
            <a:off x="592650" y="488250"/>
            <a:ext cx="7464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23" name="Google Shape;923;p46"/>
          <p:cNvSpPr/>
          <p:nvPr/>
        </p:nvSpPr>
        <p:spPr>
          <a:xfrm>
            <a:off x="422250" y="218725"/>
            <a:ext cx="70500" cy="4530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24" name="Google Shape;924;p46"/>
          <p:cNvSpPr txBox="1"/>
          <p:nvPr/>
        </p:nvSpPr>
        <p:spPr>
          <a:xfrm>
            <a:off x="592650" y="488250"/>
            <a:ext cx="7464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endParaRPr lang="en">
              <a:latin typeface="Helvetica Neue Light"/>
            </a:endParaRPr>
          </a:p>
        </p:txBody>
      </p:sp>
      <p:sp>
        <p:nvSpPr>
          <p:cNvPr id="942" name="Google Shape;942;p46"/>
          <p:cNvSpPr/>
          <p:nvPr/>
        </p:nvSpPr>
        <p:spPr>
          <a:xfrm>
            <a:off x="422250" y="218725"/>
            <a:ext cx="70500" cy="453000"/>
          </a:xfrm>
          <a:prstGeom prst="rect">
            <a:avLst/>
          </a:prstGeom>
          <a:solidFill>
            <a:srgbClr val="E300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921;p46">
            <a:extLst>
              <a:ext uri="{FF2B5EF4-FFF2-40B4-BE49-F238E27FC236}">
                <a16:creationId xmlns:a16="http://schemas.microsoft.com/office/drawing/2014/main" id="{E5CD48BB-C85A-6AC9-784A-EA9420A6A3CC}"/>
              </a:ext>
            </a:extLst>
          </p:cNvPr>
          <p:cNvSpPr txBox="1"/>
          <p:nvPr/>
        </p:nvSpPr>
        <p:spPr>
          <a:xfrm>
            <a:off x="5058856" y="1322329"/>
            <a:ext cx="2884394" cy="249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defRPr/>
            </a:pPr>
            <a:r>
              <a:rPr lang="en-US" sz="1800" b="1" u="sng">
                <a:latin typeface="Helvetica Neue"/>
              </a:rPr>
              <a:t>Parameter Settings</a:t>
            </a:r>
          </a:p>
          <a:p>
            <a:pPr algn="ctr">
              <a:defRPr/>
            </a:pPr>
            <a:r>
              <a:rPr lang="en-US" sz="1800" err="1">
                <a:latin typeface="Helvetica Neue"/>
              </a:rPr>
              <a:t>colsample_bytree</a:t>
            </a:r>
            <a:r>
              <a:rPr lang="en-US" sz="1800">
                <a:latin typeface="Helvetica Neue"/>
              </a:rPr>
              <a:t>: 1.0 </a:t>
            </a:r>
          </a:p>
          <a:p>
            <a:pPr algn="ctr">
              <a:defRPr/>
            </a:pPr>
            <a:r>
              <a:rPr lang="en-US" sz="1800">
                <a:latin typeface="Helvetica Neue"/>
              </a:rPr>
              <a:t>gamma: 0 </a:t>
            </a:r>
          </a:p>
          <a:p>
            <a:pPr algn="ctr">
              <a:defRPr/>
            </a:pPr>
            <a:r>
              <a:rPr lang="en-US" sz="1800" err="1">
                <a:latin typeface="Helvetica Neue"/>
              </a:rPr>
              <a:t>learning_rate</a:t>
            </a:r>
            <a:r>
              <a:rPr lang="en-US" sz="1800">
                <a:latin typeface="Helvetica Neue"/>
              </a:rPr>
              <a:t>: 0.3</a:t>
            </a:r>
          </a:p>
          <a:p>
            <a:pPr algn="ctr">
              <a:defRPr/>
            </a:pPr>
            <a:r>
              <a:rPr lang="en-US" sz="1800" err="1">
                <a:latin typeface="Helvetica Neue"/>
              </a:rPr>
              <a:t>max_depth</a:t>
            </a:r>
            <a:r>
              <a:rPr lang="en-US" sz="1800">
                <a:latin typeface="Helvetica Neue"/>
              </a:rPr>
              <a:t>: 5</a:t>
            </a:r>
          </a:p>
          <a:p>
            <a:pPr algn="ctr">
              <a:defRPr/>
            </a:pPr>
            <a:r>
              <a:rPr lang="en-US" sz="1800" err="1">
                <a:latin typeface="Helvetica Neue"/>
              </a:rPr>
              <a:t>n_estimators</a:t>
            </a:r>
            <a:r>
              <a:rPr lang="en-US" sz="1800">
                <a:latin typeface="Helvetica Neue"/>
              </a:rPr>
              <a:t>: 300</a:t>
            </a:r>
          </a:p>
          <a:p>
            <a:pPr algn="ctr">
              <a:defRPr/>
            </a:pPr>
            <a:r>
              <a:rPr lang="en-US" sz="1800">
                <a:latin typeface="Helvetica Neue"/>
              </a:rPr>
              <a:t>subsample: 1.0 </a:t>
            </a:r>
          </a:p>
          <a:p>
            <a:pPr algn="ctr">
              <a:defRPr/>
            </a:pPr>
            <a:r>
              <a:rPr lang="en-US" sz="1800" err="1">
                <a:latin typeface="Helvetica Neue"/>
              </a:rPr>
              <a:t>random_state</a:t>
            </a:r>
            <a:r>
              <a:rPr lang="en-US" sz="1800">
                <a:latin typeface="Helvetica Neue"/>
              </a:rPr>
              <a:t>: 24</a:t>
            </a:r>
          </a:p>
          <a:p>
            <a:pPr algn="ctr">
              <a:defRPr/>
            </a:pPr>
            <a:endParaRPr lang="en-CA" sz="1600" b="1">
              <a:ea typeface="Helvetica Neue"/>
            </a:endParaRPr>
          </a:p>
          <a:p>
            <a:pPr algn="ctr">
              <a:defRPr/>
            </a:pPr>
            <a:r>
              <a:rPr lang="en-CA" sz="1800" b="1" i="1">
                <a:ea typeface="Helvetica Neue"/>
              </a:rPr>
              <a:t>Reproducibility for cross-validation.</a:t>
            </a:r>
          </a:p>
          <a:p>
            <a:pPr marL="285750" lvl="1" indent="-285750">
              <a:buFont typeface="Courier New"/>
              <a:buChar char="o"/>
              <a:defRPr/>
            </a:pPr>
            <a:endParaRPr lang="en-CA" dirty="0">
              <a:ea typeface="Helvetica Neue"/>
            </a:endParaRPr>
          </a:p>
          <a:p>
            <a:pPr marL="285750" lvl="1" indent="-285750">
              <a:buFont typeface="Courier New"/>
              <a:buChar char="o"/>
              <a:defRPr/>
            </a:pPr>
            <a:endParaRPr lang="en-CA" sz="1800" b="1" dirty="0">
              <a:latin typeface="Helvetica Neue"/>
              <a:ea typeface="Helvetica Neue"/>
              <a:cs typeface="Helvetica Neue"/>
            </a:endParaRPr>
          </a:p>
        </p:txBody>
      </p:sp>
      <p:cxnSp>
        <p:nvCxnSpPr>
          <p:cNvPr id="3" name="Google Shape;221;p10">
            <a:extLst>
              <a:ext uri="{FF2B5EF4-FFF2-40B4-BE49-F238E27FC236}">
                <a16:creationId xmlns:a16="http://schemas.microsoft.com/office/drawing/2014/main" id="{1407194D-8ED1-630C-BD4A-FA1B20C53FDD}"/>
              </a:ext>
            </a:extLst>
          </p:cNvPr>
          <p:cNvCxnSpPr>
            <a:cxnSpLocks/>
          </p:cNvCxnSpPr>
          <p:nvPr/>
        </p:nvCxnSpPr>
        <p:spPr>
          <a:xfrm flipV="1">
            <a:off x="-263711" y="4740859"/>
            <a:ext cx="9847641" cy="48295"/>
          </a:xfrm>
          <a:prstGeom prst="straightConnector1">
            <a:avLst/>
          </a:prstGeom>
          <a:noFill/>
          <a:ln w="9525" cap="flat" cmpd="sng">
            <a:solidFill>
              <a:srgbClr val="222A4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93;p14">
            <a:extLst>
              <a:ext uri="{FF2B5EF4-FFF2-40B4-BE49-F238E27FC236}">
                <a16:creationId xmlns:a16="http://schemas.microsoft.com/office/drawing/2014/main" id="{99104BF0-34ED-1131-1F2B-9B4052E4FB68}"/>
              </a:ext>
            </a:extLst>
          </p:cNvPr>
          <p:cNvGrpSpPr/>
          <p:nvPr/>
        </p:nvGrpSpPr>
        <p:grpSpPr>
          <a:xfrm>
            <a:off x="422250" y="157985"/>
            <a:ext cx="7635300" cy="612565"/>
            <a:chOff x="422250" y="157985"/>
            <a:chExt cx="7635300" cy="612565"/>
          </a:xfrm>
        </p:grpSpPr>
        <p:sp>
          <p:nvSpPr>
            <p:cNvPr id="29" name="Google Shape;94;p14">
              <a:extLst>
                <a:ext uri="{FF2B5EF4-FFF2-40B4-BE49-F238E27FC236}">
                  <a16:creationId xmlns:a16="http://schemas.microsoft.com/office/drawing/2014/main" id="{CF7DB2C6-8F5E-E951-A961-18EA1E395D1C}"/>
                </a:ext>
              </a:extLst>
            </p:cNvPr>
            <p:cNvSpPr txBox="1"/>
            <p:nvPr/>
          </p:nvSpPr>
          <p:spPr>
            <a:xfrm>
              <a:off x="592650" y="157985"/>
              <a:ext cx="7464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" sz="1800" b="1">
                  <a:latin typeface="Helvetica Neue"/>
                </a:rPr>
                <a:t>Hyperparameter Tuning and Optimization</a:t>
              </a:r>
            </a:p>
          </p:txBody>
        </p:sp>
        <p:sp>
          <p:nvSpPr>
            <p:cNvPr id="31" name="Google Shape;95;p14">
              <a:extLst>
                <a:ext uri="{FF2B5EF4-FFF2-40B4-BE49-F238E27FC236}">
                  <a16:creationId xmlns:a16="http://schemas.microsoft.com/office/drawing/2014/main" id="{6B8097C6-DC0D-ADD3-FB27-02621D0B51D3}"/>
                </a:ext>
              </a:extLst>
            </p:cNvPr>
            <p:cNvSpPr txBox="1"/>
            <p:nvPr/>
          </p:nvSpPr>
          <p:spPr>
            <a:xfrm>
              <a:off x="592650" y="488250"/>
              <a:ext cx="7464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defRPr/>
              </a:pPr>
              <a:r>
                <a:rPr lang="en-US">
                  <a:solidFill>
                    <a:srgbClr val="0D0D0D"/>
                  </a:solidFill>
                  <a:highlight>
                    <a:srgbClr val="FFFFFF"/>
                  </a:highlight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I</a:t>
              </a:r>
              <a:r>
                <a:rPr lang="en-US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teratively adjusting the configuration settings of the algorithm to maximize model performance.</a:t>
              </a:r>
              <a:endParaRPr lang="en" sz="140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32" name="Google Shape;96;p14">
              <a:extLst>
                <a:ext uri="{FF2B5EF4-FFF2-40B4-BE49-F238E27FC236}">
                  <a16:creationId xmlns:a16="http://schemas.microsoft.com/office/drawing/2014/main" id="{353A41D3-ABA3-EC37-F70A-559918AC8CDC}"/>
                </a:ext>
              </a:extLst>
            </p:cNvPr>
            <p:cNvSpPr/>
            <p:nvPr/>
          </p:nvSpPr>
          <p:spPr>
            <a:xfrm>
              <a:off x="422250" y="218725"/>
              <a:ext cx="70500" cy="453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AFEB5E-C111-B161-178C-755C5681D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00" y="963517"/>
            <a:ext cx="4008209" cy="321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86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hink-cell data - do not delete" hidden="1">
            <a:extLst>
              <a:ext uri="{FF2B5EF4-FFF2-40B4-BE49-F238E27FC236}">
                <a16:creationId xmlns:a16="http://schemas.microsoft.com/office/drawing/2014/main" id="{498A90F7-E3D6-F83D-A6A9-C1156FB0A2E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5" progId="TCLayout.ActiveDocument.1">
                  <p:embed/>
                </p:oleObj>
              </mc:Choice>
              <mc:Fallback>
                <p:oleObj name="think-cell Slide" r:id="rId4" imgW="592" imgH="595" progId="TCLayout.ActiveDocument.1">
                  <p:embed/>
                  <p:pic>
                    <p:nvPicPr>
                      <p:cNvPr id="1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98A90F7-E3D6-F83D-A6A9-C1156FB0A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" name="Google Shape;922;p46"/>
          <p:cNvSpPr txBox="1"/>
          <p:nvPr/>
        </p:nvSpPr>
        <p:spPr>
          <a:xfrm>
            <a:off x="592650" y="488250"/>
            <a:ext cx="7464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23" name="Google Shape;923;p46"/>
          <p:cNvSpPr/>
          <p:nvPr/>
        </p:nvSpPr>
        <p:spPr>
          <a:xfrm>
            <a:off x="422250" y="218725"/>
            <a:ext cx="70500" cy="4530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24" name="Google Shape;924;p46"/>
          <p:cNvSpPr txBox="1"/>
          <p:nvPr/>
        </p:nvSpPr>
        <p:spPr>
          <a:xfrm>
            <a:off x="592650" y="488250"/>
            <a:ext cx="74649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endParaRPr lang="en">
              <a:latin typeface="Helvetica Neue Light"/>
            </a:endParaRPr>
          </a:p>
        </p:txBody>
      </p:sp>
      <p:sp>
        <p:nvSpPr>
          <p:cNvPr id="942" name="Google Shape;942;p46"/>
          <p:cNvSpPr/>
          <p:nvPr/>
        </p:nvSpPr>
        <p:spPr>
          <a:xfrm>
            <a:off x="422250" y="218725"/>
            <a:ext cx="70500" cy="453000"/>
          </a:xfrm>
          <a:prstGeom prst="rect">
            <a:avLst/>
          </a:prstGeom>
          <a:solidFill>
            <a:srgbClr val="E300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921;p46">
            <a:extLst>
              <a:ext uri="{FF2B5EF4-FFF2-40B4-BE49-F238E27FC236}">
                <a16:creationId xmlns:a16="http://schemas.microsoft.com/office/drawing/2014/main" id="{E5CD48BB-C85A-6AC9-784A-EA9420A6A3CC}"/>
              </a:ext>
            </a:extLst>
          </p:cNvPr>
          <p:cNvSpPr txBox="1"/>
          <p:nvPr/>
        </p:nvSpPr>
        <p:spPr>
          <a:xfrm>
            <a:off x="-89999" y="767656"/>
            <a:ext cx="6684495" cy="53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har char="•"/>
              <a:defRPr/>
            </a:pPr>
            <a:endParaRPr lang="en-CA" sz="1800" b="1">
              <a:ea typeface="Helvetica Neue"/>
            </a:endParaRPr>
          </a:p>
          <a:p>
            <a:pPr marL="285750" lvl="1" indent="-285750">
              <a:buFont typeface="Courier New"/>
              <a:buChar char="o"/>
              <a:defRPr/>
            </a:pPr>
            <a:endParaRPr lang="en-CA">
              <a:ea typeface="Helvetica Neue"/>
            </a:endParaRPr>
          </a:p>
          <a:p>
            <a:pPr marL="285750" lvl="1" indent="-285750">
              <a:buFont typeface="Courier New"/>
              <a:buChar char="o"/>
              <a:defRPr/>
            </a:pPr>
            <a:endParaRPr lang="en-CA" sz="1800" b="1">
              <a:latin typeface="Helvetica Neue"/>
              <a:ea typeface="Helvetica Neue"/>
              <a:cs typeface="Helvetica Neue"/>
            </a:endParaRPr>
          </a:p>
        </p:txBody>
      </p:sp>
      <p:cxnSp>
        <p:nvCxnSpPr>
          <p:cNvPr id="3" name="Google Shape;221;p10">
            <a:extLst>
              <a:ext uri="{FF2B5EF4-FFF2-40B4-BE49-F238E27FC236}">
                <a16:creationId xmlns:a16="http://schemas.microsoft.com/office/drawing/2014/main" id="{1407194D-8ED1-630C-BD4A-FA1B20C53FDD}"/>
              </a:ext>
            </a:extLst>
          </p:cNvPr>
          <p:cNvCxnSpPr>
            <a:cxnSpLocks/>
          </p:cNvCxnSpPr>
          <p:nvPr/>
        </p:nvCxnSpPr>
        <p:spPr>
          <a:xfrm flipV="1">
            <a:off x="-263711" y="4740859"/>
            <a:ext cx="9847641" cy="48295"/>
          </a:xfrm>
          <a:prstGeom prst="straightConnector1">
            <a:avLst/>
          </a:prstGeom>
          <a:noFill/>
          <a:ln w="9525" cap="flat" cmpd="sng">
            <a:solidFill>
              <a:srgbClr val="222A4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93;p14">
            <a:extLst>
              <a:ext uri="{FF2B5EF4-FFF2-40B4-BE49-F238E27FC236}">
                <a16:creationId xmlns:a16="http://schemas.microsoft.com/office/drawing/2014/main" id="{99104BF0-34ED-1131-1F2B-9B4052E4FB68}"/>
              </a:ext>
            </a:extLst>
          </p:cNvPr>
          <p:cNvGrpSpPr/>
          <p:nvPr/>
        </p:nvGrpSpPr>
        <p:grpSpPr>
          <a:xfrm>
            <a:off x="422250" y="157985"/>
            <a:ext cx="7635300" cy="612565"/>
            <a:chOff x="422250" y="157985"/>
            <a:chExt cx="7635300" cy="612565"/>
          </a:xfrm>
        </p:grpSpPr>
        <p:sp>
          <p:nvSpPr>
            <p:cNvPr id="29" name="Google Shape;94;p14">
              <a:extLst>
                <a:ext uri="{FF2B5EF4-FFF2-40B4-BE49-F238E27FC236}">
                  <a16:creationId xmlns:a16="http://schemas.microsoft.com/office/drawing/2014/main" id="{CF7DB2C6-8F5E-E951-A961-18EA1E395D1C}"/>
                </a:ext>
              </a:extLst>
            </p:cNvPr>
            <p:cNvSpPr txBox="1"/>
            <p:nvPr/>
          </p:nvSpPr>
          <p:spPr>
            <a:xfrm>
              <a:off x="592650" y="157985"/>
              <a:ext cx="7464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" sz="1800" b="1">
                  <a:latin typeface="Helvetica Neue"/>
                </a:rPr>
                <a:t>Results and Analysis</a:t>
              </a:r>
            </a:p>
          </p:txBody>
        </p:sp>
        <p:sp>
          <p:nvSpPr>
            <p:cNvPr id="31" name="Google Shape;95;p14">
              <a:extLst>
                <a:ext uri="{FF2B5EF4-FFF2-40B4-BE49-F238E27FC236}">
                  <a16:creationId xmlns:a16="http://schemas.microsoft.com/office/drawing/2014/main" id="{6B8097C6-DC0D-ADD3-FB27-02621D0B51D3}"/>
                </a:ext>
              </a:extLst>
            </p:cNvPr>
            <p:cNvSpPr txBox="1"/>
            <p:nvPr/>
          </p:nvSpPr>
          <p:spPr>
            <a:xfrm>
              <a:off x="592650" y="488250"/>
              <a:ext cx="7464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defRPr/>
              </a:pPr>
              <a:r>
                <a:rPr lang="en" sz="1400">
                  <a:latin typeface="Helvetica Neue Light" panose="020B0604020202020204" charset="0"/>
                </a:rPr>
                <a:t>Trained </a:t>
              </a:r>
              <a:r>
                <a:rPr lang="en" sz="1400" err="1">
                  <a:latin typeface="Helvetica Neue Light" panose="020B0604020202020204" charset="0"/>
                </a:rPr>
                <a:t>XGBoost</a:t>
              </a:r>
              <a:r>
                <a:rPr lang="en" sz="1400">
                  <a:latin typeface="Helvetica Neue Light" panose="020B0604020202020204" charset="0"/>
                </a:rPr>
                <a:t> model predicts fraud accurately.</a:t>
              </a:r>
            </a:p>
          </p:txBody>
        </p:sp>
        <p:sp>
          <p:nvSpPr>
            <p:cNvPr id="32" name="Google Shape;96;p14">
              <a:extLst>
                <a:ext uri="{FF2B5EF4-FFF2-40B4-BE49-F238E27FC236}">
                  <a16:creationId xmlns:a16="http://schemas.microsoft.com/office/drawing/2014/main" id="{353A41D3-ABA3-EC37-F70A-559918AC8CDC}"/>
                </a:ext>
              </a:extLst>
            </p:cNvPr>
            <p:cNvSpPr/>
            <p:nvPr/>
          </p:nvSpPr>
          <p:spPr>
            <a:xfrm>
              <a:off x="422250" y="218725"/>
              <a:ext cx="70500" cy="453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68DCC9-491C-15C3-1245-A418A6DC1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877" y="1297965"/>
            <a:ext cx="4560828" cy="258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93F8856-720F-BC74-5D07-77D93D825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50" y="1144721"/>
            <a:ext cx="3564047" cy="28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952FDD-A96A-072A-8F8C-CCFD4F7E328D}"/>
              </a:ext>
            </a:extLst>
          </p:cNvPr>
          <p:cNvSpPr txBox="1"/>
          <p:nvPr/>
        </p:nvSpPr>
        <p:spPr>
          <a:xfrm>
            <a:off x="789498" y="4213444"/>
            <a:ext cx="774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Helvetica Neue Light" panose="02000403000000020004" pitchFamily="2" charset="0"/>
                <a:ea typeface="Helvetica Neue Light" panose="02000403000000020004" pitchFamily="2" charset="0"/>
              </a:rPr>
              <a:t>The model </a:t>
            </a:r>
            <a:r>
              <a:rPr lang="en-US" b="1">
                <a:latin typeface="Helvetica Neue Light" panose="02000403000000020004" pitchFamily="2" charset="0"/>
                <a:ea typeface="Helvetica Neue Light" panose="02000403000000020004" pitchFamily="2" charset="0"/>
              </a:rPr>
              <a:t>overpredicts</a:t>
            </a:r>
            <a:r>
              <a:rPr lang="en-US">
                <a:latin typeface="Helvetica Neue Light" panose="02000403000000020004" pitchFamily="2" charset="0"/>
                <a:ea typeface="Helvetica Neue Light" panose="02000403000000020004" pitchFamily="2" charset="0"/>
              </a:rPr>
              <a:t> a transaction as fraudulent to meet needs of banks and their customers.</a:t>
            </a:r>
          </a:p>
        </p:txBody>
      </p:sp>
    </p:spTree>
    <p:extLst>
      <p:ext uri="{BB962C8B-B14F-4D97-AF65-F5344CB8AC3E}">
        <p14:creationId xmlns:p14="http://schemas.microsoft.com/office/powerpoint/2010/main" val="21993631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24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-%m-%d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3&quot;&gt;&lt;elem m_fUsage=&quot;3.05658999999999991815E+00&quot;&gt;&lt;m_msothmcolidx val=&quot;0&quot;/&gt;&lt;m_rgb r=&quot;7D&quot; g=&quot;71&quot; b=&quot;43&quot;/&gt;&lt;/elem&gt;&lt;elem m_fUsage=&quot;9.00000000000000022204E-01&quot;&gt;&lt;m_msothmcolidx val=&quot;0&quot;/&gt;&lt;m_rgb r=&quot;C0&quot; g=&quot;00&quot; b=&quot;00&quot;/&gt;&lt;/elem&gt;&lt;elem m_fUsage=&quot;7.29000000000000092371E-01&quot;&gt;&lt;m_msothmcolidx val=&quot;0&quot;/&gt;&lt;m_rgb r=&quot;AA&quot; g=&quot;6C&quot; b=&quot;5B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373545"/>
      </a:accent1>
      <a:accent2>
        <a:srgbClr val="A8DF5F"/>
      </a:accent2>
      <a:accent3>
        <a:srgbClr val="4E7817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7788D0E-1BDD-524A-9F4C-8FF253E9A423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6B93844163A448C5F3C93AB78AA96" ma:contentTypeVersion="10" ma:contentTypeDescription="Create a new document." ma:contentTypeScope="" ma:versionID="45a41e07199e8cb6c29a94802c496a99">
  <xsd:schema xmlns:xsd="http://www.w3.org/2001/XMLSchema" xmlns:xs="http://www.w3.org/2001/XMLSchema" xmlns:p="http://schemas.microsoft.com/office/2006/metadata/properties" xmlns:ns1="http://schemas.microsoft.com/sharepoint/v3" xmlns:ns3="c337198a-afa3-47b8-8d3c-3f8c509eeaaf" xmlns:ns4="d8682c77-7f14-464b-ba85-1a76c82f57d7" targetNamespace="http://schemas.microsoft.com/office/2006/metadata/properties" ma:root="true" ma:fieldsID="b86628ea453f10d09334780bc1019fdd" ns1:_="" ns3:_="" ns4:_="">
    <xsd:import namespace="http://schemas.microsoft.com/sharepoint/v3"/>
    <xsd:import namespace="c337198a-afa3-47b8-8d3c-3f8c509eeaaf"/>
    <xsd:import namespace="d8682c77-7f14-464b-ba85-1a76c82f57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198a-afa3-47b8-8d3c-3f8c509eea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82c77-7f14-464b-ba85-1a76c82f57d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c337198a-afa3-47b8-8d3c-3f8c509eeaaf" xsi:nil="true"/>
  </documentManagement>
</p:properties>
</file>

<file path=customXml/itemProps1.xml><?xml version="1.0" encoding="utf-8"?>
<ds:datastoreItem xmlns:ds="http://schemas.openxmlformats.org/officeDocument/2006/customXml" ds:itemID="{1647829B-F4D1-4172-925E-661C71A083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337198a-afa3-47b8-8d3c-3f8c509eeaaf"/>
    <ds:schemaRef ds:uri="d8682c77-7f14-464b-ba85-1a76c82f57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DA9BF1-13C5-4527-AFFC-072146A08A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9B7D1E-D72D-4E08-9DD3-8ECB69CABBA3}">
  <ds:schemaRefs>
    <ds:schemaRef ds:uri="http://schemas.microsoft.com/office/2006/documentManagement/types"/>
    <ds:schemaRef ds:uri="d8682c77-7f14-464b-ba85-1a76c82f57d7"/>
    <ds:schemaRef ds:uri="http://purl.org/dc/terms/"/>
    <ds:schemaRef ds:uri="http://www.w3.org/XML/1998/namespace"/>
    <ds:schemaRef ds:uri="http://schemas.microsoft.com/sharepoint/v3"/>
    <ds:schemaRef ds:uri="c337198a-afa3-47b8-8d3c-3f8c509eeaaf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</TotalTime>
  <Words>691</Words>
  <Application>Microsoft Office PowerPoint</Application>
  <PresentationFormat>On-screen Show (16:9)</PresentationFormat>
  <Paragraphs>146</Paragraphs>
  <Slides>12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Helvetica Neue</vt:lpstr>
      <vt:lpstr>Arial</vt:lpstr>
      <vt:lpstr>Helvetica Neue Light</vt:lpstr>
      <vt:lpstr>Helvetica Neue Light</vt:lpstr>
      <vt:lpstr>-apple-system</vt:lpstr>
      <vt:lpstr>Courier New</vt:lpstr>
      <vt:lpstr>Roboto Condensed</vt:lpstr>
      <vt:lpstr>Simple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</dc:creator>
  <cp:lastModifiedBy>Pogrin, Aaron</cp:lastModifiedBy>
  <cp:revision>3</cp:revision>
  <dcterms:modified xsi:type="dcterms:W3CDTF">2024-04-07T17:55:25Z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e804de9-5306-4a8f-920e-16c68d5498ba_SetDate">
    <vt:lpwstr>2023-11-15T21:04:15Z</vt:lpwstr>
  </property>
  <property fmtid="{D5CDD505-2E9C-101B-9397-08002B2CF9AE}" pid="3" name="MSIP_Label_9e804de9-5306-4a8f-920e-16c68d5498ba_ContentBits">
    <vt:lpwstr>0</vt:lpwstr>
  </property>
  <property fmtid="{D5CDD505-2E9C-101B-9397-08002B2CF9AE}" pid="4" name="MSIP_Label_9e804de9-5306-4a8f-920e-16c68d5498ba_Name">
    <vt:lpwstr>Public</vt:lpwstr>
  </property>
  <property fmtid="{D5CDD505-2E9C-101B-9397-08002B2CF9AE}" pid="5" name="MSIP_Label_9e804de9-5306-4a8f-920e-16c68d5498ba_ActionId">
    <vt:lpwstr>48813fca-ca85-4619-a980-5fb6025a3d38</vt:lpwstr>
  </property>
  <property fmtid="{D5CDD505-2E9C-101B-9397-08002B2CF9AE}" pid="6" name="MSIP_Label_9e804de9-5306-4a8f-920e-16c68d5498ba_SiteId">
    <vt:lpwstr>547040db-1855-4320-9738-e6878f6271fc</vt:lpwstr>
  </property>
  <property fmtid="{D5CDD505-2E9C-101B-9397-08002B2CF9AE}" pid="7" name="MSIP_Label_9e804de9-5306-4a8f-920e-16c68d5498ba_Enabled">
    <vt:lpwstr>true</vt:lpwstr>
  </property>
  <property fmtid="{D5CDD505-2E9C-101B-9397-08002B2CF9AE}" pid="8" name="MSIP_Label_9e804de9-5306-4a8f-920e-16c68d5498ba_Method">
    <vt:lpwstr>Standard</vt:lpwstr>
  </property>
  <property fmtid="{D5CDD505-2E9C-101B-9397-08002B2CF9AE}" pid="9" name="ContentTypeId">
    <vt:lpwstr>0x010100ED46B93844163A448C5F3C93AB78AA96</vt:lpwstr>
  </property>
</Properties>
</file>