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900"/>
    <a:srgbClr val="F8FAFD"/>
    <a:srgbClr val="F6F5F8"/>
    <a:srgbClr val="002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1"/>
    <p:restoredTop sz="94650"/>
  </p:normalViewPr>
  <p:slideViewPr>
    <p:cSldViewPr snapToGrid="0" snapToObjects="1">
      <p:cViewPr>
        <p:scale>
          <a:sx n="117" d="100"/>
          <a:sy n="117" d="100"/>
        </p:scale>
        <p:origin x="5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F089-C641-0F40-A831-526BBCD3F854}" type="datetimeFigureOut">
              <a:rPr lang="de-DE" smtClean="0"/>
              <a:t>24.03.22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CD297-F779-C74B-9D6F-AE690BB04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5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E5858-CEF1-B448-945C-6BB74A0A4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55326A-5288-AF4D-8BC9-554DFC961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7B718-995C-D243-8D5E-C2668580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640-3765-8848-BC93-7BE5592B866B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12FFC-2D51-6E4E-9F9F-10D9E679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BCABC-F362-4E46-9744-EE99534C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0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8CBFD-CCEB-D642-A53C-D6CD51E5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D16B29-2062-1446-BC35-B288489D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A7342-43C0-634D-AAB1-799B9959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48A4-4A66-3D48-ACBA-1FFA3CADB568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3B288-1433-9B40-B813-6CF57759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237DB5-CB04-F943-B722-A907F04D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72AC24-00D7-2C46-B63C-0535FFFB7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4249CA-F6C9-C24B-BA26-F76444AF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4BB2EF-4E62-0844-B4BF-5BAD1390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6509-4154-2547-B4E4-0B6153F5A03F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7EB4C-A79F-8742-A8DB-7062B1B3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B4DBE-1EF9-6343-AB22-85C75F07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1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CCFA3-4593-9844-A8BA-389C6F7B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/>
          <a:lstStyle/>
          <a:p>
            <a:r>
              <a:rPr lang="en-GB" noProof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9DD12-B4B3-CD4E-93EA-C8098C13F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40130-A62C-B842-9F2A-4725E735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651C-7D37-904B-BF02-AFADBE0BB573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B9CFD0-CEA6-BE48-BD55-E2C1038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5569D-831F-B74B-954F-999206F5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908E00F0-D9A2-F04E-8362-A5B96E574C45}"/>
              </a:ext>
            </a:extLst>
          </p:cNvPr>
          <p:cNvCxnSpPr/>
          <p:nvPr userDrawn="1"/>
        </p:nvCxnSpPr>
        <p:spPr>
          <a:xfrm>
            <a:off x="838200" y="1166648"/>
            <a:ext cx="10515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20E7BE6-ACBD-564F-8BDF-4AFA95D895B9}"/>
              </a:ext>
            </a:extLst>
          </p:cNvPr>
          <p:cNvCxnSpPr/>
          <p:nvPr userDrawn="1"/>
        </p:nvCxnSpPr>
        <p:spPr>
          <a:xfrm>
            <a:off x="838200" y="6280154"/>
            <a:ext cx="10515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8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F6022-E15B-5F44-8D77-557AB5EB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947A90-76D2-7B41-90E7-4D4772D8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6E0FB-C1F4-2744-A587-D2F39000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30A2-7A3F-CD4D-9C66-60D38C4962C3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390ED-7247-C443-9C4A-D8683FF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A2AA8-8B6D-3D46-95D3-A5835743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9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428B1-6568-E148-A543-50237928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E65C1-2F95-4A45-9D13-AF794F48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11DD18-7560-F342-93A5-8E6060CC1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F982D7-0906-A142-B83B-8F308E0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8C46-8F0D-0B4C-A57D-CEBCFA507E4C}" type="datetime1">
              <a:rPr lang="de-DE" smtClean="0"/>
              <a:t>24.03.22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42A4A0-B9C4-9A40-AF12-146ABF6D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36C752-1D96-C445-8E94-4C793240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42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A3053-68B7-B640-8C0C-3749E5BA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615499-20B5-5747-9694-14B92CF5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648E0D-65E2-C248-83BD-6FC10F57F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90374A-CA82-4B4A-902F-EC253B97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AC2A72-D7FA-8F41-B7F0-60E11E6E2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081049-6A58-454F-82E4-C7D51CD0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C6BF-1221-AC49-A774-2925B760A1D2}" type="datetime1">
              <a:rPr lang="de-DE" smtClean="0"/>
              <a:t>24.03.22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F4255C-02DD-F94B-BB91-C9523CE8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1B55BC-F5F8-4C46-B02B-450743A6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3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E31FE-41DC-5B40-9149-B7D58ACA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4E7116-9749-9540-9744-61C46264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439-DEAB-1F4D-9694-2C2879AD4E32}" type="datetime1">
              <a:rPr lang="de-DE" smtClean="0"/>
              <a:t>24.03.22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54700B-83F6-D54A-BB55-63503227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D75CD-40D5-0840-817F-4C611AF0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00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BD336-1988-8241-B160-3C4A8E97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B4E2-BB64-D641-B2C9-847AA999FC67}" type="datetime1">
              <a:rPr lang="de-DE" smtClean="0"/>
              <a:t>24.03.22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420F01-29CE-8E41-8E38-5BB840B4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197DCF-EE34-D841-804D-4E472987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16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A6A4A-57ED-E64F-9749-FF035786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EADC7-C06B-EF49-AAFD-833BEE05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AF86E-024E-224C-BEFB-DE2C8FD0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611CC-2E56-614F-9026-43DB80FE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B31-8605-9F41-AF22-5577781CEF35}" type="datetime1">
              <a:rPr lang="de-DE" smtClean="0"/>
              <a:t>24.03.22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BABF5F-FF4A-2245-B4E7-F55DD192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E1875B-BBB1-694F-BF9F-C68988E2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56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B7B63-1E46-4549-BF83-9F35AF4D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795833-90F7-AB41-BA92-7803F3425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2ED56E-5376-B948-970F-1BEB1928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BD4890-7149-DA44-8B84-CC70F61F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BC2-EC44-FD48-BF47-73558B6659B1}" type="datetime1">
              <a:rPr lang="de-DE" smtClean="0"/>
              <a:t>24.03.22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4AAE3-E4B2-B64D-8B20-6A94A6D3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C732A6-BE8A-C645-9450-E2A2A280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8FA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45FBBE-AF52-5E42-B072-43C00795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460F60-2B1B-E148-9937-F69BBF76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6345"/>
            <a:ext cx="10515600" cy="48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F39A7-7CE9-CF43-A785-73A1914C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95E4-6C81-FB41-B541-FB9421903474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25B89-FE0A-554C-A7EB-08A1D04C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OriCert</a:t>
            </a:r>
            <a:r>
              <a:rPr lang="de-DE" dirty="0"/>
              <a:t> – Arthur Becker, Ahmet Polat, Christopher Bastin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1F4290-2C07-A54F-B461-E85BDC557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E055-9AF5-D744-B5A3-CA2D08EE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7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SF Pr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SF Pro Semibold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SF Pro Semibold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SF Pro Semibold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SF Pro Semibold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SF Pro Semibold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569FB-383C-904B-9F2B-2CE2C18EE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5400" b="1" dirty="0" err="1">
                <a:solidFill>
                  <a:srgbClr val="F49900"/>
                </a:solidFill>
              </a:rPr>
              <a:t>OriCert</a:t>
            </a:r>
            <a:r>
              <a:rPr lang="de-DE" sz="5400" b="1" dirty="0">
                <a:solidFill>
                  <a:srgbClr val="00237D"/>
                </a:solidFill>
              </a:rPr>
              <a:t>.</a:t>
            </a:r>
            <a:br>
              <a:rPr lang="de-DE" sz="4800" dirty="0"/>
            </a:br>
            <a:r>
              <a:rPr lang="de-DE" sz="3200" b="1" dirty="0" err="1">
                <a:solidFill>
                  <a:srgbClr val="00237D"/>
                </a:solidFill>
              </a:rPr>
              <a:t>Learn</a:t>
            </a:r>
            <a:r>
              <a:rPr lang="de-DE" sz="3200" b="1" dirty="0">
                <a:solidFill>
                  <a:srgbClr val="00237D"/>
                </a:solidFill>
              </a:rPr>
              <a:t> </a:t>
            </a:r>
            <a:r>
              <a:rPr lang="de-DE" sz="3200" b="1" dirty="0" err="1">
                <a:solidFill>
                  <a:srgbClr val="00237D"/>
                </a:solidFill>
              </a:rPr>
              <a:t>with</a:t>
            </a:r>
            <a:r>
              <a:rPr lang="de-DE" sz="3200" b="1" dirty="0">
                <a:solidFill>
                  <a:srgbClr val="00237D"/>
                </a:solidFill>
              </a:rPr>
              <a:t> </a:t>
            </a:r>
            <a:r>
              <a:rPr lang="de-DE" sz="3200" b="1" dirty="0" err="1">
                <a:solidFill>
                  <a:srgbClr val="00237D"/>
                </a:solidFill>
              </a:rPr>
              <a:t>orientation</a:t>
            </a:r>
            <a:r>
              <a:rPr lang="de-DE" sz="3200" b="1" dirty="0">
                <a:solidFill>
                  <a:srgbClr val="00237D"/>
                </a:solidFill>
              </a:rPr>
              <a:t> </a:t>
            </a:r>
            <a:r>
              <a:rPr lang="de-DE" sz="3200" b="1" dirty="0" err="1">
                <a:solidFill>
                  <a:srgbClr val="00237D"/>
                </a:solidFill>
              </a:rPr>
              <a:t>and</a:t>
            </a:r>
            <a:r>
              <a:rPr lang="de-DE" sz="3200" b="1" dirty="0">
                <a:solidFill>
                  <a:srgbClr val="00237D"/>
                </a:solidFill>
              </a:rPr>
              <a:t> </a:t>
            </a:r>
            <a:r>
              <a:rPr lang="de-DE" sz="3200" b="1" dirty="0" err="1">
                <a:solidFill>
                  <a:srgbClr val="00237D"/>
                </a:solidFill>
              </a:rPr>
              <a:t>certify</a:t>
            </a:r>
            <a:r>
              <a:rPr lang="de-DE" sz="3200" b="1" dirty="0">
                <a:solidFill>
                  <a:srgbClr val="00237D"/>
                </a:solidFill>
              </a:rPr>
              <a:t> it.</a:t>
            </a:r>
            <a:endParaRPr lang="de-DE" sz="4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DB31FC-6372-8F45-9B26-991D80B1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74543"/>
            <a:ext cx="2959100" cy="812800"/>
          </a:xfrm>
          <a:prstGeom prst="rect">
            <a:avLst/>
          </a:prstGeom>
          <a:ln>
            <a:solidFill>
              <a:srgbClr val="F49900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E1B6DD-D459-704E-83EE-E44619DA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255" y="3509963"/>
            <a:ext cx="2478715" cy="25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1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D31C9-B0B3-3948-B845-DE152803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err="1"/>
              <a:t>Personas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81B2E-B749-3447-98C6-62E0A8BA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C56-0F2A-CC4A-A2F0-C6448904A43D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AE7E6A-B874-7C41-B1BA-BD6A358A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85188-081D-214D-8C0C-5855EB1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2</a:t>
            </a:fld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60210ED-19BA-334C-87CA-BAC83987707D}"/>
              </a:ext>
            </a:extLst>
          </p:cNvPr>
          <p:cNvSpPr txBox="1"/>
          <p:nvPr/>
        </p:nvSpPr>
        <p:spPr>
          <a:xfrm>
            <a:off x="4590411" y="2889561"/>
            <a:ext cx="293591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</a:rPr>
              <a:t>Markus, 47 years old</a:t>
            </a:r>
          </a:p>
          <a:p>
            <a:endParaRPr lang="en-GB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Symbol" pitchFamily="2" charset="2"/>
              <a:buChar char="-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Employer of a local medium-sized company</a:t>
            </a:r>
          </a:p>
          <a:p>
            <a:pPr marL="171450" indent="-171450">
              <a:buFont typeface="Symbol" pitchFamily="2" charset="2"/>
              <a:buChar char="-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His </a:t>
            </a:r>
            <a:r>
              <a:rPr lang="en-GB" sz="1200" b="1" dirty="0">
                <a:latin typeface="Roboto" panose="02000000000000000000" pitchFamily="2" charset="0"/>
                <a:ea typeface="Roboto" panose="02000000000000000000" pitchFamily="2" charset="0"/>
              </a:rPr>
              <a:t>goals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grow company’s revenue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recognize and recruit talents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keep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</a:rPr>
              <a:t>empolyees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 long-term within the company</a:t>
            </a:r>
          </a:p>
          <a:p>
            <a:pPr marL="171450" indent="-171450">
              <a:buFont typeface="Symbol" pitchFamily="2" charset="2"/>
              <a:buChar char="-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His </a:t>
            </a:r>
            <a:r>
              <a:rPr lang="en-GB" sz="1200" b="1" dirty="0">
                <a:latin typeface="Roboto" panose="02000000000000000000" pitchFamily="2" charset="0"/>
                <a:ea typeface="Roboto" panose="02000000000000000000" pitchFamily="2" charset="0"/>
              </a:rPr>
              <a:t>difficulties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Missing budget for recruiting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Brain drain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Bad cv</a:t>
            </a:r>
          </a:p>
          <a:p>
            <a:pPr marL="171450" indent="-171450">
              <a:buFont typeface="Symbol" pitchFamily="2" charset="2"/>
              <a:buChar char="-"/>
            </a:pPr>
            <a:endParaRPr lang="en-GB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E6AC1C0-A1AC-CE48-BCAE-A97A1AF01FAB}"/>
              </a:ext>
            </a:extLst>
          </p:cNvPr>
          <p:cNvGrpSpPr/>
          <p:nvPr/>
        </p:nvGrpSpPr>
        <p:grpSpPr>
          <a:xfrm>
            <a:off x="939572" y="1773382"/>
            <a:ext cx="3063408" cy="3917285"/>
            <a:chOff x="1314772" y="1773383"/>
            <a:chExt cx="3063408" cy="3657600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B79C9E70-104F-3D46-8C2F-74BA42F54F9E}"/>
                </a:ext>
              </a:extLst>
            </p:cNvPr>
            <p:cNvGrpSpPr/>
            <p:nvPr/>
          </p:nvGrpSpPr>
          <p:grpSpPr>
            <a:xfrm>
              <a:off x="1314772" y="1773383"/>
              <a:ext cx="3023762" cy="3657600"/>
              <a:chOff x="829339" y="1775637"/>
              <a:chExt cx="2140688" cy="3657600"/>
            </a:xfrm>
          </p:grpSpPr>
          <p:cxnSp>
            <p:nvCxnSpPr>
              <p:cNvPr id="8" name="Gerade Verbindung 7">
                <a:extLst>
                  <a:ext uri="{FF2B5EF4-FFF2-40B4-BE49-F238E27FC236}">
                    <a16:creationId xmlns:a16="http://schemas.microsoft.com/office/drawing/2014/main" id="{66AE3F68-914A-A445-A16D-AA11FEA76222}"/>
                  </a:ext>
                </a:extLst>
              </p:cNvPr>
              <p:cNvCxnSpPr/>
              <p:nvPr/>
            </p:nvCxnSpPr>
            <p:spPr>
              <a:xfrm>
                <a:off x="829339" y="1775637"/>
                <a:ext cx="0" cy="3657600"/>
              </a:xfrm>
              <a:prstGeom prst="line">
                <a:avLst/>
              </a:prstGeom>
              <a:ln w="12700">
                <a:solidFill>
                  <a:srgbClr val="F4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>
                <a:extLst>
                  <a:ext uri="{FF2B5EF4-FFF2-40B4-BE49-F238E27FC236}">
                    <a16:creationId xmlns:a16="http://schemas.microsoft.com/office/drawing/2014/main" id="{DAB5CCB5-C1AB-534A-A4F7-F61D3EDE96CA}"/>
                  </a:ext>
                </a:extLst>
              </p:cNvPr>
              <p:cNvCxnSpPr/>
              <p:nvPr/>
            </p:nvCxnSpPr>
            <p:spPr>
              <a:xfrm>
                <a:off x="2970027" y="1775637"/>
                <a:ext cx="0" cy="3657600"/>
              </a:xfrm>
              <a:prstGeom prst="line">
                <a:avLst/>
              </a:prstGeom>
              <a:ln w="12700">
                <a:solidFill>
                  <a:srgbClr val="F4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>
                <a:extLst>
                  <a:ext uri="{FF2B5EF4-FFF2-40B4-BE49-F238E27FC236}">
                    <a16:creationId xmlns:a16="http://schemas.microsoft.com/office/drawing/2014/main" id="{BB111A4D-19CC-7546-9E22-D6D19EDF7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339" y="1775637"/>
                <a:ext cx="2140688" cy="0"/>
              </a:xfrm>
              <a:prstGeom prst="line">
                <a:avLst/>
              </a:prstGeom>
              <a:ln w="12700">
                <a:solidFill>
                  <a:srgbClr val="F4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4EB6CAB5-59E1-9A42-8A0D-73E2121963F9}"/>
                  </a:ext>
                </a:extLst>
              </p:cNvPr>
              <p:cNvCxnSpPr/>
              <p:nvPr/>
            </p:nvCxnSpPr>
            <p:spPr>
              <a:xfrm>
                <a:off x="829339" y="5433237"/>
                <a:ext cx="435935" cy="0"/>
              </a:xfrm>
              <a:prstGeom prst="line">
                <a:avLst/>
              </a:prstGeom>
              <a:ln w="12700">
                <a:solidFill>
                  <a:srgbClr val="F4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id="{AEF54041-2D09-4A48-ACA8-B418C2C2DAE6}"/>
                  </a:ext>
                </a:extLst>
              </p:cNvPr>
              <p:cNvCxnSpPr/>
              <p:nvPr/>
            </p:nvCxnSpPr>
            <p:spPr>
              <a:xfrm>
                <a:off x="2534092" y="5433237"/>
                <a:ext cx="435935" cy="0"/>
              </a:xfrm>
              <a:prstGeom prst="line">
                <a:avLst/>
              </a:prstGeom>
              <a:ln w="12700">
                <a:solidFill>
                  <a:srgbClr val="F4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DD66611-C8D5-B74E-A99D-9870AC6C1DEA}"/>
                </a:ext>
              </a:extLst>
            </p:cNvPr>
            <p:cNvSpPr txBox="1"/>
            <p:nvPr/>
          </p:nvSpPr>
          <p:spPr>
            <a:xfrm>
              <a:off x="1326763" y="2799231"/>
              <a:ext cx="305141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Roboto" panose="02000000000000000000" pitchFamily="2" charset="0"/>
                  <a:ea typeface="Roboto" panose="02000000000000000000" pitchFamily="2" charset="0"/>
                </a:rPr>
                <a:t>Emily, 22 years old</a:t>
              </a:r>
            </a:p>
            <a:p>
              <a:endParaRPr lang="en-GB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171450" indent="-171450">
                <a:buFont typeface="Symbol" pitchFamily="2" charset="2"/>
                <a:buChar char="-"/>
              </a:pPr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Board member of a student initiative</a:t>
              </a:r>
            </a:p>
            <a:p>
              <a:pPr marL="171450" indent="-171450">
                <a:buFont typeface="Symbol" pitchFamily="2" charset="2"/>
                <a:buChar char="-"/>
              </a:pPr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Her</a:t>
              </a:r>
              <a:r>
                <a:rPr lang="en-GB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 goals</a:t>
              </a:r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</a:p>
            <a:p>
              <a:pPr marL="628650" lvl="1" indent="-171450">
                <a:buFont typeface="Wingdings" pitchFamily="2" charset="2"/>
                <a:buChar char="§"/>
              </a:pPr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strengthen the presence of the initiative </a:t>
              </a:r>
            </a:p>
            <a:p>
              <a:pPr marL="628650" lvl="1" indent="-171450">
                <a:buFont typeface="Wingdings" pitchFamily="2" charset="2"/>
                <a:buChar char="§"/>
              </a:pPr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raise money</a:t>
              </a:r>
            </a:p>
            <a:p>
              <a:pPr marL="628650" lvl="1" indent="-171450">
                <a:buFont typeface="Wingdings" pitchFamily="2" charset="2"/>
                <a:buChar char="§"/>
              </a:pPr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recruit motivated people</a:t>
              </a:r>
            </a:p>
            <a:p>
              <a:pPr marL="171450" indent="-171450">
                <a:buFont typeface="Symbol" pitchFamily="2" charset="2"/>
                <a:buChar char="-"/>
              </a:pPr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Her </a:t>
              </a:r>
              <a:r>
                <a:rPr lang="en-GB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difficulties</a:t>
              </a:r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</a:p>
            <a:p>
              <a:pPr marL="628650" lvl="1" indent="-171450">
                <a:buFont typeface="Wingdings" pitchFamily="2" charset="2"/>
                <a:buChar char="§"/>
              </a:pPr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tight budget, </a:t>
              </a:r>
            </a:p>
            <a:p>
              <a:pPr marL="628650" lvl="1" indent="-171450">
                <a:buFont typeface="Wingdings" pitchFamily="2" charset="2"/>
                <a:buChar char="§"/>
              </a:pPr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recruiting is difficult as people do not see the benefit of student initiatives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AC6B16FC-875D-1746-9FD8-03333B2EF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4037" y="1792605"/>
              <a:ext cx="1783500" cy="985720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60FAC4E5-1BE6-6649-A8A1-35BB25B35AA4}"/>
              </a:ext>
            </a:extLst>
          </p:cNvPr>
          <p:cNvGrpSpPr/>
          <p:nvPr/>
        </p:nvGrpSpPr>
        <p:grpSpPr>
          <a:xfrm>
            <a:off x="4513873" y="1792604"/>
            <a:ext cx="3023762" cy="3898067"/>
            <a:chOff x="829339" y="1775637"/>
            <a:chExt cx="2140688" cy="3657600"/>
          </a:xfrm>
        </p:grpSpPr>
        <p:cxnSp>
          <p:nvCxnSpPr>
            <p:cNvPr id="59" name="Gerade Verbindung 58">
              <a:extLst>
                <a:ext uri="{FF2B5EF4-FFF2-40B4-BE49-F238E27FC236}">
                  <a16:creationId xmlns:a16="http://schemas.microsoft.com/office/drawing/2014/main" id="{5C6E11AD-97C1-7B4D-A25E-31097E8F3E78}"/>
                </a:ext>
              </a:extLst>
            </p:cNvPr>
            <p:cNvCxnSpPr/>
            <p:nvPr/>
          </p:nvCxnSpPr>
          <p:spPr>
            <a:xfrm>
              <a:off x="829339" y="1775637"/>
              <a:ext cx="0" cy="3657600"/>
            </a:xfrm>
            <a:prstGeom prst="line">
              <a:avLst/>
            </a:prstGeom>
            <a:ln w="12700">
              <a:solidFill>
                <a:srgbClr val="F4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24E260E0-A585-5D42-9AB6-1A82ACEBBF60}"/>
                </a:ext>
              </a:extLst>
            </p:cNvPr>
            <p:cNvCxnSpPr/>
            <p:nvPr/>
          </p:nvCxnSpPr>
          <p:spPr>
            <a:xfrm>
              <a:off x="2970027" y="1775637"/>
              <a:ext cx="0" cy="3657600"/>
            </a:xfrm>
            <a:prstGeom prst="line">
              <a:avLst/>
            </a:prstGeom>
            <a:ln w="12700">
              <a:solidFill>
                <a:srgbClr val="F4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>
              <a:extLst>
                <a:ext uri="{FF2B5EF4-FFF2-40B4-BE49-F238E27FC236}">
                  <a16:creationId xmlns:a16="http://schemas.microsoft.com/office/drawing/2014/main" id="{E9B3AFF0-1307-6647-AFC4-7BA33414189C}"/>
                </a:ext>
              </a:extLst>
            </p:cNvPr>
            <p:cNvCxnSpPr>
              <a:cxnSpLocks/>
            </p:cNvCxnSpPr>
            <p:nvPr/>
          </p:nvCxnSpPr>
          <p:spPr>
            <a:xfrm>
              <a:off x="829339" y="1775637"/>
              <a:ext cx="2140688" cy="0"/>
            </a:xfrm>
            <a:prstGeom prst="line">
              <a:avLst/>
            </a:prstGeom>
            <a:ln w="12700">
              <a:solidFill>
                <a:srgbClr val="F4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8B3187EE-38FD-154A-8435-D26A9E877FB2}"/>
                </a:ext>
              </a:extLst>
            </p:cNvPr>
            <p:cNvCxnSpPr/>
            <p:nvPr/>
          </p:nvCxnSpPr>
          <p:spPr>
            <a:xfrm>
              <a:off x="829339" y="5433237"/>
              <a:ext cx="435935" cy="0"/>
            </a:xfrm>
            <a:prstGeom prst="line">
              <a:avLst/>
            </a:prstGeom>
            <a:ln w="12700">
              <a:solidFill>
                <a:srgbClr val="F4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8F5EED63-77D3-B449-B6B7-5D85E9CAE33F}"/>
                </a:ext>
              </a:extLst>
            </p:cNvPr>
            <p:cNvCxnSpPr/>
            <p:nvPr/>
          </p:nvCxnSpPr>
          <p:spPr>
            <a:xfrm>
              <a:off x="2534092" y="5433237"/>
              <a:ext cx="435935" cy="0"/>
            </a:xfrm>
            <a:prstGeom prst="line">
              <a:avLst/>
            </a:prstGeom>
            <a:ln w="12700">
              <a:solidFill>
                <a:srgbClr val="F4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BBE92D20-85E5-4148-9A28-2456E91B6FF1}"/>
              </a:ext>
            </a:extLst>
          </p:cNvPr>
          <p:cNvGrpSpPr/>
          <p:nvPr/>
        </p:nvGrpSpPr>
        <p:grpSpPr>
          <a:xfrm>
            <a:off x="8153400" y="1792604"/>
            <a:ext cx="3023762" cy="3822167"/>
            <a:chOff x="829339" y="1775637"/>
            <a:chExt cx="2140688" cy="3657600"/>
          </a:xfrm>
        </p:grpSpPr>
        <p:cxnSp>
          <p:nvCxnSpPr>
            <p:cNvPr id="66" name="Gerade Verbindung 65">
              <a:extLst>
                <a:ext uri="{FF2B5EF4-FFF2-40B4-BE49-F238E27FC236}">
                  <a16:creationId xmlns:a16="http://schemas.microsoft.com/office/drawing/2014/main" id="{C91663F1-649A-7944-9D9E-739818D8A678}"/>
                </a:ext>
              </a:extLst>
            </p:cNvPr>
            <p:cNvCxnSpPr/>
            <p:nvPr/>
          </p:nvCxnSpPr>
          <p:spPr>
            <a:xfrm>
              <a:off x="829339" y="1775637"/>
              <a:ext cx="0" cy="3657600"/>
            </a:xfrm>
            <a:prstGeom prst="line">
              <a:avLst/>
            </a:prstGeom>
            <a:ln w="12700">
              <a:solidFill>
                <a:srgbClr val="F4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E454FE58-468C-9B47-983A-C11FBFBED75E}"/>
                </a:ext>
              </a:extLst>
            </p:cNvPr>
            <p:cNvCxnSpPr/>
            <p:nvPr/>
          </p:nvCxnSpPr>
          <p:spPr>
            <a:xfrm>
              <a:off x="2970027" y="1775637"/>
              <a:ext cx="0" cy="3657600"/>
            </a:xfrm>
            <a:prstGeom prst="line">
              <a:avLst/>
            </a:prstGeom>
            <a:ln w="12700">
              <a:solidFill>
                <a:srgbClr val="F4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>
              <a:extLst>
                <a:ext uri="{FF2B5EF4-FFF2-40B4-BE49-F238E27FC236}">
                  <a16:creationId xmlns:a16="http://schemas.microsoft.com/office/drawing/2014/main" id="{2623484D-F597-E44E-A5D8-2105CF02E0C7}"/>
                </a:ext>
              </a:extLst>
            </p:cNvPr>
            <p:cNvCxnSpPr>
              <a:cxnSpLocks/>
            </p:cNvCxnSpPr>
            <p:nvPr/>
          </p:nvCxnSpPr>
          <p:spPr>
            <a:xfrm>
              <a:off x="829339" y="1775637"/>
              <a:ext cx="2140688" cy="0"/>
            </a:xfrm>
            <a:prstGeom prst="line">
              <a:avLst/>
            </a:prstGeom>
            <a:ln w="12700">
              <a:solidFill>
                <a:srgbClr val="F4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>
              <a:extLst>
                <a:ext uri="{FF2B5EF4-FFF2-40B4-BE49-F238E27FC236}">
                  <a16:creationId xmlns:a16="http://schemas.microsoft.com/office/drawing/2014/main" id="{FAFBCB42-6CFF-144B-9F5F-B24B9FB040CD}"/>
                </a:ext>
              </a:extLst>
            </p:cNvPr>
            <p:cNvCxnSpPr/>
            <p:nvPr/>
          </p:nvCxnSpPr>
          <p:spPr>
            <a:xfrm>
              <a:off x="829339" y="5433237"/>
              <a:ext cx="435935" cy="0"/>
            </a:xfrm>
            <a:prstGeom prst="line">
              <a:avLst/>
            </a:prstGeom>
            <a:ln w="12700">
              <a:solidFill>
                <a:srgbClr val="F4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>
              <a:extLst>
                <a:ext uri="{FF2B5EF4-FFF2-40B4-BE49-F238E27FC236}">
                  <a16:creationId xmlns:a16="http://schemas.microsoft.com/office/drawing/2014/main" id="{F79FFA11-100A-7848-AD9C-C4C343F9F3DF}"/>
                </a:ext>
              </a:extLst>
            </p:cNvPr>
            <p:cNvCxnSpPr/>
            <p:nvPr/>
          </p:nvCxnSpPr>
          <p:spPr>
            <a:xfrm>
              <a:off x="2534092" y="5433237"/>
              <a:ext cx="435935" cy="0"/>
            </a:xfrm>
            <a:prstGeom prst="line">
              <a:avLst/>
            </a:prstGeom>
            <a:ln w="12700">
              <a:solidFill>
                <a:srgbClr val="F4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Grafik 70">
            <a:extLst>
              <a:ext uri="{FF2B5EF4-FFF2-40B4-BE49-F238E27FC236}">
                <a16:creationId xmlns:a16="http://schemas.microsoft.com/office/drawing/2014/main" id="{9DB3672B-F965-754F-8481-69B3ECDF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146" y="1828191"/>
            <a:ext cx="1734271" cy="981523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5A2AE462-E06D-FE4C-92E4-E484E2507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198" y="1812748"/>
            <a:ext cx="1699111" cy="1012410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DCE8E1D4-93D1-F34E-9AF7-4F0A6A5897A5}"/>
              </a:ext>
            </a:extLst>
          </p:cNvPr>
          <p:cNvSpPr txBox="1"/>
          <p:nvPr/>
        </p:nvSpPr>
        <p:spPr>
          <a:xfrm>
            <a:off x="8182380" y="2809792"/>
            <a:ext cx="293591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</a:rPr>
              <a:t>Karli, 47 years old</a:t>
            </a:r>
          </a:p>
          <a:p>
            <a:endParaRPr lang="en-GB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Symbol" pitchFamily="2" charset="2"/>
              <a:buChar char="-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First semester as a computer science student</a:t>
            </a:r>
          </a:p>
          <a:p>
            <a:pPr marL="171450" indent="-171450">
              <a:buFont typeface="Symbol" pitchFamily="2" charset="2"/>
              <a:buChar char="-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Her </a:t>
            </a:r>
            <a:r>
              <a:rPr lang="en-GB" sz="1200" b="1" dirty="0">
                <a:latin typeface="Roboto" panose="02000000000000000000" pitchFamily="2" charset="0"/>
                <a:ea typeface="Roboto" panose="02000000000000000000" pitchFamily="2" charset="0"/>
              </a:rPr>
              <a:t>goals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New technical skills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Work as a team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Presentation</a:t>
            </a:r>
          </a:p>
          <a:p>
            <a:pPr marL="171450" indent="-171450">
              <a:buFont typeface="Symbol" pitchFamily="2" charset="2"/>
              <a:buChar char="-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Her </a:t>
            </a:r>
            <a:r>
              <a:rPr lang="en-GB" sz="1200" b="1" dirty="0">
                <a:latin typeface="Roboto" panose="02000000000000000000" pitchFamily="2" charset="0"/>
                <a:ea typeface="Roboto" panose="02000000000000000000" pitchFamily="2" charset="0"/>
              </a:rPr>
              <a:t>difficulties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Overwhelmed by the offer of student initiatives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No overview-site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She needs a short explanation of the things she will learn</a:t>
            </a:r>
          </a:p>
        </p:txBody>
      </p:sp>
    </p:spTree>
    <p:extLst>
      <p:ext uri="{BB962C8B-B14F-4D97-AF65-F5344CB8AC3E}">
        <p14:creationId xmlns:p14="http://schemas.microsoft.com/office/powerpoint/2010/main" val="10441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524-80FD-A049-A31E-36CE4577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b="1"/>
              <a:t>Problem: Students have difficulties to orientate themselves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86C0A-FD2F-C247-B69D-AAB78A02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C381-0B28-0B42-9ECE-84F4C26CA65C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C261E-7E08-A84F-A01E-447060F3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79FA9-9D17-704C-AEEF-6145B7EA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3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FF1A85-5551-4A44-95D0-050CDCAE1C7D}"/>
              </a:ext>
            </a:extLst>
          </p:cNvPr>
          <p:cNvSpPr txBox="1"/>
          <p:nvPr/>
        </p:nvSpPr>
        <p:spPr>
          <a:xfrm>
            <a:off x="1106173" y="1935855"/>
            <a:ext cx="6121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80%* of the Students do not have a clear career path in front of their eyes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83CC3DB-9AE9-054C-9A34-9A0D8D65FCDF}"/>
              </a:ext>
            </a:extLst>
          </p:cNvPr>
          <p:cNvSpPr txBox="1"/>
          <p:nvPr/>
        </p:nvSpPr>
        <p:spPr>
          <a:xfrm>
            <a:off x="6982838" y="5833353"/>
            <a:ext cx="455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*Source: 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www.jobteaser.com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/de/advices/453-geldsorgen-und-einsamkeit-aber-keine-verzweiflung-fazit-nach-einem-jahr-pandemie-fuer-studierende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919E274-62BB-7444-AFF2-45F424BD3595}"/>
              </a:ext>
            </a:extLst>
          </p:cNvPr>
          <p:cNvSpPr txBox="1"/>
          <p:nvPr/>
        </p:nvSpPr>
        <p:spPr>
          <a:xfrm>
            <a:off x="1106173" y="3078527"/>
            <a:ext cx="6121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Many students are confronted with the lack of orientation for local student initiatives and can not make a choice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8FC5085-A262-3F4E-A9E8-7C9D8514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751826"/>
            <a:ext cx="1747874" cy="28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0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524-80FD-A049-A31E-36CE4577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b="1" dirty="0"/>
              <a:t>Problem: Companies </a:t>
            </a:r>
            <a:r>
              <a:rPr lang="de-DE" sz="2800" b="1" dirty="0" err="1"/>
              <a:t>have</a:t>
            </a:r>
            <a:r>
              <a:rPr lang="de-DE" sz="2800" b="1" dirty="0"/>
              <a:t> a </a:t>
            </a:r>
            <a:r>
              <a:rPr lang="de-DE" sz="2800" b="1" dirty="0" err="1"/>
              <a:t>hard</a:t>
            </a:r>
            <a:r>
              <a:rPr lang="de-DE" sz="2800" b="1" dirty="0"/>
              <a:t> time </a:t>
            </a:r>
            <a:r>
              <a:rPr lang="de-DE" sz="2800" b="1" dirty="0" err="1"/>
              <a:t>to</a:t>
            </a:r>
            <a:r>
              <a:rPr lang="de-DE" sz="2800" b="1" dirty="0"/>
              <a:t> </a:t>
            </a:r>
            <a:r>
              <a:rPr lang="de-DE" sz="2800" b="1" dirty="0" err="1"/>
              <a:t>aquire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right</a:t>
            </a:r>
            <a:r>
              <a:rPr lang="de-DE" sz="2800" b="1" dirty="0"/>
              <a:t> </a:t>
            </a:r>
            <a:r>
              <a:rPr lang="de-DE" sz="2800" b="1" dirty="0" err="1"/>
              <a:t>talents</a:t>
            </a:r>
            <a:endParaRPr lang="de-DE" sz="28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86C0A-FD2F-C247-B69D-AAB78A02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C381-0B28-0B42-9ECE-84F4C26CA65C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C261E-7E08-A84F-A01E-447060F3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79FA9-9D17-704C-AEEF-6145B7EA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41A9ACF-5AA6-9B40-BE21-503D841A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147" y="2061844"/>
            <a:ext cx="4931653" cy="273431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0FF1A85-5551-4A44-95D0-050CDCAE1C7D}"/>
              </a:ext>
            </a:extLst>
          </p:cNvPr>
          <p:cNvSpPr txBox="1"/>
          <p:nvPr/>
        </p:nvSpPr>
        <p:spPr>
          <a:xfrm>
            <a:off x="1157591" y="1994170"/>
            <a:ext cx="377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Certificates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37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2837C-385A-5E48-862D-D7B9D27B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600" b="1" dirty="0"/>
              <a:t>Our Product: is beneficial for the recruitment process of companies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D37BB2-1139-9148-B97C-2897B9B6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651C-7D37-904B-BF02-AFADBE0BB573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95756-9285-AE4A-ADC1-7FB320D9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592D4A-ACFE-5543-BCBB-A6601105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BF5A77-65A3-FF4B-AD1E-677C8FE61F7D}"/>
              </a:ext>
            </a:extLst>
          </p:cNvPr>
          <p:cNvSpPr txBox="1"/>
          <p:nvPr/>
        </p:nvSpPr>
        <p:spPr>
          <a:xfrm>
            <a:off x="1175657" y="1534886"/>
            <a:ext cx="616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Trustworthy Curriculum Vitae with certificates in order to simplify the recruitment process for the companies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43EE23-BD0B-B245-B100-A0C1D9B3323C}"/>
              </a:ext>
            </a:extLst>
          </p:cNvPr>
          <p:cNvSpPr txBox="1"/>
          <p:nvPr/>
        </p:nvSpPr>
        <p:spPr>
          <a:xfrm>
            <a:off x="1175657" y="2480403"/>
            <a:ext cx="616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Benefit for students: can show their skills &amp; have a complete and sound Curriculum vitae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AA82CD-202D-424E-B879-9AF1F66136D4}"/>
              </a:ext>
            </a:extLst>
          </p:cNvPr>
          <p:cNvSpPr txBox="1"/>
          <p:nvPr/>
        </p:nvSpPr>
        <p:spPr>
          <a:xfrm>
            <a:off x="1175657" y="3380526"/>
            <a:ext cx="616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Certificates are managed and provided by the student initiatives or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73265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2837C-385A-5E48-862D-D7B9D27B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600" b="1" dirty="0"/>
              <a:t>Certificates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D37BB2-1139-9148-B97C-2897B9B6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651C-7D37-904B-BF02-AFADBE0BB573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95756-9285-AE4A-ADC1-7FB320D9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592D4A-ACFE-5543-BCBB-A6601105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BF5A77-65A3-FF4B-AD1E-677C8FE61F7D}"/>
              </a:ext>
            </a:extLst>
          </p:cNvPr>
          <p:cNvSpPr txBox="1"/>
          <p:nvPr/>
        </p:nvSpPr>
        <p:spPr>
          <a:xfrm>
            <a:off x="1175657" y="1534886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Im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8C8D7-D160-BB4B-96D3-ACE04761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</a:t>
            </a:r>
            <a:r>
              <a:rPr lang="de-DE" b="1" dirty="0" err="1"/>
              <a:t>works</a:t>
            </a:r>
            <a:r>
              <a:rPr lang="de-DE" b="1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1C1A6F-29F2-A14F-894E-69C6F768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18E72-77AE-9140-AB71-0A6D5417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651C-7D37-904B-BF02-AFADBE0BB573}" type="datetime1">
              <a:rPr lang="de-DE" smtClean="0"/>
              <a:t>24.03.22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C4E6B5-0A06-7C4F-917A-AD445A92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OriCert – Arthur Becker, Ahmet Polat, Christopher Bastin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5F95CE-01BC-FF40-AA41-52B5F9EB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E055-9AF5-D744-B5A3-CA2D08EED49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37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Macintosh PowerPoint</Application>
  <PresentationFormat>Breitbild</PresentationFormat>
  <Paragraphs>65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</vt:lpstr>
      <vt:lpstr>Symbol</vt:lpstr>
      <vt:lpstr>Wingdings</vt:lpstr>
      <vt:lpstr>Office</vt:lpstr>
      <vt:lpstr>OriCert. Learn with orientation and certify it.</vt:lpstr>
      <vt:lpstr>Personas</vt:lpstr>
      <vt:lpstr>Problem: Students have difficulties to orientate themselves</vt:lpstr>
      <vt:lpstr>Problem: Companies have a hard time to aquire the right talents</vt:lpstr>
      <vt:lpstr>Our Product: is beneficial for the recruitment process of companies</vt:lpstr>
      <vt:lpstr>Certificates</vt:lpstr>
      <vt:lpstr>What we implemented and how it works?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Bastin</dc:creator>
  <cp:lastModifiedBy>Christopher Bastin</cp:lastModifiedBy>
  <cp:revision>4</cp:revision>
  <dcterms:created xsi:type="dcterms:W3CDTF">2022-03-24T11:38:50Z</dcterms:created>
  <dcterms:modified xsi:type="dcterms:W3CDTF">2022-03-24T16:38:37Z</dcterms:modified>
</cp:coreProperties>
</file>