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70" r:id="rId15"/>
    <p:sldId id="275" r:id="rId16"/>
    <p:sldId id="276" r:id="rId17"/>
    <p:sldId id="277" r:id="rId18"/>
    <p:sldId id="268" r:id="rId19"/>
    <p:sldId id="269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CF84FAEC-56A4-4ACE-9E27-61ADAF7D8C50}">
          <p14:sldIdLst>
            <p14:sldId id="256"/>
          </p14:sldIdLst>
        </p14:section>
        <p14:section name="Oddíl bez názvu" id="{9D6E5F33-2CAC-458F-92DB-09BB6F92783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1"/>
            <p14:sldId id="266"/>
            <p14:sldId id="267"/>
            <p14:sldId id="270"/>
            <p14:sldId id="275"/>
            <p14:sldId id="276"/>
            <p14:sldId id="277"/>
            <p14:sldId id="268"/>
            <p14:sldId id="269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0CFCF-9D44-469C-B77A-70B517CBB5A6}" v="422" dt="2020-05-10T07:45:58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visitor/cpp/example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refactoring.guru/design-patterns/visitor/java/exa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refactoring.guru/design-patterns/visitor/python/exampl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visitor/java/example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refactoring.guru/design-patterns/visitor/python/example" TargetMode="External"/><Relationship Id="rId4" Type="http://schemas.openxmlformats.org/officeDocument/2006/relationships/hyperlink" Target="https://refactoring.guru/design-patterns/visitor/cpp/exampl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factoring.guru/design-patterns/visitor/python/example" TargetMode="External"/><Relationship Id="rId5" Type="http://schemas.openxmlformats.org/officeDocument/2006/relationships/hyperlink" Target="https://refactoring.guru/design-patterns/visitor/cpp/example" TargetMode="External"/><Relationship Id="rId4" Type="http://schemas.openxmlformats.org/officeDocument/2006/relationships/hyperlink" Target="https://refactoring.guru/design-patterns/visitor/java/examp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CE3DEB-F4E4-4DC1-97BF-C2B175B63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Visitor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A23727-B7B8-4462-9D4F-B141A1FED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4629150"/>
            <a:ext cx="7416079" cy="422891"/>
          </a:xfrm>
        </p:spPr>
        <p:txBody>
          <a:bodyPr>
            <a:normAutofit fontScale="92500"/>
          </a:bodyPr>
          <a:lstStyle/>
          <a:p>
            <a:r>
              <a:rPr lang="cs-CZ" dirty="0"/>
              <a:t>Michal Vacek</a:t>
            </a:r>
          </a:p>
        </p:txBody>
      </p:sp>
    </p:spTree>
    <p:extLst>
      <p:ext uri="{BB962C8B-B14F-4D97-AF65-F5344CB8AC3E}">
        <p14:creationId xmlns:p14="http://schemas.microsoft.com/office/powerpoint/2010/main" val="30059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8D5F98-BB9E-4DCE-9982-EDB812A8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697"/>
          </a:xfrm>
        </p:spPr>
        <p:txBody>
          <a:bodyPr/>
          <a:lstStyle/>
          <a:p>
            <a:r>
              <a:rPr lang="cs-CZ" dirty="0" err="1"/>
              <a:t>Visitor</a:t>
            </a:r>
            <a:r>
              <a:rPr lang="cs-CZ" dirty="0"/>
              <a:t> - 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731001-2763-4AF2-BB6E-8C6E7B33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0F233715-0CE9-4302-BBBD-47680601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22" y="1419497"/>
            <a:ext cx="7686495" cy="24198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A5C5D1C-0946-475E-B22E-39D79E38D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991" y="4030482"/>
            <a:ext cx="6059559" cy="22807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942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07F0EE-744C-46CD-BB7F-3693A7D6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Visitor</a:t>
            </a:r>
            <a:r>
              <a:rPr lang="cs-CZ" dirty="0"/>
              <a:t> - 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94A57C-A658-423C-A44C-6B79AE30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8FE29D13-3A25-45A5-8000-9908DAC32310}"/>
              </a:ext>
            </a:extLst>
          </p:cNvPr>
          <p:cNvCxnSpPr>
            <a:cxnSpLocks/>
          </p:cNvCxnSpPr>
          <p:nvPr/>
        </p:nvCxnSpPr>
        <p:spPr>
          <a:xfrm>
            <a:off x="6566483" y="25572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ázek 8">
            <a:extLst>
              <a:ext uri="{FF2B5EF4-FFF2-40B4-BE49-F238E27FC236}">
                <a16:creationId xmlns:a16="http://schemas.microsoft.com/office/drawing/2014/main" id="{21BB6DE3-B31D-4695-91D0-C2B3BA16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3" y="1525246"/>
            <a:ext cx="6001588" cy="48203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FC6A71F8-525B-471C-8B73-0742839B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24" y="1732748"/>
            <a:ext cx="5649113" cy="39629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6525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CF941-7C15-47A0-ABAA-25C4FC7F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Visitor</a:t>
            </a:r>
            <a:r>
              <a:rPr lang="cs-CZ" dirty="0"/>
              <a:t> - 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0A6D3E-59F7-44B1-B963-79B70F3E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57C04DD-EADA-4398-B56D-34FFB1AA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783" y="446438"/>
            <a:ext cx="5349810" cy="59651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915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FD7211-A64D-43A4-914D-F7DA4319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Visitor</a:t>
            </a:r>
            <a:r>
              <a:rPr lang="cs-CZ" dirty="0"/>
              <a:t> - 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194EF0-6E4B-4C6C-9B81-91706A2E9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4960"/>
            <a:ext cx="9601200" cy="4282440"/>
          </a:xfrm>
        </p:spPr>
        <p:txBody>
          <a:bodyPr/>
          <a:lstStyle/>
          <a:p>
            <a:r>
              <a:rPr lang="cs-CZ" dirty="0"/>
              <a:t>To jak se má třída přepsat do jednotlivých formátů nebo jaký výsledek se má spočítat je mimo implementaci tříd.</a:t>
            </a:r>
          </a:p>
          <a:p>
            <a:r>
              <a:rPr lang="cs-CZ" dirty="0"/>
              <a:t>Ve třídách je jen to nezbytné + jedna funkce</a:t>
            </a:r>
          </a:p>
          <a:p>
            <a:r>
              <a:rPr lang="cs-CZ" dirty="0"/>
              <a:t>Možnost generické implementace</a:t>
            </a:r>
          </a:p>
          <a:p>
            <a:pPr lvl="1"/>
            <a:r>
              <a:rPr lang="cs-CZ" dirty="0"/>
              <a:t>Netřeba explicitního přetypování výsledku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821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B8959-4F2B-4604-84E4-16725CF7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Visitor</a:t>
            </a:r>
            <a:r>
              <a:rPr lang="cs-CZ" dirty="0"/>
              <a:t> – Generický 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7B2CAD-E57C-4568-B410-57E6D33A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826A65-DFCF-44E8-85FC-D8C154C1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07306"/>
            <a:ext cx="4081462" cy="553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52CB16F-1895-47B0-BB8F-41EAA4EEE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7" y="1307306"/>
            <a:ext cx="4014787" cy="552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09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80A053-CDF3-4E40-9FC3-59F899F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Visitor</a:t>
            </a:r>
            <a:r>
              <a:rPr lang="cs-CZ" dirty="0"/>
              <a:t> – </a:t>
            </a:r>
            <a:r>
              <a:rPr lang="cs-CZ" dirty="0" err="1"/>
              <a:t>dispatch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B6AA9D-3367-4DE3-A151-4D0E8EB9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Single </a:t>
            </a:r>
            <a:r>
              <a:rPr lang="cs-CZ" dirty="0" err="1"/>
              <a:t>Dispatch</a:t>
            </a:r>
            <a:endParaRPr lang="cs-CZ" dirty="0"/>
          </a:p>
          <a:p>
            <a:pPr lvl="1"/>
            <a:r>
              <a:rPr lang="cs-CZ" dirty="0"/>
              <a:t>Funkce vybrána podle jména + typu prvního argumentu</a:t>
            </a:r>
          </a:p>
          <a:p>
            <a:pPr lvl="1"/>
            <a:r>
              <a:rPr lang="cs-CZ" dirty="0"/>
              <a:t>Podpora v jazyce pomocí virtuálních funkcí</a:t>
            </a:r>
          </a:p>
          <a:p>
            <a:r>
              <a:rPr lang="cs-CZ" dirty="0"/>
              <a:t>Double </a:t>
            </a:r>
            <a:r>
              <a:rPr lang="cs-CZ" dirty="0" err="1"/>
              <a:t>Dispatch</a:t>
            </a:r>
            <a:endParaRPr lang="cs-CZ" dirty="0"/>
          </a:p>
          <a:p>
            <a:pPr lvl="1"/>
            <a:r>
              <a:rPr lang="cs-CZ" dirty="0"/>
              <a:t>Jméno funkce + typ prvního argumentu + typ druhého argumentu</a:t>
            </a:r>
          </a:p>
          <a:p>
            <a:pPr lvl="1"/>
            <a:r>
              <a:rPr lang="cs-CZ" dirty="0"/>
              <a:t>Nutné přidat </a:t>
            </a:r>
            <a:r>
              <a:rPr lang="cs-CZ" dirty="0" err="1"/>
              <a:t>Visitoru</a:t>
            </a:r>
            <a:r>
              <a:rPr lang="cs-CZ" dirty="0"/>
              <a:t> funkci na visit </a:t>
            </a:r>
            <a:r>
              <a:rPr lang="en-GB" dirty="0" err="1"/>
              <a:t>abstractElementu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sebe</a:t>
            </a:r>
            <a:endParaRPr lang="en-GB" dirty="0"/>
          </a:p>
          <a:p>
            <a:pPr lvl="2"/>
            <a:r>
              <a:rPr lang="en-GB" dirty="0"/>
              <a:t>Nebo p</a:t>
            </a:r>
            <a:r>
              <a:rPr lang="cs-CZ" dirty="0" err="1"/>
              <a:t>řetypování</a:t>
            </a:r>
            <a:r>
              <a:rPr lang="cs-CZ" dirty="0"/>
              <a:t> na </a:t>
            </a:r>
            <a:r>
              <a:rPr lang="cs-CZ" dirty="0" err="1"/>
              <a:t>abstractElement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172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A4AAC5-3EEC-4795-B743-79531642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Visitor</a:t>
            </a:r>
            <a:r>
              <a:rPr lang="cs-CZ" dirty="0"/>
              <a:t> – double </a:t>
            </a:r>
            <a:r>
              <a:rPr lang="cs-CZ" dirty="0" err="1"/>
              <a:t>dispatch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A77A40-F84B-4262-85F1-E815369D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7D187F4-7A42-4F42-8851-F539BCE1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54" y="1344068"/>
            <a:ext cx="6070833" cy="2084932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CF4AE3A-9CA7-4489-B2FF-4110B073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939" y="3543300"/>
            <a:ext cx="563006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CE6221-447C-4AA9-8FA3-E3C9E960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712" y="567217"/>
            <a:ext cx="9601200" cy="1485900"/>
          </a:xfrm>
        </p:spPr>
        <p:txBody>
          <a:bodyPr/>
          <a:lstStyle/>
          <a:p>
            <a:r>
              <a:rPr lang="en-GB" dirty="0"/>
              <a:t>Visitor – double dispatch (Multi)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933910A-6DAE-41C2-8F4A-1EB1538B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86" y="1352121"/>
            <a:ext cx="2810267" cy="7049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B0D75D06-C0EC-430C-99CD-0FEFB1E6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84" y="2485893"/>
            <a:ext cx="5563376" cy="18862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53042B7-C4C4-4E4E-BE32-5EBEBF057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361" y="3133514"/>
            <a:ext cx="4448796" cy="8859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6A09E844-18CE-4F3B-B1AD-1285BBA84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576" y="4753734"/>
            <a:ext cx="5115639" cy="1790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84EA8CCB-9EA4-4210-8147-C71F706167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687"/>
          <a:stretch/>
        </p:blipFill>
        <p:spPr>
          <a:xfrm>
            <a:off x="7058361" y="4753734"/>
            <a:ext cx="4448796" cy="15718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B13A678F-A0CC-4211-B199-B476C6E974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5578"/>
          <a:stretch/>
        </p:blipFill>
        <p:spPr>
          <a:xfrm>
            <a:off x="7367349" y="1299726"/>
            <a:ext cx="4338876" cy="15146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47D96932-3B65-47B9-A035-D290E907D3D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3934553" y="1704595"/>
            <a:ext cx="3432796" cy="352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1D60829B-CB69-4322-A94D-5C3E4A984EF0}"/>
              </a:ext>
            </a:extLst>
          </p:cNvPr>
          <p:cNvSpPr txBox="1"/>
          <p:nvPr/>
        </p:nvSpPr>
        <p:spPr>
          <a:xfrm>
            <a:off x="4814342" y="1412809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</a:t>
            </a:r>
            <a:endParaRPr lang="cs-CZ" dirty="0"/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ACEC2154-6813-4C56-99AF-EB31D67C25CB}"/>
              </a:ext>
            </a:extLst>
          </p:cNvPr>
          <p:cNvCxnSpPr>
            <a:cxnSpLocks/>
          </p:cNvCxnSpPr>
          <p:nvPr/>
        </p:nvCxnSpPr>
        <p:spPr>
          <a:xfrm flipH="1">
            <a:off x="4144161" y="2348855"/>
            <a:ext cx="3540155" cy="251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AAD92CDE-CA05-4A57-89CB-F9CFB6D43017}"/>
              </a:ext>
            </a:extLst>
          </p:cNvPr>
          <p:cNvSpPr txBox="1"/>
          <p:nvPr/>
        </p:nvSpPr>
        <p:spPr>
          <a:xfrm>
            <a:off x="5195207" y="2141010"/>
            <a:ext cx="19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Dispatch</a:t>
            </a:r>
            <a:endParaRPr lang="cs-CZ" dirty="0"/>
          </a:p>
        </p:txBody>
      </p: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4A709FA5-88A0-4FC6-A7AE-40105375B87F}"/>
              </a:ext>
            </a:extLst>
          </p:cNvPr>
          <p:cNvCxnSpPr>
            <a:cxnSpLocks/>
          </p:cNvCxnSpPr>
          <p:nvPr/>
        </p:nvCxnSpPr>
        <p:spPr>
          <a:xfrm>
            <a:off x="4932727" y="3230881"/>
            <a:ext cx="2143593" cy="3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DF3ED298-8B5D-40AC-B1A8-58F41B9BFE48}"/>
              </a:ext>
            </a:extLst>
          </p:cNvPr>
          <p:cNvSpPr txBox="1"/>
          <p:nvPr/>
        </p:nvSpPr>
        <p:spPr>
          <a:xfrm>
            <a:off x="5520415" y="2935080"/>
            <a:ext cx="8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</a:t>
            </a:r>
            <a:endParaRPr lang="cs-CZ" dirty="0"/>
          </a:p>
        </p:txBody>
      </p: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97DF80F4-71A1-4FD8-9E79-7739F3BCF927}"/>
              </a:ext>
            </a:extLst>
          </p:cNvPr>
          <p:cNvCxnSpPr>
            <a:cxnSpLocks/>
          </p:cNvCxnSpPr>
          <p:nvPr/>
        </p:nvCxnSpPr>
        <p:spPr>
          <a:xfrm flipH="1">
            <a:off x="8190423" y="3865451"/>
            <a:ext cx="142614" cy="1124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21C9FD02-1A15-4383-ADC1-1DA07EAD9F3E}"/>
              </a:ext>
            </a:extLst>
          </p:cNvPr>
          <p:cNvSpPr txBox="1"/>
          <p:nvPr/>
        </p:nvSpPr>
        <p:spPr>
          <a:xfrm>
            <a:off x="7219318" y="4242992"/>
            <a:ext cx="19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Dispatch</a:t>
            </a:r>
            <a:endParaRPr lang="cs-CZ" dirty="0"/>
          </a:p>
        </p:txBody>
      </p: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056D22A2-1B0A-44DD-BB97-83ECE38CADB0}"/>
              </a:ext>
            </a:extLst>
          </p:cNvPr>
          <p:cNvCxnSpPr>
            <a:cxnSpLocks/>
          </p:cNvCxnSpPr>
          <p:nvPr/>
        </p:nvCxnSpPr>
        <p:spPr>
          <a:xfrm flipH="1" flipV="1">
            <a:off x="4067598" y="5174945"/>
            <a:ext cx="3698620" cy="612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F568B652-1DF1-4157-B1E7-9C794B88864D}"/>
              </a:ext>
            </a:extLst>
          </p:cNvPr>
          <p:cNvSpPr txBox="1"/>
          <p:nvPr/>
        </p:nvSpPr>
        <p:spPr>
          <a:xfrm>
            <a:off x="5914238" y="5141372"/>
            <a:ext cx="19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Dispatch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034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AFF0-1D84-48E5-A419-ACDDF3B0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0727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Visitor</a:t>
            </a:r>
            <a:r>
              <a:rPr lang="cs-CZ" dirty="0"/>
              <a:t> - shrnutí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964DFCE6-35D1-4FDC-88E7-E9F6D249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4629"/>
            <a:ext cx="9601200" cy="4212771"/>
          </a:xfrm>
        </p:spPr>
        <p:txBody>
          <a:bodyPr>
            <a:normAutofit/>
          </a:bodyPr>
          <a:lstStyle/>
          <a:p>
            <a:r>
              <a:rPr lang="cs-CZ" altLang="cs-CZ" dirty="0"/>
              <a:t>Používáme když </a:t>
            </a:r>
          </a:p>
          <a:p>
            <a:pPr lvl="1"/>
            <a:r>
              <a:rPr lang="cs-CZ" altLang="cs-CZ" dirty="0"/>
              <a:t>Máme stabilní strukturu</a:t>
            </a:r>
          </a:p>
          <a:p>
            <a:pPr lvl="1"/>
            <a:r>
              <a:rPr lang="cs-CZ" altLang="cs-CZ" dirty="0"/>
              <a:t>Máme větší množství nezávislých funkcí na třídě</a:t>
            </a:r>
          </a:p>
          <a:p>
            <a:r>
              <a:rPr lang="cs-CZ" dirty="0"/>
              <a:t>Nepoužíváme když</a:t>
            </a:r>
          </a:p>
          <a:p>
            <a:pPr lvl="1"/>
            <a:r>
              <a:rPr lang="cs-CZ" dirty="0"/>
              <a:t>Často přidáváme nové třídy</a:t>
            </a:r>
          </a:p>
          <a:p>
            <a:pPr lvl="1"/>
            <a:r>
              <a:rPr lang="cs-CZ" dirty="0"/>
              <a:t>Funkcionalita tříd není podobná</a:t>
            </a:r>
          </a:p>
          <a:p>
            <a:r>
              <a:rPr lang="cs-CZ" dirty="0"/>
              <a:t>Výhody</a:t>
            </a:r>
          </a:p>
          <a:p>
            <a:pPr lvl="1"/>
            <a:r>
              <a:rPr lang="cs-CZ" dirty="0"/>
              <a:t>Přehledný kód</a:t>
            </a:r>
          </a:p>
          <a:p>
            <a:pPr lvl="1"/>
            <a:r>
              <a:rPr lang="cs-CZ" dirty="0"/>
              <a:t>Stejná funkcionalita na stejném místě</a:t>
            </a:r>
          </a:p>
        </p:txBody>
      </p:sp>
    </p:spTree>
    <p:extLst>
      <p:ext uri="{BB962C8B-B14F-4D97-AF65-F5344CB8AC3E}">
        <p14:creationId xmlns:p14="http://schemas.microsoft.com/office/powerpoint/2010/main" val="354684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B56EC9-E6B5-4A69-A9FB-617147B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1211"/>
          </a:xfrm>
        </p:spPr>
        <p:txBody>
          <a:bodyPr/>
          <a:lstStyle/>
          <a:p>
            <a:r>
              <a:rPr lang="cs-CZ" dirty="0"/>
              <a:t>Příklady použití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EAE633-9096-48AB-BA43-846C3F77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7349"/>
            <a:ext cx="9601200" cy="4340051"/>
          </a:xfrm>
        </p:spPr>
        <p:txBody>
          <a:bodyPr>
            <a:normAutofit/>
          </a:bodyPr>
          <a:lstStyle/>
          <a:p>
            <a:r>
              <a:rPr lang="cs-CZ" sz="2800" dirty="0" err="1"/>
              <a:t>Parsery</a:t>
            </a:r>
            <a:endParaRPr lang="cs-CZ" sz="2800" dirty="0"/>
          </a:p>
          <a:p>
            <a:r>
              <a:rPr lang="cs-CZ" sz="2800" dirty="0"/>
              <a:t>Stromové struktury</a:t>
            </a:r>
          </a:p>
          <a:p>
            <a:r>
              <a:rPr lang="cs-CZ" sz="2800" dirty="0"/>
              <a:t>Překladače</a:t>
            </a:r>
          </a:p>
          <a:p>
            <a:r>
              <a:rPr lang="cs-CZ" sz="2800" dirty="0"/>
              <a:t>Fyzikální simulátory</a:t>
            </a:r>
          </a:p>
          <a:p>
            <a:pPr marL="0" indent="0">
              <a:buNone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96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2FBADF-B3CE-4788-8635-CF45F042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8971"/>
            <a:ext cx="9601200" cy="592183"/>
          </a:xfrm>
        </p:spPr>
        <p:txBody>
          <a:bodyPr>
            <a:normAutofit fontScale="90000"/>
          </a:bodyPr>
          <a:lstStyle/>
          <a:p>
            <a:r>
              <a:rPr lang="cs-CZ" dirty="0"/>
              <a:t>Motivace</a:t>
            </a:r>
          </a:p>
        </p:txBody>
      </p:sp>
      <p:pic>
        <p:nvPicPr>
          <p:cNvPr id="5" name="Zástupný obsah 4" descr="Obsah obrázku text, kniha, kreslení&#10;&#10;Popis byl vytvořen automaticky">
            <a:extLst>
              <a:ext uri="{FF2B5EF4-FFF2-40B4-BE49-F238E27FC236}">
                <a16:creationId xmlns:a16="http://schemas.microsoft.com/office/drawing/2014/main" id="{041B7276-3575-426B-9974-0DF80B7D2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025" y="1524000"/>
            <a:ext cx="3810000" cy="3810000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10B419B-EC58-49DA-931B-61CAA748901D}"/>
              </a:ext>
            </a:extLst>
          </p:cNvPr>
          <p:cNvSpPr txBox="1"/>
          <p:nvPr/>
        </p:nvSpPr>
        <p:spPr>
          <a:xfrm>
            <a:off x="1371600" y="1609724"/>
            <a:ext cx="4972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Naše objekty by měli umět vše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Převod do </a:t>
            </a:r>
            <a:r>
              <a:rPr lang="cs-CZ" dirty="0" err="1"/>
              <a:t>stringu</a:t>
            </a:r>
            <a:r>
              <a:rPr lang="cs-CZ" dirty="0"/>
              <a:t> pro konzoli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Převod do struktury na uložení (př.: XML)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Interagovat s jinými objekty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Být rozšiřitelný o další funkcionalitu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37B039A-7F39-4047-B938-8B05004CE543}"/>
              </a:ext>
            </a:extLst>
          </p:cNvPr>
          <p:cNvSpPr txBox="1"/>
          <p:nvPr/>
        </p:nvSpPr>
        <p:spPr>
          <a:xfrm>
            <a:off x="1371600" y="4878944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Měli by být čitelné</a:t>
            </a:r>
          </a:p>
        </p:txBody>
      </p:sp>
    </p:spTree>
    <p:extLst>
      <p:ext uri="{BB962C8B-B14F-4D97-AF65-F5344CB8AC3E}">
        <p14:creationId xmlns:p14="http://schemas.microsoft.com/office/powerpoint/2010/main" val="1381693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A0AB20-BC88-40EE-AE20-2C13B7C0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Visitor</a:t>
            </a:r>
            <a:r>
              <a:rPr lang="cs-CZ" dirty="0"/>
              <a:t> – další jazyky</a:t>
            </a:r>
            <a:br>
              <a:rPr lang="cs-CZ" dirty="0"/>
            </a:br>
            <a:r>
              <a:rPr lang="cs-CZ" dirty="0" err="1"/>
              <a:t>Visitor</a:t>
            </a:r>
            <a:r>
              <a:rPr lang="cs-CZ" dirty="0"/>
              <a:t> interface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5C43F1-3CB8-4A69-9C3D-B38DBE7F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5494070"/>
            <a:ext cx="10277475" cy="1229006"/>
          </a:xfrm>
        </p:spPr>
        <p:txBody>
          <a:bodyPr>
            <a:normAutofit lnSpcReduction="10000"/>
          </a:bodyPr>
          <a:lstStyle/>
          <a:p>
            <a:r>
              <a:rPr lang="cs-CZ" sz="1200" dirty="0">
                <a:hlinkClick r:id="rId2"/>
              </a:rPr>
              <a:t>https://refactoring.guru/design-patterns/visitor/java/example</a:t>
            </a:r>
            <a:endParaRPr lang="cs-CZ" sz="1200" dirty="0"/>
          </a:p>
          <a:p>
            <a:r>
              <a:rPr lang="cs-CZ" sz="1200" dirty="0">
                <a:hlinkClick r:id="rId3"/>
              </a:rPr>
              <a:t>https://refactoring.guru/design-patterns/visitor/cpp/example</a:t>
            </a:r>
            <a:endParaRPr lang="cs-CZ" sz="1200" dirty="0"/>
          </a:p>
          <a:p>
            <a:r>
              <a:rPr lang="cs-CZ" sz="1200" dirty="0">
                <a:hlinkClick r:id="rId4"/>
              </a:rPr>
              <a:t>https://refactoring.guru/design-patterns/visitor/python/example</a:t>
            </a:r>
            <a:endParaRPr lang="cs-CZ" sz="1200" dirty="0"/>
          </a:p>
          <a:p>
            <a:r>
              <a:rPr lang="cs-CZ" sz="1200" dirty="0"/>
              <a:t>Z neznalosti C++ a Python byl kód vypůjčen z odkazu výše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9606403-BF48-4A55-B7FA-641D28795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92" y="2171700"/>
            <a:ext cx="6401693" cy="19528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D92AACDE-1814-4E56-8455-8282053C1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648" y="3372018"/>
            <a:ext cx="6296904" cy="32484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58F8131-B9FD-4EA2-A8D1-007B45E2DB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1727" y="1428750"/>
            <a:ext cx="6058746" cy="12003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083C7B8A-7441-4198-B50D-B80300846D3C}"/>
              </a:ext>
            </a:extLst>
          </p:cNvPr>
          <p:cNvSpPr txBox="1"/>
          <p:nvPr/>
        </p:nvSpPr>
        <p:spPr>
          <a:xfrm>
            <a:off x="7391400" y="1543050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C++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02E0F4E-C5C2-42D5-B4BE-0104566C0CB0}"/>
              </a:ext>
            </a:extLst>
          </p:cNvPr>
          <p:cNvSpPr txBox="1"/>
          <p:nvPr/>
        </p:nvSpPr>
        <p:spPr>
          <a:xfrm>
            <a:off x="3543300" y="2352675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Java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9DC7D06-4715-4B5A-A596-D70B4BD814C8}"/>
              </a:ext>
            </a:extLst>
          </p:cNvPr>
          <p:cNvSpPr txBox="1"/>
          <p:nvPr/>
        </p:nvSpPr>
        <p:spPr>
          <a:xfrm>
            <a:off x="7762875" y="3507274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2974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ek 11">
            <a:extLst>
              <a:ext uri="{FF2B5EF4-FFF2-40B4-BE49-F238E27FC236}">
                <a16:creationId xmlns:a16="http://schemas.microsoft.com/office/drawing/2014/main" id="{24410BED-AF13-474F-AA5A-9B54B80B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38" y="2580982"/>
            <a:ext cx="5353797" cy="21053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7A0AB20-BC88-40EE-AE20-2C13B7C0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Visitor</a:t>
            </a:r>
            <a:r>
              <a:rPr lang="cs-CZ" dirty="0"/>
              <a:t> – další jazyky</a:t>
            </a:r>
            <a:br>
              <a:rPr lang="cs-CZ" dirty="0"/>
            </a:br>
            <a:r>
              <a:rPr lang="cs-CZ" dirty="0" err="1"/>
              <a:t>Component</a:t>
            </a:r>
            <a:r>
              <a:rPr lang="cs-CZ" dirty="0"/>
              <a:t> interface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5C43F1-3CB8-4A69-9C3D-B38DBE7F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5494070"/>
            <a:ext cx="10277475" cy="1229006"/>
          </a:xfrm>
        </p:spPr>
        <p:txBody>
          <a:bodyPr>
            <a:normAutofit lnSpcReduction="10000"/>
          </a:bodyPr>
          <a:lstStyle/>
          <a:p>
            <a:r>
              <a:rPr lang="cs-CZ" sz="1200" dirty="0">
                <a:hlinkClick r:id="rId3"/>
              </a:rPr>
              <a:t>https://refactoring.guru/design-patterns/visitor/java/example</a:t>
            </a:r>
            <a:endParaRPr lang="cs-CZ" sz="1200" dirty="0"/>
          </a:p>
          <a:p>
            <a:r>
              <a:rPr lang="cs-CZ" sz="1200" dirty="0">
                <a:hlinkClick r:id="rId4"/>
              </a:rPr>
              <a:t>https://refactoring.guru/design-patterns/visitor/cpp/example</a:t>
            </a:r>
            <a:endParaRPr lang="cs-CZ" sz="1200" dirty="0"/>
          </a:p>
          <a:p>
            <a:r>
              <a:rPr lang="cs-CZ" sz="1200" dirty="0">
                <a:hlinkClick r:id="rId5"/>
              </a:rPr>
              <a:t>https://refactoring.guru/design-patterns/visitor/python/example</a:t>
            </a:r>
            <a:endParaRPr lang="cs-CZ" sz="1200" dirty="0"/>
          </a:p>
          <a:p>
            <a:r>
              <a:rPr lang="cs-CZ" sz="1200" dirty="0"/>
              <a:t>Z neznalosti C++ a Python byl kód vypůjčen z odkazu výše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900A045-5B14-40A5-8173-6C27CEB4F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797" y="2153005"/>
            <a:ext cx="5410955" cy="12479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02E0F4E-C5C2-42D5-B4BE-0104566C0CB0}"/>
              </a:ext>
            </a:extLst>
          </p:cNvPr>
          <p:cNvSpPr txBox="1"/>
          <p:nvPr/>
        </p:nvSpPr>
        <p:spPr>
          <a:xfrm>
            <a:off x="2221706" y="2390918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Java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DEE7909-70DF-4E55-B0CB-A5C85C45F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7821" y="3873132"/>
            <a:ext cx="6001588" cy="23053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39DC7D06-4715-4B5A-A596-D70B4BD814C8}"/>
              </a:ext>
            </a:extLst>
          </p:cNvPr>
          <p:cNvSpPr txBox="1"/>
          <p:nvPr/>
        </p:nvSpPr>
        <p:spPr>
          <a:xfrm>
            <a:off x="7065016" y="3679781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Python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83C7B8A-7441-4198-B50D-B80300846D3C}"/>
              </a:ext>
            </a:extLst>
          </p:cNvPr>
          <p:cNvSpPr txBox="1"/>
          <p:nvPr/>
        </p:nvSpPr>
        <p:spPr>
          <a:xfrm>
            <a:off x="6960241" y="1968339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853719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051E8AB-B887-4872-ABAE-DBFCDF22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251" y="369555"/>
            <a:ext cx="5661240" cy="3236098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86ED7D96-2FD9-485B-B103-F220C37C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28750"/>
            <a:ext cx="4820651" cy="362844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7A0AB20-BC88-40EE-AE20-2C13B7C0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Visitor</a:t>
            </a:r>
            <a:r>
              <a:rPr lang="cs-CZ" dirty="0"/>
              <a:t> – další jazyky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5C43F1-3CB8-4A69-9C3D-B38DBE7F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5494070"/>
            <a:ext cx="10277475" cy="1229006"/>
          </a:xfrm>
        </p:spPr>
        <p:txBody>
          <a:bodyPr>
            <a:normAutofit lnSpcReduction="10000"/>
          </a:bodyPr>
          <a:lstStyle/>
          <a:p>
            <a:r>
              <a:rPr lang="cs-CZ" sz="1200" dirty="0">
                <a:hlinkClick r:id="rId4"/>
              </a:rPr>
              <a:t>https://refactoring.guru/design-patterns/visitor/java/example</a:t>
            </a:r>
            <a:endParaRPr lang="cs-CZ" sz="1200" dirty="0"/>
          </a:p>
          <a:p>
            <a:r>
              <a:rPr lang="cs-CZ" sz="1200" dirty="0">
                <a:hlinkClick r:id="rId5"/>
              </a:rPr>
              <a:t>https://refactoring.guru/design-patterns/visitor/cpp/example</a:t>
            </a:r>
            <a:endParaRPr lang="cs-CZ" sz="1200" dirty="0"/>
          </a:p>
          <a:p>
            <a:r>
              <a:rPr lang="cs-CZ" sz="1200" dirty="0">
                <a:hlinkClick r:id="rId6"/>
              </a:rPr>
              <a:t>https://refactoring.guru/design-patterns/visitor/python/example</a:t>
            </a:r>
            <a:endParaRPr lang="cs-CZ" sz="1200" dirty="0"/>
          </a:p>
          <a:p>
            <a:r>
              <a:rPr lang="cs-CZ" sz="1200" dirty="0"/>
              <a:t>Z neznalosti C++ a Python byl kód vypůjčen z odkazu výše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83C7B8A-7441-4198-B50D-B80300846D3C}"/>
              </a:ext>
            </a:extLst>
          </p:cNvPr>
          <p:cNvSpPr txBox="1"/>
          <p:nvPr/>
        </p:nvSpPr>
        <p:spPr>
          <a:xfrm>
            <a:off x="7399789" y="282698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C++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02E0F4E-C5C2-42D5-B4BE-0104566C0CB0}"/>
              </a:ext>
            </a:extLst>
          </p:cNvPr>
          <p:cNvSpPr txBox="1"/>
          <p:nvPr/>
        </p:nvSpPr>
        <p:spPr>
          <a:xfrm>
            <a:off x="2729568" y="135838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Java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3A8E481-0E62-4802-BFBD-E51D42B58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851" y="3876606"/>
            <a:ext cx="6063361" cy="2231967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39DC7D06-4715-4B5A-A596-D70B4BD814C8}"/>
              </a:ext>
            </a:extLst>
          </p:cNvPr>
          <p:cNvSpPr txBox="1"/>
          <p:nvPr/>
        </p:nvSpPr>
        <p:spPr>
          <a:xfrm>
            <a:off x="6464111" y="3789164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Python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482C73A-432B-4BFF-B455-A8D8274E71FC}"/>
              </a:ext>
            </a:extLst>
          </p:cNvPr>
          <p:cNvSpPr/>
          <p:nvPr/>
        </p:nvSpPr>
        <p:spPr>
          <a:xfrm>
            <a:off x="6384022" y="1149292"/>
            <a:ext cx="2206305" cy="2090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noFill/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287F7470-B045-4965-B263-488753837C1F}"/>
              </a:ext>
            </a:extLst>
          </p:cNvPr>
          <p:cNvSpPr/>
          <p:nvPr/>
        </p:nvSpPr>
        <p:spPr>
          <a:xfrm>
            <a:off x="2729568" y="4462943"/>
            <a:ext cx="1701217" cy="23605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noFill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FEEF688-353E-430C-BB8E-A9AB90604429}"/>
              </a:ext>
            </a:extLst>
          </p:cNvPr>
          <p:cNvSpPr/>
          <p:nvPr/>
        </p:nvSpPr>
        <p:spPr>
          <a:xfrm>
            <a:off x="6464111" y="4941227"/>
            <a:ext cx="2260566" cy="3344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noFill/>
            </a:endParaRP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952673F9-B235-4FA0-8EBB-7E559A2EEB57}"/>
              </a:ext>
            </a:extLst>
          </p:cNvPr>
          <p:cNvSpPr/>
          <p:nvPr/>
        </p:nvSpPr>
        <p:spPr>
          <a:xfrm>
            <a:off x="6384021" y="1835523"/>
            <a:ext cx="2206305" cy="2090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noFill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F9581074-C288-4736-AA3F-BD3CBDC2CB85}"/>
              </a:ext>
            </a:extLst>
          </p:cNvPr>
          <p:cNvSpPr/>
          <p:nvPr/>
        </p:nvSpPr>
        <p:spPr>
          <a:xfrm>
            <a:off x="6464111" y="5708708"/>
            <a:ext cx="2260566" cy="31043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7776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8F7AC2-9590-4B07-8A4F-F0B8D541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350"/>
          </a:xfrm>
        </p:spPr>
        <p:txBody>
          <a:bodyPr/>
          <a:lstStyle/>
          <a:p>
            <a:r>
              <a:rPr lang="cs-CZ" dirty="0"/>
              <a:t>Motivace</a:t>
            </a:r>
          </a:p>
        </p:txBody>
      </p:sp>
      <p:pic>
        <p:nvPicPr>
          <p:cNvPr id="5" name="Zástupný obsah 4" descr="Obsah obrázku monitor, obrazovka, vsedě, černá&#10;&#10;Popis byl vytvořen automaticky">
            <a:extLst>
              <a:ext uri="{FF2B5EF4-FFF2-40B4-BE49-F238E27FC236}">
                <a16:creationId xmlns:a16="http://schemas.microsoft.com/office/drawing/2014/main" id="{534042D4-27A0-4ADA-9C48-127C515D5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81150"/>
            <a:ext cx="1600200" cy="4286250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E1CF6E6-41F9-4650-A4CA-635508E2B839}"/>
              </a:ext>
            </a:extLst>
          </p:cNvPr>
          <p:cNvSpPr txBox="1"/>
          <p:nvPr/>
        </p:nvSpPr>
        <p:spPr>
          <a:xfrm>
            <a:off x="3190874" y="1581150"/>
            <a:ext cx="4886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Nechceme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Nepřehledný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Repetitivní kód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20% popis objektu, 80% další funkcionalita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9637602-72CF-4A94-AC21-DE89DB018B0E}"/>
              </a:ext>
            </a:extLst>
          </p:cNvPr>
          <p:cNvSpPr txBox="1"/>
          <p:nvPr/>
        </p:nvSpPr>
        <p:spPr>
          <a:xfrm>
            <a:off x="3190874" y="3244334"/>
            <a:ext cx="4714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Chceme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Čitelné objekty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Lehce upravitelnou funkcionalitu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Rozšiřitelnost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768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F0CFB3-D407-44AB-896F-3DF17810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  <a:br>
              <a:rPr lang="cs-CZ" dirty="0"/>
            </a:br>
            <a:r>
              <a:rPr lang="cs-CZ" dirty="0"/>
              <a:t>Bez </a:t>
            </a:r>
            <a:r>
              <a:rPr lang="cs-CZ" dirty="0" err="1"/>
              <a:t>Visitoru</a:t>
            </a: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1C5E94DE-9654-493F-A357-19C237FE1F59}"/>
              </a:ext>
            </a:extLst>
          </p:cNvPr>
          <p:cNvSpPr txBox="1"/>
          <p:nvPr/>
        </p:nvSpPr>
        <p:spPr>
          <a:xfrm>
            <a:off x="1295400" y="333375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Výhody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Jednoduché přidání nového objektu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Rychlé přidání funkce jednotlivě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Jednoduché </a:t>
            </a:r>
            <a:r>
              <a:rPr lang="cs-CZ" dirty="0" err="1"/>
              <a:t>continuous</a:t>
            </a:r>
            <a:r>
              <a:rPr lang="cs-CZ" dirty="0"/>
              <a:t> </a:t>
            </a:r>
            <a:r>
              <a:rPr lang="cs-CZ" dirty="0" err="1"/>
              <a:t>improvement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Intuitivní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Rychlejší vývoj v malé velikosti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D4FAD7D9-624B-4449-8A5F-336FD772CDEF}"/>
              </a:ext>
            </a:extLst>
          </p:cNvPr>
          <p:cNvSpPr txBox="1"/>
          <p:nvPr/>
        </p:nvSpPr>
        <p:spPr>
          <a:xfrm>
            <a:off x="6172200" y="333375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Nevýhody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Dlouhodobě neudržitelné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Rychle nepřehledné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“Špagetový“ kód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Velká repetice kódu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Pracné přidávání interakce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81570FF-B5A5-4A27-B38A-1B13639B3382}"/>
              </a:ext>
            </a:extLst>
          </p:cNvPr>
          <p:cNvSpPr txBox="1"/>
          <p:nvPr/>
        </p:nvSpPr>
        <p:spPr>
          <a:xfrm>
            <a:off x="4010026" y="21717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Všechny funkce pro objekt implementované uvnitř objektu</a:t>
            </a:r>
          </a:p>
        </p:txBody>
      </p:sp>
    </p:spTree>
    <p:extLst>
      <p:ext uri="{BB962C8B-B14F-4D97-AF65-F5344CB8AC3E}">
        <p14:creationId xmlns:p14="http://schemas.microsoft.com/office/powerpoint/2010/main" val="349476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C3A9C6-6BF8-4D8C-AE9F-AE552D6A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  <a:br>
              <a:rPr lang="cs-CZ" dirty="0"/>
            </a:br>
            <a:r>
              <a:rPr lang="cs-CZ" dirty="0"/>
              <a:t>Použití </a:t>
            </a:r>
            <a:r>
              <a:rPr lang="cs-CZ" dirty="0" err="1"/>
              <a:t>Visitoru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E685A1D-83CF-48B4-9C60-C8FE22CFF55A}"/>
              </a:ext>
            </a:extLst>
          </p:cNvPr>
          <p:cNvSpPr txBox="1"/>
          <p:nvPr/>
        </p:nvSpPr>
        <p:spPr>
          <a:xfrm>
            <a:off x="1295400" y="333375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Výhody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Jednoduché přidání funkcionality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Oddělení třídy od obecné funkcionality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Stejná funkcionalita na jednom místě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Udržení kontextu při volání 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D9F7D27-2063-4AA3-8E31-962629070FCB}"/>
              </a:ext>
            </a:extLst>
          </p:cNvPr>
          <p:cNvSpPr txBox="1"/>
          <p:nvPr/>
        </p:nvSpPr>
        <p:spPr>
          <a:xfrm>
            <a:off x="6172200" y="333375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Nevýhody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Nutné promyslet  dopředu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Nové třídy se přidávají složitě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Pomalejší začátek vývoje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 praxi nejde zavést do existujícího kódu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Porušení zapouzdření třídy</a:t>
            </a:r>
          </a:p>
        </p:txBody>
      </p:sp>
    </p:spTree>
    <p:extLst>
      <p:ext uri="{BB962C8B-B14F-4D97-AF65-F5344CB8AC3E}">
        <p14:creationId xmlns:p14="http://schemas.microsoft.com/office/powerpoint/2010/main" val="21169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044C00-5919-415B-919A-20748C27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Visitor</a:t>
            </a:r>
            <a:br>
              <a:rPr lang="cs-CZ" dirty="0"/>
            </a:br>
            <a:r>
              <a:rPr lang="cs-CZ" dirty="0"/>
              <a:t>Obecně</a:t>
            </a:r>
          </a:p>
        </p:txBody>
      </p:sp>
      <p:pic>
        <p:nvPicPr>
          <p:cNvPr id="52" name="Obrázek 51">
            <a:extLst>
              <a:ext uri="{FF2B5EF4-FFF2-40B4-BE49-F238E27FC236}">
                <a16:creationId xmlns:a16="http://schemas.microsoft.com/office/drawing/2014/main" id="{5EB0C78B-BAF7-4FEA-9A90-274BF35C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13" y="818807"/>
            <a:ext cx="590632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7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1107E1-4EED-4490-BF19-A56ABA77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 </a:t>
            </a:r>
            <a:r>
              <a:rPr lang="cs-CZ" dirty="0" err="1"/>
              <a:t>Visitor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F02257-643A-415F-9A62-4CFBAC63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8172"/>
            <a:ext cx="9601200" cy="2490652"/>
          </a:xfrm>
        </p:spPr>
        <p:txBody>
          <a:bodyPr/>
          <a:lstStyle/>
          <a:p>
            <a:r>
              <a:rPr lang="cs-CZ" dirty="0" err="1"/>
              <a:t>VisitorTemplate</a:t>
            </a:r>
            <a:r>
              <a:rPr lang="cs-CZ" dirty="0"/>
              <a:t> a </a:t>
            </a:r>
            <a:r>
              <a:rPr lang="cs-CZ" dirty="0" err="1"/>
              <a:t>AbstractElement</a:t>
            </a:r>
            <a:endParaRPr lang="cs-CZ" dirty="0"/>
          </a:p>
          <a:p>
            <a:r>
              <a:rPr lang="cs-CZ" dirty="0" err="1"/>
              <a:t>VisitorTemplate</a:t>
            </a:r>
            <a:endParaRPr lang="cs-CZ" dirty="0"/>
          </a:p>
          <a:p>
            <a:pPr lvl="1"/>
            <a:r>
              <a:rPr lang="cs-CZ" dirty="0"/>
              <a:t>Interface definující metodu visit pro všechny Elementy</a:t>
            </a:r>
          </a:p>
          <a:p>
            <a:r>
              <a:rPr lang="cs-CZ" dirty="0" err="1"/>
              <a:t>AbstractElement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Interface definující abstraktní metodu </a:t>
            </a:r>
            <a:r>
              <a:rPr lang="cs-CZ" dirty="0" err="1"/>
              <a:t>accept</a:t>
            </a:r>
            <a:r>
              <a:rPr lang="cs-CZ" dirty="0"/>
              <a:t>()</a:t>
            </a:r>
          </a:p>
          <a:p>
            <a:pPr lvl="1"/>
            <a:r>
              <a:rPr lang="cs-CZ" dirty="0"/>
              <a:t>Dědí od něj struktury, které mohou být navštíveny </a:t>
            </a:r>
            <a:r>
              <a:rPr lang="cs-CZ" dirty="0" err="1"/>
              <a:t>Visitorem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95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A88639-E69B-49C7-954F-02A39C6F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 </a:t>
            </a:r>
            <a:r>
              <a:rPr lang="cs-CZ" dirty="0" err="1"/>
              <a:t>Visitor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9CFEF4-9844-4CE3-BF12-A75ED04E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503"/>
            <a:ext cx="9601200" cy="4934222"/>
          </a:xfrm>
        </p:spPr>
        <p:txBody>
          <a:bodyPr/>
          <a:lstStyle/>
          <a:p>
            <a:r>
              <a:rPr lang="cs-CZ" dirty="0"/>
              <a:t>Elementy a </a:t>
            </a:r>
            <a:r>
              <a:rPr lang="cs-CZ" dirty="0" err="1"/>
              <a:t>Visitory</a:t>
            </a:r>
            <a:endParaRPr lang="cs-CZ" dirty="0"/>
          </a:p>
          <a:p>
            <a:r>
              <a:rPr lang="cs-CZ" dirty="0"/>
              <a:t>Element</a:t>
            </a:r>
          </a:p>
          <a:p>
            <a:pPr lvl="1"/>
            <a:r>
              <a:rPr lang="cs-CZ" dirty="0"/>
              <a:t>Třída, která dědí od </a:t>
            </a:r>
            <a:r>
              <a:rPr lang="cs-CZ" dirty="0" err="1"/>
              <a:t>AbstractElement</a:t>
            </a:r>
            <a:endParaRPr lang="cs-CZ" dirty="0"/>
          </a:p>
          <a:p>
            <a:pPr lvl="1"/>
            <a:r>
              <a:rPr lang="cs-CZ" dirty="0"/>
              <a:t>Elementů je z pravidla více</a:t>
            </a:r>
          </a:p>
          <a:p>
            <a:pPr lvl="1"/>
            <a:r>
              <a:rPr lang="cs-CZ" dirty="0"/>
              <a:t>Jejich vytvoření by se mělo rozmyslet na začátku</a:t>
            </a:r>
          </a:p>
          <a:p>
            <a:pPr lvl="1"/>
            <a:r>
              <a:rPr lang="cs-CZ" dirty="0"/>
              <a:t>Obtížné přidávat nový element do Existující struktury</a:t>
            </a:r>
          </a:p>
          <a:p>
            <a:r>
              <a:rPr lang="cs-CZ" dirty="0" err="1"/>
              <a:t>Visitor</a:t>
            </a:r>
            <a:endParaRPr lang="cs-CZ" dirty="0"/>
          </a:p>
          <a:p>
            <a:pPr lvl="1"/>
            <a:r>
              <a:rPr lang="cs-CZ" dirty="0"/>
              <a:t>Dědí od </a:t>
            </a:r>
            <a:r>
              <a:rPr lang="cs-CZ" dirty="0" err="1"/>
              <a:t>VisitorTemplate</a:t>
            </a:r>
            <a:endParaRPr lang="cs-CZ" dirty="0"/>
          </a:p>
          <a:p>
            <a:pPr lvl="1"/>
            <a:r>
              <a:rPr lang="cs-CZ" dirty="0"/>
              <a:t>Definuje chování pro všechny různé elementy z </a:t>
            </a:r>
            <a:r>
              <a:rPr lang="cs-CZ" dirty="0" err="1"/>
              <a:t>VisitorTemplate</a:t>
            </a:r>
            <a:endParaRPr lang="cs-CZ" dirty="0"/>
          </a:p>
          <a:p>
            <a:pPr lvl="1"/>
            <a:r>
              <a:rPr lang="cs-CZ" dirty="0"/>
              <a:t>Nový </a:t>
            </a:r>
            <a:r>
              <a:rPr lang="cs-CZ" dirty="0" err="1"/>
              <a:t>Visitor</a:t>
            </a:r>
            <a:r>
              <a:rPr lang="cs-CZ" dirty="0"/>
              <a:t> se dá přidat kdekoliv</a:t>
            </a:r>
          </a:p>
          <a:p>
            <a:pPr lvl="1"/>
            <a:r>
              <a:rPr lang="cs-CZ" dirty="0"/>
              <a:t>Obsahuje jeden logický celek (přepis elementů do XML, výpočet průsečíků různých tvarů, atd.)</a:t>
            </a:r>
          </a:p>
        </p:txBody>
      </p:sp>
    </p:spTree>
    <p:extLst>
      <p:ext uri="{BB962C8B-B14F-4D97-AF65-F5344CB8AC3E}">
        <p14:creationId xmlns:p14="http://schemas.microsoft.com/office/powerpoint/2010/main" val="12991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9AF5C0-B054-4DF3-B9E8-055E912B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160"/>
          </a:xfrm>
        </p:spPr>
        <p:txBody>
          <a:bodyPr/>
          <a:lstStyle/>
          <a:p>
            <a:r>
              <a:rPr lang="cs-CZ" dirty="0" err="1"/>
              <a:t>Visitor</a:t>
            </a:r>
            <a:r>
              <a:rPr lang="cs-CZ" dirty="0"/>
              <a:t> - Metody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1140F9-C26B-4B53-BCB7-26015BB4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4629"/>
            <a:ext cx="9601200" cy="4212771"/>
          </a:xfrm>
        </p:spPr>
        <p:txBody>
          <a:bodyPr/>
          <a:lstStyle/>
          <a:p>
            <a:r>
              <a:rPr lang="cs-CZ" dirty="0" err="1"/>
              <a:t>Accept</a:t>
            </a:r>
            <a:r>
              <a:rPr lang="cs-CZ" dirty="0"/>
              <a:t> a Visit</a:t>
            </a:r>
          </a:p>
          <a:p>
            <a:r>
              <a:rPr lang="cs-CZ" dirty="0" err="1"/>
              <a:t>Accept</a:t>
            </a:r>
            <a:endParaRPr lang="cs-CZ" dirty="0"/>
          </a:p>
          <a:p>
            <a:pPr lvl="1"/>
            <a:r>
              <a:rPr lang="cs-CZ" dirty="0"/>
              <a:t>Jako jediný argument přebírá Implementaci </a:t>
            </a:r>
            <a:r>
              <a:rPr lang="cs-CZ" dirty="0" err="1"/>
              <a:t>Visitora</a:t>
            </a:r>
            <a:r>
              <a:rPr lang="cs-CZ" dirty="0"/>
              <a:t> a na něm volá visit s odkazem na sebe.</a:t>
            </a:r>
          </a:p>
          <a:p>
            <a:pPr lvl="1"/>
            <a:r>
              <a:rPr lang="cs-CZ" dirty="0"/>
              <a:t>Je volán na všechny </a:t>
            </a:r>
            <a:r>
              <a:rPr lang="cs-CZ" dirty="0" err="1"/>
              <a:t>visitory</a:t>
            </a:r>
            <a:r>
              <a:rPr lang="cs-CZ" dirty="0"/>
              <a:t> dědící od </a:t>
            </a:r>
            <a:r>
              <a:rPr lang="cs-CZ" dirty="0" err="1"/>
              <a:t>VisitTemplate</a:t>
            </a:r>
            <a:endParaRPr lang="cs-CZ" dirty="0"/>
          </a:p>
          <a:p>
            <a:r>
              <a:rPr lang="cs-CZ" dirty="0"/>
              <a:t>Visit</a:t>
            </a:r>
          </a:p>
          <a:p>
            <a:pPr lvl="1"/>
            <a:r>
              <a:rPr lang="cs-CZ" dirty="0"/>
              <a:t>Jako argument přebírá odkaz na prvek a </a:t>
            </a:r>
            <a:r>
              <a:rPr lang="cs-CZ" dirty="0" err="1"/>
              <a:t>array</a:t>
            </a:r>
            <a:r>
              <a:rPr lang="cs-CZ" dirty="0"/>
              <a:t> parametrů</a:t>
            </a:r>
          </a:p>
          <a:p>
            <a:pPr lvl="1"/>
            <a:r>
              <a:rPr lang="cs-CZ" dirty="0"/>
              <a:t>Vrací seznam objektů, zpravidla výsledek by měl být jen první prvek</a:t>
            </a:r>
          </a:p>
          <a:p>
            <a:pPr lvl="1"/>
            <a:r>
              <a:rPr lang="cs-CZ" dirty="0"/>
              <a:t>V parametrech může dostat jakoukoliv vnitřní logiku nebo stav struktury</a:t>
            </a:r>
          </a:p>
          <a:p>
            <a:pPr lvl="2"/>
            <a:r>
              <a:rPr lang="cs-CZ" dirty="0"/>
              <a:t>Tím je umožněno volat </a:t>
            </a:r>
            <a:r>
              <a:rPr lang="cs-CZ" dirty="0" err="1"/>
              <a:t>private</a:t>
            </a:r>
            <a:r>
              <a:rPr lang="cs-CZ" dirty="0"/>
              <a:t> metody</a:t>
            </a:r>
          </a:p>
        </p:txBody>
      </p:sp>
    </p:spTree>
    <p:extLst>
      <p:ext uri="{BB962C8B-B14F-4D97-AF65-F5344CB8AC3E}">
        <p14:creationId xmlns:p14="http://schemas.microsoft.com/office/powerpoint/2010/main" val="803015233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1341</TotalTime>
  <Words>654</Words>
  <Application>Microsoft Office PowerPoint</Application>
  <PresentationFormat>Širokoúhlá obrazovka</PresentationFormat>
  <Paragraphs>137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5" baseType="lpstr">
      <vt:lpstr>Arial</vt:lpstr>
      <vt:lpstr>Franklin Gothic Book</vt:lpstr>
      <vt:lpstr>Oříznutí</vt:lpstr>
      <vt:lpstr>Visitor</vt:lpstr>
      <vt:lpstr>Motivace</vt:lpstr>
      <vt:lpstr>Motivace</vt:lpstr>
      <vt:lpstr>Motivace Bez Visitoru</vt:lpstr>
      <vt:lpstr>Motivace Použití Visitoru</vt:lpstr>
      <vt:lpstr>Visitor Obecně</vt:lpstr>
      <vt:lpstr>Přehled Visitor</vt:lpstr>
      <vt:lpstr>Přehled Visitor</vt:lpstr>
      <vt:lpstr>Visitor - Metody</vt:lpstr>
      <vt:lpstr>Visitor - příklad</vt:lpstr>
      <vt:lpstr>Visitor - příklad</vt:lpstr>
      <vt:lpstr>Visitor - příklad</vt:lpstr>
      <vt:lpstr>Visitor - příklad</vt:lpstr>
      <vt:lpstr>Visitor – Generický příklad</vt:lpstr>
      <vt:lpstr>Visitor – dispatch</vt:lpstr>
      <vt:lpstr>Visitor – double dispatch</vt:lpstr>
      <vt:lpstr>Visitor – double dispatch (Multi)</vt:lpstr>
      <vt:lpstr>Visitor - shrnutí</vt:lpstr>
      <vt:lpstr>Příklady použití</vt:lpstr>
      <vt:lpstr>Visitor – další jazyky Visitor interface</vt:lpstr>
      <vt:lpstr>Visitor – další jazyky Component interface</vt:lpstr>
      <vt:lpstr>Visitor – další jazyky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</dc:title>
  <dc:creator>Michal Vacek</dc:creator>
  <cp:lastModifiedBy>Michal Vacek</cp:lastModifiedBy>
  <cp:revision>13</cp:revision>
  <dcterms:created xsi:type="dcterms:W3CDTF">2020-05-09T10:19:39Z</dcterms:created>
  <dcterms:modified xsi:type="dcterms:W3CDTF">2020-05-17T15:45:38Z</dcterms:modified>
</cp:coreProperties>
</file>