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cs-CZ" sz="6000" spc="-1" strike="noStrike">
                <a:solidFill>
                  <a:srgbClr val="000000"/>
                </a:solidFill>
                <a:latin typeface="Calibri Light"/>
              </a:rPr>
              <a:t>Kliknutím lze upravit styl.</a:t>
            </a:r>
            <a:endParaRPr b="0" lang="cs-CZ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166405D-55EC-4B31-B5F1-8A74B102F601}" type="datetime">
              <a:rPr b="0" lang="cs-CZ" sz="1200" spc="-1" strike="noStrike">
                <a:solidFill>
                  <a:srgbClr val="8b8b8b"/>
                </a:solidFill>
                <a:latin typeface="Calibri"/>
              </a:rPr>
              <a:t>8. 4. 2021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845F5D9-6631-488E-BD52-1E48A17DFDB3}" type="slidenum">
              <a:rPr b="0" lang="cs-CZ" sz="1200" spc="-1" strike="noStrike">
                <a:solidFill>
                  <a:srgbClr val="8b8b8b"/>
                </a:solidFill>
                <a:latin typeface="Calibri"/>
              </a:rPr>
              <a:t>34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Kliknutím lze upravit styl.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Kliknutím lze upravit styly předlohy textu.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</a:rPr>
              <a:t>Druhá úroveň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Třetí úroveň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</a:rPr>
              <a:t>Čtvrtá úroveň</a:t>
            </a:r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</a:rPr>
              <a:t>Pátá úroveň</a:t>
            </a:r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91DF71C-D762-4E38-8DFC-B54D7E9934C3}" type="datetime">
              <a:rPr b="0" lang="cs-CZ" sz="1200" spc="-1" strike="noStrike">
                <a:solidFill>
                  <a:srgbClr val="8b8b8b"/>
                </a:solidFill>
                <a:latin typeface="Calibri"/>
              </a:rPr>
              <a:t>8. 4. 2021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D38FBE2-31A8-4543-8F64-23658C85C564}" type="slidenum">
              <a:rPr b="0" lang="cs-CZ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Patreon" TargetMode="External"/><Relationship Id="rId2" Type="http://schemas.openxmlformats.org/officeDocument/2006/relationships/hyperlink" Target="https://en.wikipedia.org/wiki/Patreon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Poles" TargetMode="External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cs-CZ" sz="6000" spc="-1" strike="noStrike">
                <a:solidFill>
                  <a:srgbClr val="000000"/>
                </a:solidFill>
                <a:latin typeface="Calibri Light"/>
              </a:rPr>
              <a:t>VISITOR</a:t>
            </a:r>
            <a:endParaRPr b="0" lang="cs-CZ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Visitor pattern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4986360" y="545040"/>
            <a:ext cx="6605640" cy="579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Visitor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Obrázek 8" descr=""/>
          <p:cNvPicPr/>
          <p:nvPr/>
        </p:nvPicPr>
        <p:blipFill>
          <a:blip r:embed="rId1"/>
          <a:stretch/>
        </p:blipFill>
        <p:spPr>
          <a:xfrm>
            <a:off x="5356800" y="2116440"/>
            <a:ext cx="6150600" cy="388404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838080" y="1825560"/>
            <a:ext cx="569880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metoda  </a:t>
            </a:r>
            <a:r>
              <a:rPr b="0" lang="cs-CZ" sz="2800" spc="-1" strike="noStrike">
                <a:solidFill>
                  <a:srgbClr val="4472c4"/>
                </a:solidFill>
                <a:latin typeface="Courier New"/>
              </a:rPr>
              <a:t>visit </a:t>
            </a: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pro každý element</a:t>
            </a:r>
            <a:endParaRPr b="0" lang="en-GB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ta bere odkaz na konkrétní prvek jako první argument</a:t>
            </a:r>
            <a:endParaRPr b="0" lang="en-GB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může brát i další argumenty</a:t>
            </a:r>
            <a:endParaRPr b="0" lang="en-GB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obsahuje jeden logický celek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Element | Abstract Element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Obrázek 12" descr=""/>
          <p:cNvPicPr/>
          <p:nvPr/>
        </p:nvPicPr>
        <p:blipFill>
          <a:blip r:embed="rId1"/>
          <a:stretch/>
        </p:blipFill>
        <p:spPr>
          <a:xfrm>
            <a:off x="4594680" y="1843560"/>
            <a:ext cx="6840720" cy="434412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838080" y="1825560"/>
            <a:ext cx="569880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metoda  </a:t>
            </a:r>
            <a:r>
              <a:rPr b="0" lang="cs-CZ" sz="2800" spc="-1" strike="noStrike">
                <a:solidFill>
                  <a:srgbClr val="4472c4"/>
                </a:solidFill>
                <a:latin typeface="Courier New"/>
              </a:rPr>
              <a:t>accept</a:t>
            </a:r>
            <a:endParaRPr b="0" lang="en-GB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ta bere Visitor</a:t>
            </a:r>
            <a:endParaRPr b="0" lang="en-GB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typicky má i další metody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Účinkující 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Visitor </a:t>
            </a: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interface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visit(ConcreteElement{X|Y|…} element)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</a:rPr>
              <a:t>implementace v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ConcreteVisitor{1|2|…}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</a:rPr>
              <a:t>Abstract Element</a:t>
            </a: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 interface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accept(Visitor v)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000" spc="-1" strike="noStrike">
                <a:solidFill>
                  <a:srgbClr val="000000"/>
                </a:solidFill>
                <a:latin typeface="Courier New"/>
              </a:rPr>
              <a:t>v.visit(this, ...)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Kdy použít visitor pattern?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Časté přidávání nových funkcí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Mnoho nesouvisejících operaci, které by zanášely objekty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</a:rPr>
              <a:t>Přesun do visitorů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Stálá struktura tříd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</a:rPr>
              <a:t>Nová třída, která chce visitory používat, znamená úpravu všech visitorů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Co použití znamená?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Pozitiva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</a:rPr>
              <a:t>Jednoduché přidání nové funkcionality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</a:rPr>
              <a:t>Související operace pohromadě oddělené od nesouvisejících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Negativa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</a:rPr>
              <a:t>Náročné přidání nových prvků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</a:rPr>
              <a:t>Plánování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</a:rPr>
              <a:t>Porušení zapouzdření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7360" y="1710720"/>
            <a:ext cx="5816520" cy="30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package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visitor;</a:t>
            </a:r>
            <a:br/>
            <a:br/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interface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PatronVisitor {</a:t>
            </a:r>
            <a:br/>
            <a:br/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visitTier0(PatronTier0 pt0);</a:t>
            </a:r>
            <a:br/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visitTier1(PatronTier1 pt1);</a:t>
            </a:r>
            <a:br/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visitTier2(PatronTier2 pt2);</a:t>
            </a:r>
            <a:br/>
            <a:br/>
            <a:br/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//    public void visit(PatronTier0 pt0);</a:t>
            </a:r>
            <a:br/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//    public void visit(PatronTier1 pt1);</a:t>
            </a:r>
            <a:br/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//    public void visit(PatronTier2 pt2);</a:t>
            </a:r>
            <a:br/>
            <a:br/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023160" y="1682280"/>
            <a:ext cx="5191560" cy="18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package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visitor;</a:t>
            </a:r>
            <a:br/>
            <a:br/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interface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PatronInfce {</a:t>
            </a:r>
            <a:br/>
            <a:br/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accept(PatronVisitor visitor);</a:t>
            </a:r>
            <a:br/>
            <a:br/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br/>
            <a:endParaRPr b="0" lang="en-GB" sz="1400" spc="-1" strike="noStrike">
              <a:latin typeface="Arial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838080" y="365040"/>
            <a:ext cx="49939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Visitor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6024960" y="363240"/>
            <a:ext cx="5207040" cy="13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Abstract Element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7360" y="1710720"/>
            <a:ext cx="5816520" cy="24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package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visitor;</a:t>
            </a:r>
            <a:br/>
            <a:br/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class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PatronTier0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implements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PatronInterface {</a:t>
            </a:r>
            <a:br/>
            <a:br/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   </a:t>
            </a:r>
            <a:r>
              <a:rPr b="0" lang="cs-CZ" sz="14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accept(PatronVisitor visitor)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visitor.visitTier0(this);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023160" y="1682280"/>
            <a:ext cx="5328360" cy="27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package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visitor;</a:t>
            </a:r>
            <a:br/>
            <a:br/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class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PatronTier1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implements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PatronInterface {</a:t>
            </a:r>
            <a:br/>
            <a:br/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   </a:t>
            </a:r>
            <a:r>
              <a:rPr b="0" lang="cs-CZ" sz="14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accept(PatronVisitor visitor)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visitor.visitTier1(this);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br/>
            <a:endParaRPr b="0" lang="en-GB" sz="1400" spc="-1" strike="noStrike"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838080" y="365040"/>
            <a:ext cx="51379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Patron úrovně 0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6024960" y="363240"/>
            <a:ext cx="4919040" cy="13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Patron úrovně 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837360" y="5589000"/>
            <a:ext cx="4284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</a:rPr>
              <a:t>Podobně pro Patrona úrovně 2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6120" y="1684800"/>
            <a:ext cx="5448240" cy="501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4472c4"/>
                </a:solidFill>
                <a:latin typeface="Courier New"/>
                <a:ea typeface="Calibri"/>
              </a:rPr>
              <a:t>package 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visitor;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4472c4"/>
                </a:solidFill>
                <a:latin typeface="Courier New"/>
                <a:ea typeface="Calibri"/>
              </a:rPr>
              <a:t>public class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LiveStreamFeatureVisitor </a:t>
            </a:r>
            <a:r>
              <a:rPr b="0" lang="cs-CZ" sz="1200" spc="-1" strike="noStrike">
                <a:solidFill>
                  <a:srgbClr val="4472c4"/>
                </a:solidFill>
                <a:latin typeface="Courier New"/>
                <a:ea typeface="Calibri"/>
              </a:rPr>
              <a:t>implements 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PatronVisitor {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2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2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visitTier0(PatronTier0 patronTier0) {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 </a:t>
            </a:r>
            <a:r>
              <a:rPr b="0" lang="cs-CZ" sz="1200" spc="-1" strike="noStrike">
                <a:solidFill>
                  <a:srgbClr val="a5a5a5"/>
                </a:solidFill>
                <a:latin typeface="Courier New"/>
                <a:ea typeface="Calibri"/>
              </a:rPr>
              <a:t>// do the trick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System.out.println(</a:t>
            </a:r>
            <a:r>
              <a:rPr b="0" lang="cs-CZ" sz="1200" spc="-1" strike="noStrike">
                <a:solidFill>
                  <a:srgbClr val="548235"/>
                </a:solidFill>
                <a:latin typeface="Courier New"/>
                <a:ea typeface="Calibri"/>
              </a:rPr>
              <a:t>"Tier 0 patron gets 1"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+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                          </a:t>
            </a:r>
            <a:r>
              <a:rPr b="0" lang="cs-CZ" sz="1200" spc="-1" strike="noStrike">
                <a:solidFill>
                  <a:srgbClr val="548235"/>
                </a:solidFill>
                <a:latin typeface="Courier New"/>
                <a:ea typeface="Calibri"/>
              </a:rPr>
              <a:t>" new chat emoticon."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2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2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visitTier1(PatronTier1 patronTier1) {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200" spc="-1" strike="noStrike">
                <a:solidFill>
                  <a:srgbClr val="a5a5a5"/>
                </a:solidFill>
                <a:latin typeface="Courier New"/>
                <a:ea typeface="Calibri"/>
              </a:rPr>
              <a:t> </a:t>
            </a:r>
            <a:r>
              <a:rPr b="0" lang="cs-CZ" sz="1200" spc="-1" strike="noStrike">
                <a:solidFill>
                  <a:srgbClr val="a5a5a5"/>
                </a:solidFill>
                <a:latin typeface="Courier New"/>
                <a:ea typeface="Calibri"/>
              </a:rPr>
              <a:t>// do the trick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  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System.out.println(</a:t>
            </a:r>
            <a:r>
              <a:rPr b="0" lang="cs-CZ" sz="1200" spc="-1" strike="noStrike">
                <a:solidFill>
                  <a:srgbClr val="548235"/>
                </a:solidFill>
                <a:latin typeface="Courier New"/>
                <a:ea typeface="Calibri"/>
              </a:rPr>
              <a:t>"Tier 1 patron gets 3 "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+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</a:t>
            </a:r>
            <a:r>
              <a:rPr b="0" lang="cs-CZ" sz="1200" spc="-1" strike="noStrike">
                <a:solidFill>
                  <a:srgbClr val="a9d18e"/>
                </a:solidFill>
                <a:latin typeface="Courier New"/>
                <a:ea typeface="Calibri"/>
              </a:rPr>
              <a:t> </a:t>
            </a:r>
            <a:r>
              <a:rPr b="0" lang="cs-CZ" sz="1200" spc="-1" strike="noStrike">
                <a:solidFill>
                  <a:srgbClr val="548235"/>
                </a:solidFill>
                <a:latin typeface="Courier New"/>
                <a:ea typeface="Calibri"/>
              </a:rPr>
              <a:t>"new chat emoticons and gets to ask a question."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2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2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visitTier2(PatronTier2 patronTier2) {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 </a:t>
            </a:r>
            <a:r>
              <a:rPr b="0" lang="cs-CZ" sz="1200" spc="-1" strike="noStrike">
                <a:solidFill>
                  <a:srgbClr val="a5a5a5"/>
                </a:solidFill>
                <a:latin typeface="Courier New"/>
                <a:ea typeface="Calibri"/>
              </a:rPr>
              <a:t>// do the trick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 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System.out.println(</a:t>
            </a:r>
            <a:r>
              <a:rPr b="0" lang="cs-CZ" sz="1200" spc="-1" strike="noStrike">
                <a:solidFill>
                  <a:srgbClr val="548235"/>
                </a:solidFill>
                <a:latin typeface="Courier New"/>
                <a:ea typeface="Calibri"/>
              </a:rPr>
              <a:t>"Tier 2 patron gets 5 new"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    </a:t>
            </a:r>
            <a:r>
              <a:rPr b="0" lang="cs-CZ" sz="1200" spc="-1" strike="noStrike">
                <a:solidFill>
                  <a:srgbClr val="548235"/>
                </a:solidFill>
                <a:latin typeface="Courier New"/>
                <a:ea typeface="Calibri"/>
              </a:rPr>
              <a:t>"chat emoticons, gets to ask as many question "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+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 </a:t>
            </a:r>
            <a:r>
              <a:rPr b="0" lang="cs-CZ" sz="1200" spc="-1" strike="noStrike">
                <a:solidFill>
                  <a:srgbClr val="548235"/>
                </a:solidFill>
                <a:latin typeface="Courier New"/>
                <a:ea typeface="Calibri"/>
              </a:rPr>
              <a:t>"as he wants and can fiddle with the background."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023160" y="1682280"/>
            <a:ext cx="5328360" cy="48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4472c4"/>
                </a:solidFill>
                <a:latin typeface="Courier New"/>
                <a:ea typeface="Calibri"/>
              </a:rPr>
              <a:t>package 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visitor;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4472c4"/>
                </a:solidFill>
                <a:latin typeface="Courier New"/>
                <a:ea typeface="Calibri"/>
              </a:rPr>
              <a:t>public class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bDayVisitor </a:t>
            </a:r>
            <a:r>
              <a:rPr b="0" lang="cs-CZ" sz="1200" spc="-1" strike="noStrike">
                <a:solidFill>
                  <a:srgbClr val="4472c4"/>
                </a:solidFill>
                <a:latin typeface="Courier New"/>
                <a:ea typeface="Calibri"/>
              </a:rPr>
              <a:t>implements 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PatronVisitor {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2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2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visitTier0(PatronTier0 patronTier0) {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 </a:t>
            </a:r>
            <a:r>
              <a:rPr b="0" lang="cs-CZ" sz="1200" spc="-1" strike="noStrike">
                <a:solidFill>
                  <a:srgbClr val="a5a5a5"/>
                </a:solidFill>
                <a:latin typeface="Courier New"/>
                <a:ea typeface="Calibri"/>
              </a:rPr>
              <a:t>// do the trick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System.out.println(</a:t>
            </a:r>
            <a:r>
              <a:rPr b="0" lang="cs-CZ" sz="1200" spc="-1" strike="noStrike">
                <a:solidFill>
                  <a:srgbClr val="548235"/>
                </a:solidFill>
                <a:latin typeface="Courier New"/>
                <a:ea typeface="Calibri"/>
              </a:rPr>
              <a:t>"Tier 0 patron gets 1 free merchandise item for his B-day"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2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2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visitTier1(PatronTier1 patronTier1) {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 </a:t>
            </a:r>
            <a:r>
              <a:rPr b="0" lang="cs-CZ" sz="1200" spc="-1" strike="noStrike">
                <a:solidFill>
                  <a:srgbClr val="a5a5a5"/>
                </a:solidFill>
                <a:latin typeface="Courier New"/>
                <a:ea typeface="Calibri"/>
              </a:rPr>
              <a:t>// do the trick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System.out.println(</a:t>
            </a:r>
            <a:r>
              <a:rPr b="0" lang="cs-CZ" sz="1200" spc="-1" strike="noStrike">
                <a:solidFill>
                  <a:srgbClr val="548235"/>
                </a:solidFill>
                <a:latin typeface="Courier New"/>
                <a:ea typeface="Calibri"/>
              </a:rPr>
              <a:t>"Tier 1 patron gets 1 SIGNED free merchandise item for his B-day"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2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2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visitTier2(PatronTier2 patronTier2) {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 </a:t>
            </a:r>
            <a:r>
              <a:rPr b="0" lang="cs-CZ" sz="1200" spc="-1" strike="noStrike">
                <a:solidFill>
                  <a:srgbClr val="a5a5a5"/>
                </a:solidFill>
                <a:latin typeface="Courier New"/>
                <a:ea typeface="Calibri"/>
              </a:rPr>
              <a:t>// do the trick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System.out.println(</a:t>
            </a:r>
            <a:r>
              <a:rPr b="0" lang="cs-CZ" sz="1200" spc="-1" strike="noStrike">
                <a:solidFill>
                  <a:srgbClr val="548235"/>
                </a:solidFill>
                <a:latin typeface="Courier New"/>
                <a:ea typeface="Calibri"/>
              </a:rPr>
              <a:t>"Tier 2 patron gets 1 free merchandise item for his B-day and gets to choose one day with the creator"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46720" y="3222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LiveStream visitor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6024960" y="363240"/>
            <a:ext cx="4316400" cy="13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B-day visitor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42400" y="1685520"/>
            <a:ext cx="8148600" cy="45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package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visitor;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class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runner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static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PatronInfce[] patrons =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     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new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PatronTier0(),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     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new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PatronTier1(),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     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new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PatronTier2()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PatronVisitor visitor =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new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LiveStreamFeatureVisitor();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for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(PatronInfce p : patrons)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p.accept(visitor);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300560" y="908640"/>
            <a:ext cx="369180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Nasazení visitoru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Motivace - Patreon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Platforma, která umožňuje fanouškům přispívat tvůrcům na jejich práci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1"/>
              </a:rPr>
              <a:t>https://en.wikipedia.org/wiki/Patreon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https://www.patreon.com/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Obrázek 4" descr=""/>
          <p:cNvPicPr/>
          <p:nvPr/>
        </p:nvPicPr>
        <p:blipFill>
          <a:blip r:embed="rId3"/>
          <a:stretch/>
        </p:blipFill>
        <p:spPr>
          <a:xfrm>
            <a:off x="7973640" y="3426840"/>
            <a:ext cx="2742840" cy="262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42400" y="1685520"/>
            <a:ext cx="8148600" cy="45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package visitor;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public class runner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public static void main(String[] args){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PatronInfce[] patrons =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         </a:t>
            </a: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new PatronTier0(),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         </a:t>
            </a: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new PatronTier1(),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         </a:t>
            </a: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new PatronTier2()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};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PatronVisitor visitor = new LiveStreamFeatureVisitor();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for(PatronInfce p : patrons)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     </a:t>
            </a: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p.accept(visitor);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300560" y="908640"/>
            <a:ext cx="369180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Nasazení visitoru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846000" y="2618280"/>
            <a:ext cx="10508400" cy="173772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</a:rPr>
              <a:t>VÝPIS: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548235"/>
                </a:solidFill>
                <a:latin typeface="Courier New"/>
              </a:rPr>
              <a:t>Tier 0 patron gets 1 new chat emoticon.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548235"/>
                </a:solidFill>
                <a:latin typeface="Courier New"/>
              </a:rPr>
              <a:t>Tier 1 patron gets 3 new chat emoticons and gets to ask a question.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548235"/>
                </a:solidFill>
                <a:latin typeface="Courier New"/>
              </a:rPr>
              <a:t>Tier 2 patron gets 5 new chat emoticons, gets to ask as many question as he wants and can fiddle with the background.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42400" y="1685520"/>
            <a:ext cx="8148600" cy="45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package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visitor;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class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runner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static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PatronInfce[] patrons =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     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new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PatronTier0(),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     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new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PatronTier1(),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     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new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PatronTier2()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PatronVisitor visitor =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new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bDayVisitor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for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(PatronInfce p : patrons)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p.accept(visitor);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300560" y="908640"/>
            <a:ext cx="369180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Nasazení visitoru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42400" y="1685520"/>
            <a:ext cx="8148600" cy="45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package visitor;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public class runner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public static void main(String[] args){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PatronInfce[] patrons =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         </a:t>
            </a: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new PatronTier0(),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         </a:t>
            </a: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new PatronTier1(),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         </a:t>
            </a: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new PatronTier2()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};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PatronVisitor visitor = new LiveStreamFeatureVisitor();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for(PatronInfce p : patrons)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     </a:t>
            </a: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p.accept(visitor);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300560" y="908640"/>
            <a:ext cx="369180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Nasazení visitoru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846000" y="2618280"/>
            <a:ext cx="10508400" cy="173772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</a:rPr>
              <a:t>VÝPIS: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548235"/>
                </a:solidFill>
                <a:latin typeface="Courier New"/>
              </a:rPr>
              <a:t>Tier 0 patron gets 1 free merchandise item for his B-day.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548235"/>
                </a:solidFill>
                <a:latin typeface="Courier New"/>
              </a:rPr>
              <a:t>Tier 1 patron gets 1 SIGNED free merchandise item for his B-day.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548235"/>
                </a:solidFill>
                <a:latin typeface="Courier New"/>
              </a:rPr>
              <a:t>Tier 2 patron gets 1 free merchandise item for his B-day and gets to choose one day with the creator.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42400" y="1685520"/>
            <a:ext cx="8148600" cy="45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package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visitor;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class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runner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static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PatronInfce[] patrons =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     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new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PatronTier0(),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     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new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PatronTier1(),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     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new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PatronTier2()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PatronVisitor visitor =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new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bDayVisitor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for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(PatronInfce p : patrons)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 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if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(p.hasBDay()) p.accept(visitor);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300560" y="908640"/>
            <a:ext cx="369180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Nasazení visitoru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Single vs Double dispatch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Single dispatch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</a:rPr>
              <a:t>funkce se vybere podle jména a run time typu volajícího objektu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</a:rPr>
              <a:t>Java, Python,</a:t>
            </a:r>
            <a:r>
              <a:rPr b="0" lang="cs-CZ" sz="2400" spc="-1" strike="noStrike">
                <a:solidFill>
                  <a:srgbClr val="000000"/>
                </a:solidFill>
                <a:latin typeface="Calibri"/>
                <a:ea typeface="Calibri"/>
              </a:rPr>
              <a:t> C++, C#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  <a:ea typeface="Calibri"/>
              </a:rPr>
              <a:t>Multiple dispatch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  <a:ea typeface="Calibri"/>
              </a:rPr>
              <a:t>funkce se vybere podle jména a run time typů volajícího objektu a </a:t>
            </a:r>
            <a:r>
              <a:rPr b="0" lang="cs-CZ" sz="2400" spc="-1" strike="noStrike">
                <a:solidFill>
                  <a:srgbClr val="000000"/>
                </a:solidFill>
                <a:latin typeface="Calibri"/>
                <a:ea typeface="Calibri"/>
              </a:rPr>
              <a:t>argumentů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  <a:ea typeface="Calibri"/>
              </a:rPr>
              <a:t>Double dispatch je speciální příklad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  <a:ea typeface="Calibri"/>
              </a:rPr>
              <a:t>Lisp, Julia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7360" y="1419480"/>
            <a:ext cx="4883400" cy="22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package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doubleDispatch;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class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speak()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System.out.println(</a:t>
            </a:r>
            <a:r>
              <a:rPr b="0" lang="cs-CZ" sz="1400" spc="-1" strike="noStrike">
                <a:solidFill>
                  <a:srgbClr val="548235"/>
                </a:solidFill>
                <a:latin typeface="Courier New"/>
                <a:ea typeface="Calibri"/>
              </a:rPr>
              <a:t>"Person speaks undefined language."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6023160" y="1391040"/>
            <a:ext cx="532836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package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doubleDispatch;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class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Czech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extends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</a:t>
            </a:r>
            <a:r>
              <a:rPr b="0" lang="cs-CZ" sz="14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speak()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System.out.println(</a:t>
            </a:r>
            <a:r>
              <a:rPr b="0" lang="cs-CZ" sz="1400" spc="-1" strike="noStrike">
                <a:solidFill>
                  <a:srgbClr val="548235"/>
                </a:solidFill>
                <a:latin typeface="Courier New"/>
                <a:ea typeface="Calibri"/>
              </a:rPr>
              <a:t>"Dobrý den, celý den, bába letí komínem."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838080" y="365040"/>
            <a:ext cx="501840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Person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6024960" y="363240"/>
            <a:ext cx="4316400" cy="13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Čech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6024960" y="3428640"/>
            <a:ext cx="4316400" cy="13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Polák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6023160" y="4344840"/>
            <a:ext cx="5328360" cy="17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package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doubleDispatch;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class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Pole</a:t>
            </a: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/*1*/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extends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</a:t>
            </a:r>
            <a:r>
              <a:rPr b="0" lang="cs-CZ" sz="14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speak()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System.out.println(</a:t>
            </a:r>
            <a:r>
              <a:rPr b="0" lang="cs-CZ" sz="1400" spc="-1" strike="noStrike">
                <a:solidFill>
                  <a:srgbClr val="548235"/>
                </a:solidFill>
                <a:latin typeface="Courier New"/>
                <a:ea typeface="Calibri"/>
              </a:rPr>
              <a:t>"Dzień dobry!"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280800" y="6539400"/>
            <a:ext cx="474624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latin typeface="Calibri"/>
                <a:ea typeface="Calibri"/>
              </a:rPr>
              <a:t>[1] </a:t>
            </a:r>
            <a:r>
              <a:rPr b="0" lang="cs-CZ" sz="12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1"/>
              </a:rPr>
              <a:t>https://en.wikipedia.org/wiki/Poles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42400" y="1685520"/>
            <a:ext cx="8148600" cy="28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package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doubleDispatch;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class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runner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static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 czech =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new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Czech();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 pole =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new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Pole();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czech.speak();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pole.speak();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300560" y="908640"/>
            <a:ext cx="369180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Single dispatch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846000" y="4887000"/>
            <a:ext cx="10508400" cy="118908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</a:rPr>
              <a:t>VÝPIS: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548235"/>
                </a:solidFill>
                <a:latin typeface="Courier New"/>
              </a:rPr>
              <a:t>Dobrý den, celý den, bába letí komínem.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548235"/>
                </a:solidFill>
                <a:latin typeface="Courier New"/>
              </a:rPr>
              <a:t>Dzień dobry!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42400" y="1685520"/>
            <a:ext cx="10366200" cy="37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package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doubleDispatch;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class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speak()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System.out.println(</a:t>
            </a:r>
            <a:r>
              <a:rPr b="0" lang="cs-CZ" sz="1400" spc="-1" strike="noStrike">
                <a:solidFill>
                  <a:srgbClr val="548235"/>
                </a:solidFill>
                <a:latin typeface="Courier New"/>
                <a:ea typeface="Calibri"/>
              </a:rPr>
              <a:t>"Person speaks undefined language."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talkTo(Pole p)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System.out.println(</a:t>
            </a:r>
            <a:r>
              <a:rPr b="0" lang="cs-CZ" sz="1400" spc="-1" strike="noStrike">
                <a:solidFill>
                  <a:srgbClr val="548235"/>
                </a:solidFill>
                <a:latin typeface="Courier New"/>
                <a:ea typeface="Calibri"/>
              </a:rPr>
              <a:t>"Person talks to Pole in undefined language."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talkTo(Czech c)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System.out.println(</a:t>
            </a:r>
            <a:r>
              <a:rPr b="0" lang="cs-CZ" sz="1400" spc="-1" strike="noStrike">
                <a:solidFill>
                  <a:srgbClr val="548235"/>
                </a:solidFill>
                <a:latin typeface="Courier New"/>
                <a:ea typeface="Calibri"/>
              </a:rPr>
              <a:t>"Person talks to Czech about beer in undefined language."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300560" y="908640"/>
            <a:ext cx="369180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Double dispatch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42400" y="1685520"/>
            <a:ext cx="10366200" cy="41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package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doubleDispatch;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class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Czech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extends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speak()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System.out.println(</a:t>
            </a:r>
            <a:r>
              <a:rPr b="0" lang="cs-CZ" sz="1400" spc="-1" strike="noStrike">
                <a:solidFill>
                  <a:srgbClr val="548235"/>
                </a:solidFill>
                <a:latin typeface="Courier New"/>
                <a:ea typeface="Calibri"/>
              </a:rPr>
              <a:t>"Dobrý den, celý den, bába letí komínem."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talkTo(Pole p)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System.out.println(</a:t>
            </a:r>
            <a:r>
              <a:rPr b="0" lang="cs-CZ" sz="1400" spc="-1" strike="noStrike">
                <a:solidFill>
                  <a:srgbClr val="548235"/>
                </a:solidFill>
                <a:latin typeface="Courier New"/>
                <a:ea typeface="Calibri"/>
              </a:rPr>
              <a:t>"Dobrý den! Dzień dobry!"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talkTo(Czech c)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System.out.println(</a:t>
            </a:r>
            <a:r>
              <a:rPr b="0" lang="cs-CZ" sz="1400" spc="-1" strike="noStrike">
                <a:solidFill>
                  <a:srgbClr val="548235"/>
                </a:solidFill>
                <a:latin typeface="Courier New"/>
                <a:ea typeface="Calibri"/>
              </a:rPr>
              <a:t>"Nazdraví [české cinknutí]."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4300560" y="908640"/>
            <a:ext cx="369180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Double dispatch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42400" y="1685520"/>
            <a:ext cx="10366200" cy="41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package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doubleDispatch;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class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Pole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extends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speak()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System.out.println(</a:t>
            </a:r>
            <a:r>
              <a:rPr b="0" lang="cs-CZ" sz="1400" spc="-1" strike="noStrike">
                <a:solidFill>
                  <a:srgbClr val="548235"/>
                </a:solidFill>
                <a:latin typeface="Courier New"/>
                <a:ea typeface="Calibri"/>
              </a:rPr>
              <a:t>"</a:t>
            </a:r>
            <a:r>
              <a:rPr b="0" lang="cs-CZ" sz="1400" spc="-1" strike="noStrike">
                <a:solidFill>
                  <a:srgbClr val="548235"/>
                </a:solidFill>
                <a:latin typeface="Courier New"/>
                <a:ea typeface="Calibri"/>
              </a:rPr>
              <a:t>Dzień dobry!</a:t>
            </a:r>
            <a:r>
              <a:rPr b="0" lang="cs-CZ" sz="1400" spc="-1" strike="noStrike">
                <a:solidFill>
                  <a:srgbClr val="548235"/>
                </a:solidFill>
                <a:latin typeface="Courier New"/>
                <a:ea typeface="Calibri"/>
              </a:rPr>
              <a:t>"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talkTo(Pole p)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System.out.println(</a:t>
            </a:r>
            <a:r>
              <a:rPr b="0" lang="cs-CZ" sz="1400" spc="-1" strike="noStrike">
                <a:solidFill>
                  <a:srgbClr val="548235"/>
                </a:solidFill>
                <a:latin typeface="Courier New"/>
                <a:ea typeface="Calibri"/>
              </a:rPr>
              <a:t>"Cześć."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talkTo(Czech c)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System.out.println(</a:t>
            </a:r>
            <a:r>
              <a:rPr b="0" lang="cs-CZ" sz="1400" spc="-1" strike="noStrike">
                <a:solidFill>
                  <a:srgbClr val="548235"/>
                </a:solidFill>
                <a:latin typeface="Courier New"/>
                <a:ea typeface="Calibri"/>
              </a:rPr>
              <a:t>"</a:t>
            </a:r>
            <a:r>
              <a:rPr b="0" lang="cs-CZ" sz="1400" spc="-1" strike="noStrike">
                <a:solidFill>
                  <a:srgbClr val="548235"/>
                </a:solidFill>
                <a:latin typeface="Courier New"/>
                <a:ea typeface="Calibri"/>
              </a:rPr>
              <a:t>Dobrý den! Dzień dobry!</a:t>
            </a:r>
            <a:r>
              <a:rPr b="0" lang="cs-CZ" sz="1400" spc="-1" strike="noStrike">
                <a:solidFill>
                  <a:srgbClr val="548235"/>
                </a:solidFill>
                <a:latin typeface="Courier New"/>
                <a:ea typeface="Calibri"/>
              </a:rPr>
              <a:t>"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300560" y="908640"/>
            <a:ext cx="369180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Double dispatch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42400" y="1685520"/>
            <a:ext cx="8148600" cy="19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500" spc="-1" strike="noStrike">
                <a:solidFill>
                  <a:srgbClr val="4472c4"/>
                </a:solidFill>
                <a:latin typeface="Courier New"/>
                <a:ea typeface="Calibri"/>
              </a:rPr>
              <a:t>package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withoutVisitor;</a:t>
            </a:r>
            <a:br/>
            <a:br/>
            <a:r>
              <a:rPr b="0" lang="cs-CZ" sz="1500" spc="-1" strike="noStrike">
                <a:solidFill>
                  <a:srgbClr val="4472c4"/>
                </a:solidFill>
                <a:latin typeface="Courier New"/>
                <a:ea typeface="Calibri"/>
              </a:rPr>
              <a:t>public interface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PatronInterface{</a:t>
            </a:r>
            <a:br/>
            <a:br/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5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gainAccessToConcertPhotoGallery();</a:t>
            </a:r>
            <a:br/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5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addLiveStreamFeature();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Patron interface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42400" y="1685520"/>
            <a:ext cx="8148600" cy="26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package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doubleDispatch;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class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runner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static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 czech =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new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Czech();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 pole =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new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Pole();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czech.talkTo(pole);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300560" y="908640"/>
            <a:ext cx="369180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Double dispatch - problém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846000" y="4887000"/>
            <a:ext cx="10508400" cy="91476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</a:rPr>
              <a:t>VÝPIS: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548235"/>
                </a:solidFill>
                <a:latin typeface="Courier New"/>
              </a:rPr>
              <a:t>Chyba při kompilaci, není metoda talkTo(Person)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42400" y="1685520"/>
            <a:ext cx="10366200" cy="45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package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doubleDispatch;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class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speak()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System.out.println(</a:t>
            </a:r>
            <a:r>
              <a:rPr b="0" lang="cs-CZ" sz="1400" spc="-1" strike="noStrike">
                <a:solidFill>
                  <a:srgbClr val="548235"/>
                </a:solidFill>
                <a:latin typeface="Courier New"/>
                <a:ea typeface="Calibri"/>
              </a:rPr>
              <a:t>"Person speaks undefined language."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talkTo(Person p)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System.out.println(</a:t>
            </a:r>
            <a:r>
              <a:rPr b="0" lang="cs-CZ" sz="1400" spc="-1" strike="noStrike">
                <a:solidFill>
                  <a:srgbClr val="548235"/>
                </a:solidFill>
                <a:latin typeface="Courier New"/>
                <a:ea typeface="Calibri"/>
              </a:rPr>
              <a:t>"Person talks to another Person in undefined language."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talkTo(Pole p)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System.out.println(</a:t>
            </a:r>
            <a:r>
              <a:rPr b="0" lang="cs-CZ" sz="1400" spc="-1" strike="noStrike">
                <a:solidFill>
                  <a:srgbClr val="548235"/>
                </a:solidFill>
                <a:latin typeface="Courier New"/>
                <a:ea typeface="Calibri"/>
              </a:rPr>
              <a:t>"Person talks to Pole in undefined language."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talkTo(Czech c)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System.out.println(</a:t>
            </a:r>
            <a:r>
              <a:rPr b="0" lang="cs-CZ" sz="1400" spc="-1" strike="noStrike">
                <a:solidFill>
                  <a:srgbClr val="548235"/>
                </a:solidFill>
                <a:latin typeface="Courier New"/>
                <a:ea typeface="Calibri"/>
              </a:rPr>
              <a:t>"Person talks to Czech about beer in undefined language."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300560" y="908640"/>
            <a:ext cx="369180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Double dispatch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42400" y="1685520"/>
            <a:ext cx="10366200" cy="37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package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doubleDispatch;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class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Czech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extends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speak() { ... 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9d18e"/>
                </a:solidFill>
                <a:latin typeface="Courier New"/>
                <a:ea typeface="Calibri"/>
              </a:rPr>
              <a:t>    </a:t>
            </a:r>
            <a:r>
              <a:rPr b="0" lang="cs-CZ" sz="14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talkTo(Person p)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     </a:t>
            </a: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// what is the runtime type of p?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talkTo(Pole p) { ... 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talkTo(Czech c) { ... } 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300560" y="908640"/>
            <a:ext cx="369180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Double dispatch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42400" y="1685520"/>
            <a:ext cx="10366200" cy="37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package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doubleDispatch;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class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Czech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extends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speak() { ... 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a9d18e"/>
                </a:solidFill>
                <a:latin typeface="Courier New"/>
                <a:ea typeface="Calibri"/>
              </a:rPr>
              <a:t>    </a:t>
            </a:r>
            <a:r>
              <a:rPr b="0" lang="cs-CZ" sz="14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talkTo(Person p)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  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p.talkTo(this);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talkTo(Pole p) { ... 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talkTo(Czech c) { ... } 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300560" y="908640"/>
            <a:ext cx="369180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Double dispatch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42400" y="1685520"/>
            <a:ext cx="8148600" cy="26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package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doubleDispatch;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class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runner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public static void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 czech =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new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Czech();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 pole = </a:t>
            </a:r>
            <a:r>
              <a:rPr b="0" lang="cs-CZ" sz="1400" spc="-1" strike="noStrike">
                <a:solidFill>
                  <a:srgbClr val="4472c4"/>
                </a:solidFill>
                <a:latin typeface="Courier New"/>
                <a:ea typeface="Calibri"/>
              </a:rPr>
              <a:t>new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Pole();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czech.talkTo(pole); </a:t>
            </a:r>
            <a:r>
              <a:rPr b="0" lang="cs-CZ" sz="1400" spc="-1" strike="noStrike">
                <a:solidFill>
                  <a:srgbClr val="a5a5a5"/>
                </a:solidFill>
                <a:latin typeface="Courier New"/>
                <a:ea typeface="Calibri"/>
              </a:rPr>
              <a:t>// defined as talkTo(Person)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300560" y="908640"/>
            <a:ext cx="369180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Double dispatch - vyřešeno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846000" y="4887000"/>
            <a:ext cx="10508400" cy="91476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</a:rPr>
              <a:t>VÝPIS: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548235"/>
                </a:solidFill>
                <a:latin typeface="Courier New"/>
              </a:rPr>
              <a:t>Dobrý den! Dzień dobry!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8089200" y="1428120"/>
            <a:ext cx="3128040" cy="11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</a:rPr>
              <a:t>Czech: 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</a:rPr>
              <a:t>talkTo(Person p)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</a:rPr>
              <a:t>p.talkTo(this);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8089200" y="3268800"/>
            <a:ext cx="3128040" cy="137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</a:rPr>
              <a:t>Pole: 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</a:rPr>
              <a:t>talkTo(Czech c)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</a:rPr>
              <a:t>    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</a:rPr>
              <a:t>system.out.println(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548235"/>
                </a:solidFill>
                <a:latin typeface="Courier New"/>
              </a:rPr>
              <a:t>"</a:t>
            </a:r>
            <a:r>
              <a:rPr b="0" lang="cs-CZ" sz="1400" spc="-1" strike="noStrike">
                <a:solidFill>
                  <a:srgbClr val="548235"/>
                </a:solidFill>
                <a:latin typeface="Courier New"/>
              </a:rPr>
              <a:t>Dobrý den! Dzień dobry!</a:t>
            </a:r>
            <a:r>
              <a:rPr b="0" lang="cs-CZ" sz="1400" spc="-1" strike="noStrike">
                <a:solidFill>
                  <a:srgbClr val="548235"/>
                </a:solidFill>
                <a:latin typeface="Courier New"/>
              </a:rPr>
              <a:t>"</a:t>
            </a:r>
            <a:r>
              <a:rPr b="0" lang="cs-CZ" sz="14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86" name="CustomShape 7"/>
          <p:cNvSpPr/>
          <p:nvPr/>
        </p:nvSpPr>
        <p:spPr>
          <a:xfrm flipV="1">
            <a:off x="3858480" y="1890720"/>
            <a:ext cx="4133160" cy="160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8"/>
          <p:cNvSpPr/>
          <p:nvPr/>
        </p:nvSpPr>
        <p:spPr>
          <a:xfrm>
            <a:off x="9583560" y="2781360"/>
            <a:ext cx="3600" cy="32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Visitor shrnutí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</a:rPr>
              <a:t>Visitor – </a:t>
            </a:r>
            <a:r>
              <a:rPr b="0" lang="cs-CZ" sz="2400" spc="-1" strike="noStrike">
                <a:solidFill>
                  <a:srgbClr val="4472c4"/>
                </a:solidFill>
                <a:latin typeface="Courier New"/>
                <a:ea typeface="Calibri"/>
              </a:rPr>
              <a:t>visit </a:t>
            </a:r>
            <a:r>
              <a:rPr b="0" lang="cs-CZ" sz="2400" spc="-1" strike="noStrike">
                <a:solidFill>
                  <a:srgbClr val="000000"/>
                </a:solidFill>
                <a:latin typeface="Calibri"/>
                <a:ea typeface="Calibri"/>
              </a:rPr>
              <a:t>pro všechny třídy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  <a:ea typeface="Calibri"/>
              </a:rPr>
              <a:t>Abstract Element – </a:t>
            </a:r>
            <a:r>
              <a:rPr b="0" lang="cs-CZ" sz="2400" spc="-1" strike="noStrike">
                <a:solidFill>
                  <a:srgbClr val="4472c4"/>
                </a:solidFill>
                <a:latin typeface="Courier New"/>
                <a:ea typeface="Calibri"/>
              </a:rPr>
              <a:t>accept</a:t>
            </a:r>
            <a:r>
              <a:rPr b="0" lang="cs-CZ" sz="2400" spc="-1" strike="noStrike">
                <a:solidFill>
                  <a:srgbClr val="000000"/>
                </a:solidFill>
                <a:latin typeface="Calibri"/>
                <a:ea typeface="Calibri"/>
              </a:rPr>
              <a:t>, přijímá implementaci visitora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  <a:ea typeface="Calibri"/>
              </a:rPr>
              <a:t>Kde použít?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  <a:ea typeface="Calibri"/>
              </a:rPr>
              <a:t>Stála struktura tříd, mnoho nezávislích operací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  <a:ea typeface="Calibri"/>
              </a:rPr>
              <a:t>Kde nepoužívat?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  <a:ea typeface="Calibri"/>
              </a:rPr>
              <a:t>Často se přidává nová třída, po třídách se nepožaduje podobná funkcionalita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  <a:ea typeface="Calibri"/>
              </a:rPr>
              <a:t>Výhody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  <a:ea typeface="Calibri"/>
              </a:rPr>
              <a:t>Snadné  přidání nových operací, přehledný kód, funkcionalita na jednom místě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  <a:ea typeface="Calibri"/>
              </a:rPr>
              <a:t>Nevýhody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  <a:ea typeface="Calibri"/>
              </a:rPr>
              <a:t>Náročné přidání nových tříd, narušení zapouzdření tříd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Příklady použití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Operace nad hierarchickými strukturami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</a:rPr>
              <a:t>Parsování hodnot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</a:rPr>
              <a:t>Výpis do textové podoby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</a:rPr>
              <a:t>Kontrola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Překladače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</a:rPr>
              <a:t>Type checking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</a:rPr>
              <a:t>Code optimization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Souvislost s dalšími návrhovými vzory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Iterator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  <a:ea typeface="Calibri"/>
              </a:rPr>
              <a:t>Visitor se dá použít jako iterátor navštěvovanou strukturu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  <a:ea typeface="Calibri"/>
              </a:rPr>
              <a:t>Composite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  <a:ea typeface="Calibri"/>
              </a:rPr>
              <a:t>Visitor pomůže odlehčit composite strukturu od některé funkcionality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Obrázek 4" descr=""/>
          <p:cNvPicPr/>
          <p:nvPr/>
        </p:nvPicPr>
        <p:blipFill>
          <a:blip r:embed="rId1"/>
          <a:stretch/>
        </p:blipFill>
        <p:spPr>
          <a:xfrm>
            <a:off x="1604880" y="720000"/>
            <a:ext cx="8762760" cy="540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42400" y="1685520"/>
            <a:ext cx="8148600" cy="39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500" spc="-1" strike="noStrike">
                <a:solidFill>
                  <a:srgbClr val="4472c4"/>
                </a:solidFill>
                <a:latin typeface="Courier New"/>
                <a:ea typeface="Calibri"/>
              </a:rPr>
              <a:t>package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withoutVisitor;</a:t>
            </a:r>
            <a:br/>
            <a:br/>
            <a:r>
              <a:rPr b="0" lang="cs-CZ" sz="1500" spc="-1" strike="noStrike">
                <a:solidFill>
                  <a:srgbClr val="4472c4"/>
                </a:solidFill>
                <a:latin typeface="Courier New"/>
                <a:ea typeface="Calibri"/>
              </a:rPr>
              <a:t>public class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PatronTier0 </a:t>
            </a:r>
            <a:r>
              <a:rPr b="0" lang="cs-CZ" sz="1500" spc="-1" strike="noStrike">
                <a:solidFill>
                  <a:srgbClr val="4472c4"/>
                </a:solidFill>
                <a:latin typeface="Courier New"/>
                <a:ea typeface="Calibri"/>
              </a:rPr>
              <a:t>extends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Person </a:t>
            </a:r>
            <a:r>
              <a:rPr b="0" lang="cs-CZ" sz="1500" spc="-1" strike="noStrike">
                <a:solidFill>
                  <a:srgbClr val="4472c4"/>
                </a:solidFill>
                <a:latin typeface="Courier New"/>
                <a:ea typeface="Calibri"/>
              </a:rPr>
              <a:t>implements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PatronInterface{</a:t>
            </a:r>
            <a:br/>
            <a:br/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5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br/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5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gainAccessToConcertPhotoGallery() {</a:t>
            </a:r>
            <a:br/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i="1" lang="cs-CZ" sz="1500" spc="-1" strike="noStrike">
                <a:solidFill>
                  <a:srgbClr val="a5a5a5"/>
                </a:solidFill>
                <a:latin typeface="Courier New"/>
                <a:ea typeface="Calibri"/>
              </a:rPr>
              <a:t>//this.photoGalleryAccess = BACKSTAGE;</a:t>
            </a:r>
            <a:br/>
            <a:r>
              <a:rPr b="0" i="1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br/>
            <a:br/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5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br/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5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addLiveStreamFeature() {</a:t>
            </a:r>
            <a:br/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i="1" lang="cs-CZ" sz="1500" spc="-1" strike="noStrike">
                <a:solidFill>
                  <a:srgbClr val="a5a5a5"/>
                </a:solidFill>
                <a:latin typeface="Courier New"/>
                <a:ea typeface="Calibri"/>
              </a:rPr>
              <a:t>// this.emojis.add(peepolaughteatime)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500" spc="-1" strike="noStrike">
                <a:solidFill>
                  <a:srgbClr val="a5a5a5"/>
                </a:solidFill>
                <a:latin typeface="Courier New"/>
                <a:ea typeface="Calibri"/>
              </a:rPr>
              <a:t>// other methods</a:t>
            </a:r>
            <a:br/>
            <a:br/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Patron úrovně 0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42400" y="1685520"/>
            <a:ext cx="8148600" cy="42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500" spc="-1" strike="noStrike">
                <a:solidFill>
                  <a:srgbClr val="4472c4"/>
                </a:solidFill>
                <a:latin typeface="Courier New"/>
                <a:ea typeface="Calibri"/>
              </a:rPr>
              <a:t>package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withoutVisitor;</a:t>
            </a:r>
            <a:br/>
            <a:br/>
            <a:r>
              <a:rPr b="0" lang="cs-CZ" sz="1500" spc="-1" strike="noStrike">
                <a:solidFill>
                  <a:srgbClr val="4472c4"/>
                </a:solidFill>
                <a:latin typeface="Courier New"/>
                <a:ea typeface="Calibri"/>
              </a:rPr>
              <a:t>public class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PatronTier1 </a:t>
            </a:r>
            <a:r>
              <a:rPr b="0" lang="cs-CZ" sz="1500" spc="-1" strike="noStrike">
                <a:solidFill>
                  <a:srgbClr val="4472c4"/>
                </a:solidFill>
                <a:latin typeface="Courier New"/>
                <a:ea typeface="Calibri"/>
              </a:rPr>
              <a:t>extends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Person </a:t>
            </a:r>
            <a:r>
              <a:rPr b="0" lang="cs-CZ" sz="1500" spc="-1" strike="noStrike">
                <a:solidFill>
                  <a:srgbClr val="4472c4"/>
                </a:solidFill>
                <a:latin typeface="Courier New"/>
                <a:ea typeface="Calibri"/>
              </a:rPr>
              <a:t>implements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PatronInterface{</a:t>
            </a:r>
            <a:br/>
            <a:br/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5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br/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5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gainAccessToConcertPhotoGallery() {</a:t>
            </a:r>
            <a:br/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i="1" lang="cs-CZ" sz="1500" spc="-1" strike="noStrike">
                <a:solidFill>
                  <a:srgbClr val="a5a5a5"/>
                </a:solidFill>
                <a:latin typeface="Courier New"/>
                <a:ea typeface="Calibri"/>
              </a:rPr>
              <a:t>//this.photoGalleryAccess = BACKSTAGE&amp;AFTERPARTY;</a:t>
            </a:r>
            <a:br/>
            <a:r>
              <a:rPr b="0" i="1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br/>
            <a:br/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5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br/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5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addLiveStreamFeature() {</a:t>
            </a:r>
            <a:br/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i="1" lang="cs-CZ" sz="1500" spc="-1" strike="noStrike">
                <a:solidFill>
                  <a:srgbClr val="a5a5a5"/>
                </a:solidFill>
                <a:latin typeface="Courier New"/>
                <a:ea typeface="Calibri"/>
              </a:rPr>
              <a:t>// this.emojis.add(peepolaughteatime)</a:t>
            </a:r>
            <a:br/>
            <a:r>
              <a:rPr b="0" i="1" lang="cs-CZ" sz="15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 </a:t>
            </a:r>
            <a:r>
              <a:rPr b="0" i="1" lang="cs-CZ" sz="1500" spc="-1" strike="noStrike">
                <a:solidFill>
                  <a:srgbClr val="a5a5a5"/>
                </a:solidFill>
                <a:latin typeface="Courier New"/>
                <a:ea typeface="Calibri"/>
              </a:rPr>
              <a:t>// this.emojis.add(peepolaughtrun)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500" spc="-1" strike="noStrike">
                <a:solidFill>
                  <a:srgbClr val="a5a5a5"/>
                </a:solidFill>
                <a:latin typeface="Courier New"/>
                <a:ea typeface="Calibri"/>
              </a:rPr>
              <a:t>// other methods</a:t>
            </a:r>
            <a:br/>
            <a:br/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Patron úrovně 1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42400" y="1685520"/>
            <a:ext cx="8148600" cy="442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cs-CZ" sz="1500" spc="-1" strike="noStrike">
                <a:solidFill>
                  <a:srgbClr val="4472c4"/>
                </a:solidFill>
                <a:latin typeface="Courier New"/>
                <a:ea typeface="Calibri"/>
              </a:rPr>
              <a:t>package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withoutVisitor;</a:t>
            </a:r>
            <a:br/>
            <a:br/>
            <a:r>
              <a:rPr b="0" lang="cs-CZ" sz="1500" spc="-1" strike="noStrike">
                <a:solidFill>
                  <a:srgbClr val="4472c4"/>
                </a:solidFill>
                <a:latin typeface="Courier New"/>
                <a:ea typeface="Calibri"/>
              </a:rPr>
              <a:t>public class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PatronTier2 </a:t>
            </a:r>
            <a:r>
              <a:rPr b="0" lang="cs-CZ" sz="1500" spc="-1" strike="noStrike">
                <a:solidFill>
                  <a:srgbClr val="4472c4"/>
                </a:solidFill>
                <a:latin typeface="Courier New"/>
                <a:ea typeface="Calibri"/>
              </a:rPr>
              <a:t>extends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Person </a:t>
            </a:r>
            <a:r>
              <a:rPr b="0" lang="cs-CZ" sz="1500" spc="-1" strike="noStrike">
                <a:solidFill>
                  <a:srgbClr val="4472c4"/>
                </a:solidFill>
                <a:latin typeface="Courier New"/>
                <a:ea typeface="Calibri"/>
              </a:rPr>
              <a:t>implements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PatronInterface{</a:t>
            </a:r>
            <a:br/>
            <a:br/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5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br/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5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gainAccessToConcertPhotoGallery() {</a:t>
            </a:r>
            <a:br/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i="1" lang="cs-CZ" sz="1500" spc="-1" strike="noStrike">
                <a:solidFill>
                  <a:srgbClr val="a5a5a5"/>
                </a:solidFill>
                <a:latin typeface="Courier New"/>
                <a:ea typeface="Calibri"/>
              </a:rPr>
              <a:t>//this.photoGalleryAccess = FULL;</a:t>
            </a:r>
            <a:br/>
            <a:r>
              <a:rPr b="0" i="1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br/>
            <a:br/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500" spc="-1" strike="noStrike">
                <a:solidFill>
                  <a:srgbClr val="a9d18e"/>
                </a:solidFill>
                <a:latin typeface="Courier New"/>
                <a:ea typeface="Calibri"/>
              </a:rPr>
              <a:t>@Override</a:t>
            </a:r>
            <a:br/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500" spc="-1" strike="noStrike">
                <a:solidFill>
                  <a:srgbClr val="4472c4"/>
                </a:solidFill>
                <a:latin typeface="Courier New"/>
                <a:ea typeface="Calibri"/>
              </a:rPr>
              <a:t>public void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addLiveStreamFeature() {</a:t>
            </a:r>
            <a:br/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     </a:t>
            </a:r>
            <a:r>
              <a:rPr b="0" i="1" lang="cs-CZ" sz="1500" spc="-1" strike="noStrike">
                <a:solidFill>
                  <a:srgbClr val="a5a5a5"/>
                </a:solidFill>
                <a:latin typeface="Courier New"/>
                <a:ea typeface="Calibri"/>
              </a:rPr>
              <a:t>// this.emojis.add(peepolaughteatime)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cs-CZ" sz="15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 </a:t>
            </a:r>
            <a:r>
              <a:rPr b="0" i="1" lang="cs-CZ" sz="1500" spc="-1" strike="noStrike">
                <a:solidFill>
                  <a:srgbClr val="a5a5a5"/>
                </a:solidFill>
                <a:latin typeface="Courier New"/>
                <a:ea typeface="Calibri"/>
              </a:rPr>
              <a:t>// even more emojis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cs-CZ" sz="1500" spc="-1" strike="noStrike">
                <a:solidFill>
                  <a:srgbClr val="a5a5a5"/>
                </a:solidFill>
                <a:latin typeface="Courier New"/>
                <a:ea typeface="Calibri"/>
              </a:rPr>
              <a:t>        </a:t>
            </a:r>
            <a:r>
              <a:rPr b="0" i="1" lang="cs-CZ" sz="1500" spc="-1" strike="noStrike">
                <a:solidFill>
                  <a:srgbClr val="a5a5a5"/>
                </a:solidFill>
                <a:latin typeface="Courier New"/>
                <a:ea typeface="Calibri"/>
              </a:rPr>
              <a:t>// choose voice filter</a:t>
            </a:r>
            <a:br/>
            <a:r>
              <a:rPr b="0" i="1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    </a:t>
            </a:r>
            <a:r>
              <a:rPr b="0" lang="cs-CZ" sz="1500" spc="-1" strike="noStrike">
                <a:solidFill>
                  <a:srgbClr val="a5a5a5"/>
                </a:solidFill>
                <a:latin typeface="Courier New"/>
                <a:ea typeface="Calibri"/>
              </a:rPr>
              <a:t>// other methods</a:t>
            </a:r>
            <a:br/>
            <a:br/>
            <a:r>
              <a:rPr b="0" lang="cs-CZ" sz="15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300560" y="908640"/>
            <a:ext cx="369180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Patron úrovně 2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Obrázek 3" descr=""/>
          <p:cNvPicPr/>
          <p:nvPr/>
        </p:nvPicPr>
        <p:blipFill>
          <a:blip r:embed="rId1"/>
          <a:stretch/>
        </p:blipFill>
        <p:spPr>
          <a:xfrm>
            <a:off x="1704960" y="1699200"/>
            <a:ext cx="8638920" cy="4011840"/>
          </a:xfrm>
          <a:prstGeom prst="rect">
            <a:avLst/>
          </a:prstGeom>
          <a:ln>
            <a:noFill/>
          </a:ln>
        </p:spPr>
      </p:pic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Přidání nové třídy je jednoduché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Přidání nové funkce už je náročnější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Obrázek 3" descr=""/>
          <p:cNvPicPr/>
          <p:nvPr/>
        </p:nvPicPr>
        <p:blipFill>
          <a:blip r:embed="rId1"/>
          <a:stretch/>
        </p:blipFill>
        <p:spPr>
          <a:xfrm>
            <a:off x="1781280" y="1699200"/>
            <a:ext cx="8629200" cy="402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LibreOffice/6.4.6.2$Linux_X86_64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2021-04-06T07:22:31Z</dcterms:created>
  <dc:creator/>
  <dc:description/>
  <dc:language>en-GB</dc:language>
  <cp:lastModifiedBy/>
  <dcterms:modified xsi:type="dcterms:W3CDTF">2021-04-08T19:13:04Z</dcterms:modified>
  <cp:revision>963</cp:revision>
  <dc:subject/>
  <dc:title>Prezentace aplikace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Širokoúhlá obrazovka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37</vt:i4>
  </property>
</Properties>
</file>