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57" r:id="rId3"/>
    <p:sldId id="262" r:id="rId4"/>
    <p:sldId id="263" r:id="rId5"/>
    <p:sldId id="271" r:id="rId6"/>
    <p:sldId id="264" r:id="rId7"/>
    <p:sldId id="272" r:id="rId8"/>
    <p:sldId id="274" r:id="rId9"/>
    <p:sldId id="276" r:id="rId10"/>
    <p:sldId id="275" r:id="rId11"/>
    <p:sldId id="273" r:id="rId1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414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263291-AF9B-40AC-86FB-A4BC679DE9B1}" type="datetime1">
              <a:rPr lang="es-ES" smtClean="0"/>
              <a:t>15/01/18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37F807C-0218-4A41-8347-EABE14BBB239}" type="datetime1">
              <a:rPr lang="es-ES" noProof="0" smtClean="0"/>
              <a:t>15/01/18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s-ES" smtClean="0"/>
              <a:t>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303788-C1CA-4B82-8A0C-8D3F6E50D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59293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s-ES" smtClean="0"/>
              <a:t>10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EB25D-5389-4819-9B48-1C201913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69744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s-ES" smtClean="0"/>
              <a:t>11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A389DA-051E-4963-B9EC-55318B16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98963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s-ES" smtClean="0"/>
              <a:t>2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1DC2E2-3723-464D-A143-C7BB26AE6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s-ES" smtClean="0"/>
              <a:t>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C1533C-B323-42AD-B27F-6E0531D8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7149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s-ES" smtClean="0"/>
              <a:t>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8CFA09-D002-4555-AAD3-0FBD3AAF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92168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s-ES" smtClean="0"/>
              <a:t>5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B86B95-3AAE-46FF-91D4-7ED07867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72431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s-ES" smtClean="0"/>
              <a:t>6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B8B91D-50C8-45B9-90C6-8DE5B768F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31213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s-ES" smtClean="0"/>
              <a:t>7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D2FFAA-7154-4018-A571-955D67783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84567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s-ES" smtClean="0"/>
              <a:t>8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EB25D-5389-4819-9B48-1C201913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67038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s-ES" smtClean="0"/>
              <a:t>9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EB25D-5389-4819-9B48-1C201913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3123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c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ctor recto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ctor recto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ctor recto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ctor recto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ctor recto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ctor recto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5A1405-BBF9-4BC3-AA61-5C0FB464362A}" type="datetime1">
              <a:rPr lang="es-ES" noProof="0" smtClean="0"/>
              <a:t>15/01/18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2A3191-805C-4784-A3BC-AC14A83C5148}" type="datetime1">
              <a:rPr lang="es-ES" noProof="0" smtClean="0"/>
              <a:t>15/01/18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EE244C-C577-48FE-A125-364A1031E72B}" type="datetime1">
              <a:rPr lang="es-ES" noProof="0" smtClean="0"/>
              <a:t>15/01/18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826DFA-F784-475C-8788-E36D458212F6}" type="datetime1">
              <a:rPr lang="es-ES" noProof="0" smtClean="0"/>
              <a:t>15/01/18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55B340-BE55-4207-9F1A-594BDC1C0848}" type="datetime1">
              <a:rPr lang="es-ES" noProof="0" smtClean="0"/>
              <a:t>15/01/18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70DCB0-745F-4832-83A8-77DC6D9D9DCF}" type="datetime1">
              <a:rPr lang="es-ES" noProof="0" smtClean="0"/>
              <a:t>15/01/18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ctor recto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cto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cto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cto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cto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cto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cto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cto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cto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cto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ctor recto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cto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cto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cto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cto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ctor recto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ctor recto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ctor recto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ctor recto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ctor recto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ctor recto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cto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cto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cto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cto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ctor recto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ctor recto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ctor recto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cto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cto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ctor recto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ctor recto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ctor recto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ctor recto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ctor recto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ctor recto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cto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cto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cto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cto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Marcador de posición de pie de página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12" name="Marcador de posición de fecha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E18E28-AF0F-4004-8A3C-6A5834363DD6}" type="datetime1">
              <a:rPr lang="es-ES" noProof="0" smtClean="0"/>
              <a:t>15/01/18</a:t>
            </a:fld>
            <a:endParaRPr lang="es-ES" noProof="0" dirty="0"/>
          </a:p>
        </p:txBody>
      </p:sp>
      <p:sp>
        <p:nvSpPr>
          <p:cNvPr id="214" name="Marcador de posición de número de diapositiva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ctor recto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ctor recto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cto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ctor recto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ctor recto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ctor recto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cto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ángu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cxnSp>
        <p:nvCxnSpPr>
          <p:cNvPr id="60" name="Conector recto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8EDE2315-F5A0-4854-AAB8-098D6B08AEA0}" type="datetime1">
              <a:rPr lang="es-ES" noProof="0" smtClean="0"/>
              <a:t>15/01/18</a:t>
            </a:fld>
            <a:endParaRPr lang="es-ES" noProof="0" dirty="0"/>
          </a:p>
        </p:txBody>
      </p:sp>
      <p:sp>
        <p:nvSpPr>
          <p:cNvPr id="8" name="Marcador de posición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ctor recto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ctor recto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cto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ctor recto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á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59" name="Conector recto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quiera agregar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ector recto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ctor recto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cto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cto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cto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cto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ctor recto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recto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ctor recto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ctor recto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ctor recto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ctor recto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cto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cto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cto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recto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ctor recto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cto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cto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cto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cto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ctor recto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ctor recto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cto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ctor recto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ctor recto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ctor recto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cto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cto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cto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cto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cxnSp>
        <p:nvCxnSpPr>
          <p:cNvPr id="148" name="Conector recto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542A6AC-2AFC-4158-9EA1-0C9B0ADEB9EF}" type="datetime1">
              <a:rPr lang="es-ES" noProof="0" smtClean="0"/>
              <a:t>15/01/18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6">
            <a:extLst>
              <a:ext uri="{FF2B5EF4-FFF2-40B4-BE49-F238E27FC236}">
                <a16:creationId xmlns:a16="http://schemas.microsoft.com/office/drawing/2014/main" id="{C1C4E10D-4294-41A2-A651-9C94FE945E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956" y="473888"/>
            <a:ext cx="904875" cy="988695"/>
          </a:xfrm>
          <a:prstGeom prst="rect">
            <a:avLst/>
          </a:prstGeom>
        </p:spPr>
      </p:pic>
      <p:pic>
        <p:nvPicPr>
          <p:cNvPr id="5" name="Picture 65">
            <a:extLst>
              <a:ext uri="{FF2B5EF4-FFF2-40B4-BE49-F238E27FC236}">
                <a16:creationId xmlns:a16="http://schemas.microsoft.com/office/drawing/2014/main" id="{3CC7BB14-A915-4613-B6D0-83B754B7809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94" y="473888"/>
            <a:ext cx="2590800" cy="1002665"/>
          </a:xfrm>
          <a:prstGeom prst="rect">
            <a:avLst/>
          </a:prstGeom>
        </p:spPr>
      </p:pic>
      <p:sp>
        <p:nvSpPr>
          <p:cNvPr id="7" name="Text Box 67">
            <a:extLst>
              <a:ext uri="{FF2B5EF4-FFF2-40B4-BE49-F238E27FC236}">
                <a16:creationId xmlns:a16="http://schemas.microsoft.com/office/drawing/2014/main" id="{597DB7C7-CBF4-4224-AEB1-57FCBA362FCD}"/>
              </a:ext>
            </a:extLst>
          </p:cNvPr>
          <p:cNvSpPr txBox="1"/>
          <p:nvPr/>
        </p:nvSpPr>
        <p:spPr>
          <a:xfrm>
            <a:off x="2735580" y="1400175"/>
            <a:ext cx="6720840" cy="405765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s-ES" sz="2000" b="1" dirty="0">
                <a:solidFill>
                  <a:srgbClr val="31489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Graduado en Ingeniería Informática</a:t>
            </a:r>
            <a:endParaRPr lang="es-E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s-E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E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s-ES" sz="2000" dirty="0">
                <a:solidFill>
                  <a:srgbClr val="31489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Universidad Politécnica de Madrid</a:t>
            </a:r>
            <a:endParaRPr lang="es-E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2000" dirty="0">
                <a:solidFill>
                  <a:srgbClr val="31489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Escuela Técnica Superior de</a:t>
            </a:r>
            <a:endParaRPr lang="es-E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2000" dirty="0">
                <a:solidFill>
                  <a:srgbClr val="31489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Ingenieros Informáticos</a:t>
            </a:r>
            <a:endParaRPr lang="es-E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2000" dirty="0">
                <a:solidFill>
                  <a:srgbClr val="31489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E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2000" dirty="0">
                <a:solidFill>
                  <a:srgbClr val="31489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E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s-ES" sz="2000" b="1" dirty="0">
                <a:solidFill>
                  <a:srgbClr val="31489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Trabajo fin de Grado</a:t>
            </a:r>
            <a:endParaRPr lang="es-E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s-ES" sz="2000" b="1" dirty="0">
                <a:solidFill>
                  <a:srgbClr val="31489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ES" sz="2000" dirty="0">
                <a:solidFill>
                  <a:srgbClr val="31489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Modelo simplificado del procesador 68000 en VHDL</a:t>
            </a:r>
            <a:endParaRPr lang="es-E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64">
            <a:extLst>
              <a:ext uri="{FF2B5EF4-FFF2-40B4-BE49-F238E27FC236}">
                <a16:creationId xmlns:a16="http://schemas.microsoft.com/office/drawing/2014/main" id="{50D99607-3597-4387-9418-3F3104AA5A48}"/>
              </a:ext>
            </a:extLst>
          </p:cNvPr>
          <p:cNvSpPr txBox="1"/>
          <p:nvPr/>
        </p:nvSpPr>
        <p:spPr>
          <a:xfrm>
            <a:off x="3842385" y="5457825"/>
            <a:ext cx="8179039" cy="218376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s-ES" sz="2000" dirty="0">
                <a:solidFill>
                  <a:srgbClr val="31489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Autor: Salvador González García</a:t>
            </a:r>
            <a:endParaRPr lang="es-E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s-ES" sz="2000" dirty="0">
                <a:solidFill>
                  <a:srgbClr val="31489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Tutor: Mariano Hermida de la Rica</a:t>
            </a:r>
            <a:r>
              <a:rPr lang="es-E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          </a:t>
            </a:r>
            <a:r>
              <a:rPr lang="es-ES" sz="1800" dirty="0">
                <a:solidFill>
                  <a:srgbClr val="31489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MADRID, ENERO 2017</a:t>
            </a:r>
            <a:endParaRPr lang="es-E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s-E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ES" sz="12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s-ES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8321" y="-306560"/>
            <a:ext cx="9601200" cy="1142385"/>
          </a:xfrm>
        </p:spPr>
        <p:txBody>
          <a:bodyPr rtlCol="0"/>
          <a:lstStyle/>
          <a:p>
            <a:pPr rtl="0"/>
            <a:r>
              <a:rPr lang="es-ES" dirty="0"/>
              <a:t>Ejemplo simulación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42FDBE-23A3-48F0-BB3E-645492C3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t>10</a:t>
            </a:fld>
            <a:r>
              <a:rPr lang="es-ES" noProof="0" dirty="0"/>
              <a:t>/11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D8CBAD9-29D8-481C-AAEA-8F5EA0BD9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8625"/>
            <a:ext cx="12192000" cy="34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4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7707D3-A96B-4E8F-A439-AAE20A7C7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901" y="1981201"/>
            <a:ext cx="9906699" cy="3809999"/>
          </a:xfrm>
        </p:spPr>
        <p:txBody>
          <a:bodyPr>
            <a:normAutofit/>
          </a:bodyPr>
          <a:lstStyle/>
          <a:p>
            <a:r>
              <a:rPr lang="en-US" dirty="0" err="1"/>
              <a:t>Diseño</a:t>
            </a:r>
            <a:r>
              <a:rPr lang="en-US" dirty="0"/>
              <a:t> modular</a:t>
            </a:r>
          </a:p>
          <a:p>
            <a:r>
              <a:rPr lang="en-US" dirty="0" err="1"/>
              <a:t>Ensamblador</a:t>
            </a:r>
            <a:endParaRPr lang="en-US" dirty="0"/>
          </a:p>
          <a:p>
            <a:r>
              <a:rPr lang="en-US" dirty="0" err="1"/>
              <a:t>Programas</a:t>
            </a:r>
            <a:r>
              <a:rPr lang="en-US" dirty="0"/>
              <a:t> </a:t>
            </a:r>
            <a:r>
              <a:rPr lang="en-US" dirty="0" err="1"/>
              <a:t>relativamente</a:t>
            </a:r>
            <a:r>
              <a:rPr lang="en-US" dirty="0"/>
              <a:t> </a:t>
            </a:r>
            <a:r>
              <a:rPr lang="en-US" dirty="0" err="1"/>
              <a:t>complejos</a:t>
            </a:r>
            <a:r>
              <a:rPr lang="en-US" dirty="0"/>
              <a:t> y </a:t>
            </a:r>
            <a:r>
              <a:rPr lang="en-US" dirty="0" err="1"/>
              <a:t>grandes</a:t>
            </a:r>
            <a:endParaRPr lang="en-US" dirty="0"/>
          </a:p>
          <a:p>
            <a:r>
              <a:rPr lang="en-US" dirty="0" err="1"/>
              <a:t>Complejidad</a:t>
            </a:r>
            <a:r>
              <a:rPr lang="en-US" dirty="0"/>
              <a:t> de un </a:t>
            </a:r>
            <a:r>
              <a:rPr lang="en-US" dirty="0" err="1"/>
              <a:t>procesador</a:t>
            </a:r>
            <a:endParaRPr lang="en-US" dirty="0"/>
          </a:p>
          <a:p>
            <a:r>
              <a:rPr lang="en-US" dirty="0"/>
              <a:t>Unidad de coma </a:t>
            </a:r>
            <a:r>
              <a:rPr lang="en-US" dirty="0" err="1"/>
              <a:t>flotante</a:t>
            </a:r>
            <a:r>
              <a:rPr lang="en-US" dirty="0"/>
              <a:t>. </a:t>
            </a:r>
            <a:r>
              <a:rPr lang="en-US" dirty="0" err="1"/>
              <a:t>Instrucciones</a:t>
            </a:r>
            <a:r>
              <a:rPr lang="en-US" dirty="0"/>
              <a:t> de supervisor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Conclusiones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E36926-95E5-47D9-AEF2-E1026A2A9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t>11</a:t>
            </a:fld>
            <a:r>
              <a:rPr lang="es-ES" noProof="0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992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009" y="503853"/>
            <a:ext cx="10141591" cy="1142385"/>
          </a:xfrm>
        </p:spPr>
        <p:txBody>
          <a:bodyPr rtlCol="0">
            <a:normAutofit fontScale="90000"/>
          </a:bodyPr>
          <a:lstStyle/>
          <a:p>
            <a:r>
              <a:rPr lang="es-ES" dirty="0">
                <a:ea typeface="Times New Roman" panose="02020603050405020304" pitchFamily="18" charset="0"/>
                <a:cs typeface="Times New Roman" panose="02020603050405020304" pitchFamily="18" charset="0"/>
              </a:rPr>
              <a:t> Un Modelo simplificado del procesador 68000 en VHDL</a:t>
            </a:r>
            <a:br>
              <a:rPr lang="es-ES" sz="1800" dirty="0"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Procesador 68000</a:t>
            </a:r>
          </a:p>
          <a:p>
            <a:pPr rtl="0"/>
            <a:r>
              <a:rPr lang="es-ES" dirty="0"/>
              <a:t>Modelo simplificado</a:t>
            </a:r>
          </a:p>
          <a:p>
            <a:pPr rtl="0"/>
            <a:r>
              <a:rPr lang="es-ES" dirty="0"/>
              <a:t>VHDL</a:t>
            </a:r>
          </a:p>
          <a:p>
            <a:pPr rtl="0"/>
            <a:r>
              <a:rPr lang="es-ES" dirty="0" err="1"/>
              <a:t>ModelSim</a:t>
            </a:r>
            <a:endParaRPr lang="es-ES" dirty="0"/>
          </a:p>
          <a:p>
            <a:pPr rtl="0"/>
            <a:r>
              <a:rPr lang="es-ES" dirty="0"/>
              <a:t>Documentación del procesador</a:t>
            </a:r>
          </a:p>
          <a:p>
            <a:pPr rtl="0"/>
            <a:r>
              <a:rPr lang="es-ES" dirty="0"/>
              <a:t>Ensamblador</a:t>
            </a:r>
          </a:p>
          <a:p>
            <a:pPr rtl="0"/>
            <a:endParaRPr lang="es-ES" dirty="0"/>
          </a:p>
        </p:txBody>
      </p:sp>
      <p:pic>
        <p:nvPicPr>
          <p:cNvPr id="2050" name="Picture 2" descr="Image result for Motorola 68000">
            <a:extLst>
              <a:ext uri="{FF2B5EF4-FFF2-40B4-BE49-F238E27FC236}">
                <a16:creationId xmlns:a16="http://schemas.microsoft.com/office/drawing/2014/main" id="{EDC3B3A8-7E35-4839-B871-2A1918A6F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166" y="1936023"/>
            <a:ext cx="4477434" cy="255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C21148-E398-4A38-A72A-5FF11766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t>2</a:t>
            </a:fld>
            <a:r>
              <a:rPr lang="es-ES" noProof="0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s-ES" dirty="0">
                <a:ea typeface="Times New Roman" panose="02020603050405020304" pitchFamily="18" charset="0"/>
                <a:cs typeface="Times New Roman" panose="02020603050405020304" pitchFamily="18" charset="0"/>
              </a:rPr>
              <a:t>Trabajos previos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79A606-D387-4955-B780-B3AE97A46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Repaso</a:t>
            </a:r>
            <a:r>
              <a:rPr lang="en-US" dirty="0"/>
              <a:t> VHDL</a:t>
            </a:r>
          </a:p>
          <a:p>
            <a:r>
              <a:rPr lang="en-US" dirty="0" err="1"/>
              <a:t>ModelSim</a:t>
            </a:r>
            <a:endParaRPr lang="en-US" dirty="0"/>
          </a:p>
          <a:p>
            <a:r>
              <a:rPr lang="en-US" dirty="0" err="1"/>
              <a:t>PicoComputador</a:t>
            </a:r>
            <a:endParaRPr lang="en-US" dirty="0"/>
          </a:p>
          <a:p>
            <a:r>
              <a:rPr lang="en-US" dirty="0"/>
              <a:t>Low Risk Computer</a:t>
            </a:r>
          </a:p>
        </p:txBody>
      </p:sp>
      <p:pic>
        <p:nvPicPr>
          <p:cNvPr id="1026" name="Picture 2" descr="http://alpha-1.movie.coocan.jp/computer/ModelSim_ALTERA_01.jpg">
            <a:extLst>
              <a:ext uri="{FF2B5EF4-FFF2-40B4-BE49-F238E27FC236}">
                <a16:creationId xmlns:a16="http://schemas.microsoft.com/office/drawing/2014/main" id="{505C3697-AED0-40D2-954A-5D86E2F49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261" y="1075045"/>
            <a:ext cx="35052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89F7BD-9CFB-410B-B48F-C77F634E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t>3</a:t>
            </a:fld>
            <a:r>
              <a:rPr lang="es-ES" noProof="0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Formato de instrucciones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79C8E107-5AEE-4535-9BD0-0A11D226C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399" y="1981199"/>
            <a:ext cx="9174061" cy="3810001"/>
          </a:xfrm>
        </p:spPr>
        <p:txBody>
          <a:bodyPr/>
          <a:lstStyle/>
          <a:p>
            <a:r>
              <a:rPr lang="en-US" dirty="0"/>
              <a:t>Move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48C7462-DBF5-4B87-ACA9-57211DD177A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645" y="2392822"/>
            <a:ext cx="9333125" cy="843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8109D4EF-9E69-498E-A960-93CF63FF4D3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3922520"/>
            <a:ext cx="9034739" cy="105013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A3FAD9B6-3F4F-49F0-A7C9-1B3AAAF2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t>4</a:t>
            </a:fld>
            <a:r>
              <a:rPr lang="es-ES" noProof="0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Formato de instrucciones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79C8E107-5AEE-4535-9BD0-0A11D226C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399" y="1981199"/>
            <a:ext cx="9174061" cy="3810001"/>
          </a:xfrm>
        </p:spPr>
        <p:txBody>
          <a:bodyPr/>
          <a:lstStyle/>
          <a:p>
            <a:r>
              <a:rPr lang="en-US" dirty="0"/>
              <a:t>Bcc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RTS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F13F29E-DDD3-4ACF-BCEE-0F31E14C7D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61" y="3987388"/>
            <a:ext cx="10168277" cy="805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C5097AE-B85C-4226-86F8-19F19908730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8" y="2408492"/>
            <a:ext cx="9712045" cy="10040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3A212E4-7DD3-46B8-9E56-28955A9E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t>5</a:t>
            </a:fld>
            <a:r>
              <a:rPr lang="es-ES" noProof="0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57117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7707D3-A96B-4E8F-A439-AAE20A7C7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901" y="1981201"/>
            <a:ext cx="9906699" cy="3809999"/>
          </a:xfrm>
        </p:spPr>
        <p:txBody>
          <a:bodyPr>
            <a:normAutofit/>
          </a:bodyPr>
          <a:lstStyle/>
          <a:p>
            <a:r>
              <a:rPr lang="en-US" dirty="0" err="1"/>
              <a:t>Arquitectura</a:t>
            </a:r>
            <a:r>
              <a:rPr lang="en-US" dirty="0"/>
              <a:t> </a:t>
            </a:r>
            <a:r>
              <a:rPr lang="en-US" dirty="0" err="1"/>
              <a:t>simplificada</a:t>
            </a:r>
            <a:endParaRPr lang="en-US" dirty="0"/>
          </a:p>
          <a:p>
            <a:r>
              <a:rPr lang="en-US" dirty="0"/>
              <a:t>¿Buses de 16, 24 o 32 bits?</a:t>
            </a:r>
          </a:p>
          <a:p>
            <a:r>
              <a:rPr lang="en-US" dirty="0" err="1"/>
              <a:t>Direccionamiento</a:t>
            </a:r>
            <a:r>
              <a:rPr lang="en-US" dirty="0"/>
              <a:t> a </a:t>
            </a:r>
            <a:r>
              <a:rPr lang="en-US" dirty="0" err="1"/>
              <a:t>nivel</a:t>
            </a:r>
            <a:r>
              <a:rPr lang="en-US" dirty="0"/>
              <a:t> de palabra</a:t>
            </a:r>
          </a:p>
          <a:p>
            <a:r>
              <a:rPr lang="en-US" dirty="0" err="1"/>
              <a:t>Interrupciones</a:t>
            </a:r>
            <a:endParaRPr lang="en-US" dirty="0"/>
          </a:p>
          <a:p>
            <a:r>
              <a:rPr lang="en-US" dirty="0"/>
              <a:t>7 </a:t>
            </a:r>
            <a:r>
              <a:rPr lang="en-US" dirty="0" err="1"/>
              <a:t>modos</a:t>
            </a:r>
            <a:r>
              <a:rPr lang="en-US" dirty="0"/>
              <a:t> de </a:t>
            </a:r>
            <a:r>
              <a:rPr lang="en-US" dirty="0" err="1"/>
              <a:t>direccionamiento</a:t>
            </a:r>
            <a:r>
              <a:rPr lang="en-US" dirty="0"/>
              <a:t>.</a:t>
            </a:r>
          </a:p>
          <a:p>
            <a:r>
              <a:rPr lang="en-US" dirty="0"/>
              <a:t>Unidad de control</a:t>
            </a:r>
          </a:p>
          <a:p>
            <a:r>
              <a:rPr lang="en-US" dirty="0" err="1"/>
              <a:t>Registros</a:t>
            </a:r>
            <a:r>
              <a:rPr lang="en-US" dirty="0"/>
              <a:t> </a:t>
            </a:r>
            <a:r>
              <a:rPr lang="en-US" dirty="0" err="1"/>
              <a:t>auxiliares</a:t>
            </a:r>
            <a:endParaRPr lang="en-US" dirty="0"/>
          </a:p>
          <a:p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Arquitectura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9DDEEC1-7C99-40F3-9938-B6DBC7DB73D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440" y="1646238"/>
            <a:ext cx="6034035" cy="448116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B571B6-30D7-4E6C-9ADE-91F9553C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t>6</a:t>
            </a:fld>
            <a:r>
              <a:rPr lang="es-ES" noProof="0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7707D3-A96B-4E8F-A439-AAE20A7C7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901" y="1981201"/>
            <a:ext cx="9906699" cy="38099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Initial, </a:t>
            </a:r>
            <a:r>
              <a:rPr lang="en-US" dirty="0" err="1"/>
              <a:t>ReadInst</a:t>
            </a:r>
            <a:r>
              <a:rPr lang="en-US" dirty="0"/>
              <a:t>, Execute</a:t>
            </a:r>
          </a:p>
          <a:p>
            <a:r>
              <a:rPr lang="en-US" dirty="0"/>
              <a:t>Operando Fuente. </a:t>
            </a:r>
            <a:r>
              <a:rPr lang="en-US" dirty="0" err="1"/>
              <a:t>Estados</a:t>
            </a:r>
            <a:r>
              <a:rPr lang="en-US" dirty="0"/>
              <a:t> B</a:t>
            </a:r>
          </a:p>
          <a:p>
            <a:r>
              <a:rPr lang="en-US" dirty="0"/>
              <a:t>Operando </a:t>
            </a:r>
            <a:r>
              <a:rPr lang="en-US" dirty="0" err="1"/>
              <a:t>destino</a:t>
            </a:r>
            <a:r>
              <a:rPr lang="en-US" dirty="0"/>
              <a:t>. </a:t>
            </a:r>
            <a:r>
              <a:rPr lang="en-US" dirty="0" err="1"/>
              <a:t>Estados</a:t>
            </a:r>
            <a:r>
              <a:rPr lang="en-US" dirty="0"/>
              <a:t> A</a:t>
            </a:r>
          </a:p>
          <a:p>
            <a:r>
              <a:rPr lang="en-US" dirty="0" err="1"/>
              <a:t>Interrupciones</a:t>
            </a:r>
            <a:endParaRPr lang="en-US" dirty="0"/>
          </a:p>
          <a:p>
            <a:r>
              <a:rPr lang="en-US" dirty="0" err="1"/>
              <a:t>Saltos</a:t>
            </a:r>
            <a:endParaRPr lang="en-US" dirty="0"/>
          </a:p>
          <a:p>
            <a:r>
              <a:rPr lang="en-US" dirty="0"/>
              <a:t>Link/Unlink</a:t>
            </a:r>
          </a:p>
          <a:p>
            <a:r>
              <a:rPr lang="en-US" dirty="0"/>
              <a:t>Move/Add/</a:t>
            </a:r>
            <a:r>
              <a:rPr lang="en-US" dirty="0" err="1"/>
              <a:t>Cmp</a:t>
            </a:r>
            <a:endParaRPr lang="en-US" dirty="0"/>
          </a:p>
          <a:p>
            <a:r>
              <a:rPr lang="en-US" dirty="0"/>
              <a:t>Halted/Error</a:t>
            </a:r>
          </a:p>
          <a:p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Unidad de control</a:t>
            </a:r>
          </a:p>
        </p:txBody>
      </p:sp>
      <p:pic>
        <p:nvPicPr>
          <p:cNvPr id="6" name="Imagen 5" descr="Imagen que contiene mapa, texto&#10;&#10;Descripción generada con confianza muy alta">
            <a:extLst>
              <a:ext uri="{FF2B5EF4-FFF2-40B4-BE49-F238E27FC236}">
                <a16:creationId xmlns:a16="http://schemas.microsoft.com/office/drawing/2014/main" id="{AD5BAD57-A0F3-4688-8F25-C28A87B3A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448" y="1066801"/>
            <a:ext cx="6294529" cy="4973272"/>
          </a:xfrm>
          <a:prstGeom prst="rect">
            <a:avLst/>
          </a:prstGeom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5A4E93B-276A-4D16-96A2-409B82C56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t>7</a:t>
            </a:fld>
            <a:r>
              <a:rPr lang="es-ES" noProof="0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93738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3060" y="488128"/>
            <a:ext cx="9601200" cy="1142385"/>
          </a:xfrm>
        </p:spPr>
        <p:txBody>
          <a:bodyPr rtlCol="0"/>
          <a:lstStyle/>
          <a:p>
            <a:pPr rtl="0"/>
            <a:r>
              <a:rPr lang="es-ES" dirty="0"/>
              <a:t>Ejemplo de estados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42FDBE-23A3-48F0-BB3E-645492C3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t>8</a:t>
            </a:fld>
            <a:r>
              <a:rPr lang="es-ES" noProof="0" dirty="0"/>
              <a:t>/11</a:t>
            </a:r>
          </a:p>
        </p:txBody>
      </p:sp>
      <p:pic>
        <p:nvPicPr>
          <p:cNvPr id="11" name="Imagen 10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0476B530-0DE7-43AA-8722-F8B0A1AC4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55" y="2231472"/>
            <a:ext cx="3386649" cy="2516907"/>
          </a:xfrm>
          <a:prstGeom prst="rect">
            <a:avLst/>
          </a:prstGeom>
        </p:spPr>
      </p:pic>
      <p:pic>
        <p:nvPicPr>
          <p:cNvPr id="13" name="Imagen 12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094091B0-D8EC-4D58-8AA6-2BF421FAA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180" y="2231472"/>
            <a:ext cx="3386649" cy="2516907"/>
          </a:xfrm>
          <a:prstGeom prst="rect">
            <a:avLst/>
          </a:prstGeom>
        </p:spPr>
      </p:pic>
      <p:pic>
        <p:nvPicPr>
          <p:cNvPr id="15" name="Imagen 1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CE64EAE3-F94F-45C3-B29F-3B68570EE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6405" y="2231472"/>
            <a:ext cx="3386649" cy="2516907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E8594CCD-93B3-4C02-9939-EA288E0C8324}"/>
              </a:ext>
            </a:extLst>
          </p:cNvPr>
          <p:cNvSpPr txBox="1"/>
          <p:nvPr/>
        </p:nvSpPr>
        <p:spPr>
          <a:xfrm>
            <a:off x="1417740" y="1472689"/>
            <a:ext cx="112244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Initial				</a:t>
            </a:r>
            <a:r>
              <a:rPr lang="en-US" dirty="0" err="1"/>
              <a:t>ReadInst</a:t>
            </a:r>
            <a:r>
              <a:rPr lang="en-US" dirty="0"/>
              <a:t>		    	Execute	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3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345885"/>
            <a:ext cx="9601200" cy="1142385"/>
          </a:xfrm>
        </p:spPr>
        <p:txBody>
          <a:bodyPr rtlCol="0"/>
          <a:lstStyle/>
          <a:p>
            <a:pPr rtl="0"/>
            <a:r>
              <a:rPr lang="es-ES" dirty="0"/>
              <a:t>Ejemplo simulación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42FDBE-23A3-48F0-BB3E-645492C3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t>9</a:t>
            </a:fld>
            <a:r>
              <a:rPr lang="es-ES" noProof="0" dirty="0"/>
              <a:t>/11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48EBBDE-8071-41D9-AA42-717FE04B1331}"/>
              </a:ext>
            </a:extLst>
          </p:cNvPr>
          <p:cNvSpPr txBox="1"/>
          <p:nvPr/>
        </p:nvSpPr>
        <p:spPr>
          <a:xfrm>
            <a:off x="1295400" y="2151727"/>
            <a:ext cx="29326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ADD #1,D3</a:t>
            </a:r>
          </a:p>
          <a:p>
            <a:r>
              <a:rPr lang="en-US" sz="3200" dirty="0"/>
              <a:t>CMP #5,D3</a:t>
            </a:r>
          </a:p>
          <a:p>
            <a:r>
              <a:rPr lang="en-US" sz="3200" dirty="0"/>
              <a:t>BEQ #2</a:t>
            </a:r>
          </a:p>
          <a:p>
            <a:r>
              <a:rPr lang="en-US" sz="3200" dirty="0"/>
              <a:t>BRA #-8</a:t>
            </a:r>
          </a:p>
          <a:p>
            <a:r>
              <a:rPr lang="en-US" sz="3200" dirty="0"/>
              <a:t>STOP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DB9708A2-91F9-4760-A3EB-9057AEB93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13" y="1983975"/>
            <a:ext cx="6845875" cy="3809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 </a:t>
            </a:r>
            <a:r>
              <a:rPr lang="en-US" dirty="0" err="1"/>
              <a:t>instrucciones</a:t>
            </a:r>
            <a:r>
              <a:rPr lang="en-US" dirty="0"/>
              <a:t> </a:t>
            </a:r>
            <a:r>
              <a:rPr lang="en-US" dirty="0" err="1"/>
              <a:t>ejecutadas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35 </a:t>
            </a:r>
            <a:r>
              <a:rPr lang="en-US" dirty="0" err="1"/>
              <a:t>accesos</a:t>
            </a:r>
            <a:r>
              <a:rPr lang="en-US" dirty="0"/>
              <a:t> de </a:t>
            </a:r>
            <a:r>
              <a:rPr lang="en-US" dirty="0" err="1"/>
              <a:t>lectura</a:t>
            </a:r>
            <a:r>
              <a:rPr lang="en-US" dirty="0"/>
              <a:t> a </a:t>
            </a:r>
            <a:r>
              <a:rPr lang="en-US" dirty="0" err="1"/>
              <a:t>memoria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3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adrícula de rombos 16 X 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6_TF03031015.potx" id="{212262FC-4018-4941-B652-2FDBD6CE81A8}" vid="{95DD5C8F-0A9C-4760-BF04-953D3CAD3F91}"/>
    </a:ext>
  </a:extLst>
</a:theme>
</file>

<file path=ppt/theme/theme2.xml><?xml version="1.0" encoding="utf-8"?>
<a:theme xmlns:a="http://schemas.openxmlformats.org/drawingml/2006/main" name="Tema d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empresarial con cuadrícula de rombos (panorámica)</Template>
  <TotalTime>107</TotalTime>
  <Words>181</Words>
  <Application>Microsoft Office PowerPoint</Application>
  <PresentationFormat>Panorámica</PresentationFormat>
  <Paragraphs>97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Cuadrícula de rombos 16 X 9</vt:lpstr>
      <vt:lpstr>Presentación de PowerPoint</vt:lpstr>
      <vt:lpstr> Un Modelo simplificado del procesador 68000 en VHDL </vt:lpstr>
      <vt:lpstr>Trabajos previos</vt:lpstr>
      <vt:lpstr>Formato de instrucciones</vt:lpstr>
      <vt:lpstr>Formato de instrucciones</vt:lpstr>
      <vt:lpstr>Arquitectura</vt:lpstr>
      <vt:lpstr>Unidad de control</vt:lpstr>
      <vt:lpstr>Ejemplo de estados</vt:lpstr>
      <vt:lpstr>Ejemplo simulación</vt:lpstr>
      <vt:lpstr>Ejemplo simulación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Salvador Gonzalez</dc:creator>
  <cp:lastModifiedBy>Salvador Gonzalez</cp:lastModifiedBy>
  <cp:revision>15</cp:revision>
  <dcterms:created xsi:type="dcterms:W3CDTF">2018-01-15T17:31:06Z</dcterms:created>
  <dcterms:modified xsi:type="dcterms:W3CDTF">2018-01-15T21:07:33Z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