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29"/>
  </p:notesMasterIdLst>
  <p:sldIdLst>
    <p:sldId id="256" r:id="rId2"/>
    <p:sldId id="440" r:id="rId3"/>
    <p:sldId id="535" r:id="rId4"/>
    <p:sldId id="536" r:id="rId5"/>
    <p:sldId id="537" r:id="rId6"/>
    <p:sldId id="538" r:id="rId7"/>
    <p:sldId id="539" r:id="rId8"/>
    <p:sldId id="540" r:id="rId9"/>
    <p:sldId id="541" r:id="rId10"/>
    <p:sldId id="543" r:id="rId11"/>
    <p:sldId id="542" r:id="rId12"/>
    <p:sldId id="544" r:id="rId13"/>
    <p:sldId id="545" r:id="rId14"/>
    <p:sldId id="546" r:id="rId15"/>
    <p:sldId id="550" r:id="rId16"/>
    <p:sldId id="547" r:id="rId17"/>
    <p:sldId id="548" r:id="rId18"/>
    <p:sldId id="549" r:id="rId19"/>
    <p:sldId id="551" r:id="rId20"/>
    <p:sldId id="552" r:id="rId21"/>
    <p:sldId id="553" r:id="rId22"/>
    <p:sldId id="557" r:id="rId23"/>
    <p:sldId id="554" r:id="rId24"/>
    <p:sldId id="555" r:id="rId25"/>
    <p:sldId id="556" r:id="rId26"/>
    <p:sldId id="481" r:id="rId27"/>
    <p:sldId id="276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81280" autoAdjust="0"/>
  </p:normalViewPr>
  <p:slideViewPr>
    <p:cSldViewPr showGuides="1">
      <p:cViewPr varScale="1">
        <p:scale>
          <a:sx n="70" d="100"/>
          <a:sy n="70" d="100"/>
        </p:scale>
        <p:origin x="628" y="68"/>
      </p:cViewPr>
      <p:guideLst>
        <p:guide orient="horz" pos="211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695F8-B8AB-48BC-A1AB-DC68D0BA57FD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72568-A2BF-4EA6-849D-593858D884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082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691629C-2781-42FA-905F-24DD0CB76B3F}" type="datetime1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fld id="{F914E60B-1DF3-4ADB-B134-6C1707A8CA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D84FB-DF62-4D4B-905C-EA56081019C3}" type="datetime1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60B-1DF3-4ADB-B134-6C1707A8CA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6020-446D-44AD-9B4E-3D83DDCA5BBA}" type="datetime1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60B-1DF3-4ADB-B134-6C1707A8CA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</p:spPr>
        <p:txBody>
          <a:bodyPr/>
          <a:lstStyle>
            <a:lvl1pPr>
              <a:defRPr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99744"/>
            <a:ext cx="8229600" cy="4925600"/>
          </a:xfrm>
        </p:spPr>
        <p:txBody>
          <a:bodyPr/>
          <a:lstStyle>
            <a:lvl1pPr>
              <a:defRPr>
                <a:latin typeface="Calibri" pitchFamily="34" charset="0"/>
                <a:cs typeface="Arial" pitchFamily="34" charset="0"/>
              </a:defRPr>
            </a:lvl1pPr>
            <a:lvl2pPr>
              <a:defRPr>
                <a:latin typeface="Calibri" pitchFamily="34" charset="0"/>
                <a:cs typeface="Arial" pitchFamily="34" charset="0"/>
              </a:defRPr>
            </a:lvl2pPr>
            <a:lvl3pPr>
              <a:defRPr>
                <a:latin typeface="Calibri" pitchFamily="34" charset="0"/>
                <a:cs typeface="Arial" pitchFamily="34" charset="0"/>
              </a:defRPr>
            </a:lvl3pPr>
            <a:lvl4pPr>
              <a:defRPr>
                <a:latin typeface="Calibri" pitchFamily="34" charset="0"/>
                <a:cs typeface="Arial" pitchFamily="34" charset="0"/>
              </a:defRPr>
            </a:lvl4pPr>
            <a:lvl5pPr>
              <a:defRPr>
                <a:latin typeface="Calibri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172400" y="6561928"/>
            <a:ext cx="955952" cy="296072"/>
          </a:xfrm>
        </p:spPr>
        <p:txBody>
          <a:bodyPr/>
          <a:lstStyle>
            <a:lvl1pPr>
              <a:defRPr sz="1200">
                <a:latin typeface="Calibri" pitchFamily="34" charset="0"/>
              </a:defRPr>
            </a:lvl1pPr>
          </a:lstStyle>
          <a:p>
            <a:fld id="{ED28C567-5378-49F4-8EAE-2565C381E387}" type="datetime1">
              <a:rPr lang="zh-CN" altLang="en-US" smtClean="0"/>
              <a:pPr/>
              <a:t>2018/6/27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804248" y="6561928"/>
            <a:ext cx="1325880" cy="29607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F914E60B-1DF3-4ADB-B134-6C1707A8CA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C773-FCCF-4944-8207-54A63106A916}" type="datetime1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60B-1DF3-4ADB-B134-6C1707A8CA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>
                <a:latin typeface="Calibri" pitchFamily="34" charset="0"/>
              </a:defRPr>
            </a:lvl1pPr>
            <a:lvl2pPr>
              <a:defRPr sz="19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>
                <a:latin typeface="Calibri" pitchFamily="34" charset="0"/>
              </a:defRPr>
            </a:lvl1pPr>
            <a:lvl2pPr>
              <a:defRPr sz="19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6C4D-F653-41EE-AF33-6F72D0740CA1}" type="datetime1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60B-1DF3-4ADB-B134-6C1707A8CA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468392A-FEDA-40DB-A61D-002633DDEC87}" type="datetime1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914E60B-1DF3-4ADB-B134-6C1707A8CA9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10C0272-4B31-4535-B62D-0E8CFF5FB525}" type="datetime1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914E60B-1DF3-4ADB-B134-6C1707A8CA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2269-D957-4719-9458-732CD5C9F2A3}" type="datetime1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60B-1DF3-4ADB-B134-6C1707A8CA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F37-81D0-4495-ADD8-AFD40797897C}" type="datetime1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60B-1DF3-4ADB-B134-6C1707A8CA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4FDD7-E17A-4EF4-AFFF-E33DA00155A4}" type="datetime1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60B-1DF3-4ADB-B134-6C1707A8CA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D4B31F5-23FE-4B9F-8CC5-717AF8A1C9EF}" type="datetime1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914E60B-1DF3-4ADB-B134-6C1707A8CA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Calibri" pitchFamily="34" charset="0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Calibri" pitchFamily="34" charset="0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Calibri" pitchFamily="34" charset="0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Calibri" pitchFamily="34" charset="0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836712"/>
            <a:ext cx="8458200" cy="2550145"/>
          </a:xfrm>
        </p:spPr>
        <p:txBody>
          <a:bodyPr>
            <a:noAutofit/>
          </a:bodyPr>
          <a:lstStyle/>
          <a:p>
            <a:r>
              <a:rPr lang="zh-CN" altLang="en-US" sz="8000" dirty="0" smtClean="0">
                <a:latin typeface="+mn-ea"/>
                <a:ea typeface="+mn-ea"/>
                <a:cs typeface="Arial" pitchFamily="34" charset="0"/>
              </a:rPr>
              <a:t>深度学习在</a:t>
            </a:r>
            <a:r>
              <a:rPr lang="en-US" altLang="zh-CN" sz="8000" dirty="0" smtClean="0">
                <a:latin typeface="+mn-ea"/>
                <a:ea typeface="+mn-ea"/>
                <a:cs typeface="Arial" pitchFamily="34" charset="0"/>
              </a:rPr>
              <a:t>CTR</a:t>
            </a:r>
            <a:br>
              <a:rPr lang="en-US" altLang="zh-CN" sz="8000" dirty="0" smtClean="0">
                <a:latin typeface="+mn-ea"/>
                <a:ea typeface="+mn-ea"/>
                <a:cs typeface="Arial" pitchFamily="34" charset="0"/>
              </a:rPr>
            </a:br>
            <a:r>
              <a:rPr lang="zh-CN" altLang="en-US" sz="8000" dirty="0" smtClean="0">
                <a:latin typeface="+mn-ea"/>
                <a:ea typeface="+mn-ea"/>
                <a:cs typeface="Arial" pitchFamily="34" charset="0"/>
              </a:rPr>
              <a:t>预估中的应用</a:t>
            </a:r>
            <a:endParaRPr lang="zh-CN" altLang="en-US" sz="8000" dirty="0"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37112"/>
            <a:ext cx="6327570" cy="216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Wide &amp; Deep Learning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35088"/>
            <a:ext cx="9020848" cy="2643609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C567-5378-49F4-8EAE-2565C381E387}" type="datetime1">
              <a:rPr lang="zh-CN" altLang="en-US" smtClean="0"/>
              <a:pPr/>
              <a:t>2018/6/27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60B-1DF3-4ADB-B134-6C1707A8CA96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03632" y="4178697"/>
            <a:ext cx="8936736" cy="26793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Wide &amp; Deep </a:t>
            </a:r>
            <a:r>
              <a:rPr lang="zh-CN" altLang="en-US" sz="2000" dirty="0"/>
              <a:t>模型还有如下特点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zh-CN" altLang="en-US" sz="2000" dirty="0"/>
              <a:t>人工特征工程 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LR</a:t>
            </a:r>
            <a:r>
              <a:rPr lang="zh-CN" altLang="en-US" sz="2000" dirty="0" smtClean="0"/>
              <a:t>部分</a:t>
            </a:r>
            <a:r>
              <a:rPr lang="zh-CN" altLang="en-US" sz="2000" dirty="0"/>
              <a:t>需要人工</a:t>
            </a:r>
            <a:r>
              <a:rPr lang="zh-CN" altLang="en-US" sz="2000" dirty="0" smtClean="0"/>
              <a:t>设计部分交叉特征</a:t>
            </a:r>
            <a:endParaRPr lang="en-US" altLang="zh-CN" sz="2000" dirty="0" smtClean="0"/>
          </a:p>
          <a:p>
            <a:r>
              <a:rPr lang="zh-CN" altLang="en-US" sz="2000" dirty="0" smtClean="0"/>
              <a:t>联合训练：</a:t>
            </a:r>
            <a:r>
              <a:rPr lang="zh-CN" altLang="en-US" sz="2000" dirty="0"/>
              <a:t>模型是 </a:t>
            </a:r>
            <a:r>
              <a:rPr lang="en-US" altLang="zh-CN" sz="2000" dirty="0"/>
              <a:t>end-to-end </a:t>
            </a:r>
            <a:r>
              <a:rPr lang="zh-CN" altLang="en-US" sz="2000" dirty="0" smtClean="0"/>
              <a:t>结构，</a:t>
            </a:r>
            <a:r>
              <a:rPr lang="en-US" altLang="zh-CN" sz="2000" dirty="0"/>
              <a:t>Wide </a:t>
            </a:r>
            <a:r>
              <a:rPr lang="zh-CN" altLang="en-US" sz="2000" dirty="0"/>
              <a:t>部分和 </a:t>
            </a:r>
            <a:r>
              <a:rPr lang="en-US" altLang="zh-CN" sz="2000" dirty="0"/>
              <a:t>Deep </a:t>
            </a:r>
            <a:r>
              <a:rPr lang="zh-CN" altLang="en-US" sz="2000" dirty="0" smtClean="0"/>
              <a:t>部分联合训练</a:t>
            </a:r>
            <a:endParaRPr lang="en-US" altLang="zh-CN" sz="2000" dirty="0" smtClean="0"/>
          </a:p>
          <a:p>
            <a:r>
              <a:rPr lang="en-US" altLang="zh-CN" sz="2000" dirty="0"/>
              <a:t>Embedding </a:t>
            </a:r>
            <a:r>
              <a:rPr lang="zh-CN" altLang="en-US" sz="2000" dirty="0"/>
              <a:t>层 </a:t>
            </a:r>
            <a:r>
              <a:rPr lang="en-US" altLang="zh-CN" sz="2000" dirty="0"/>
              <a:t>Deep </a:t>
            </a:r>
            <a:r>
              <a:rPr lang="zh-CN" altLang="en-US" sz="2000" dirty="0"/>
              <a:t>部分单独占有 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Wide &amp; Deep</a:t>
            </a:r>
            <a:r>
              <a:rPr lang="zh-CN" altLang="en-US" sz="2000" dirty="0" smtClean="0"/>
              <a:t>等价于：</a:t>
            </a:r>
            <a:r>
              <a:rPr lang="en-US" altLang="zh-CN" sz="2000" dirty="0" smtClean="0"/>
              <a:t>LR + embedding + DNN</a:t>
            </a:r>
          </a:p>
        </p:txBody>
      </p:sp>
    </p:spTree>
    <p:extLst>
      <p:ext uri="{BB962C8B-B14F-4D97-AF65-F5344CB8AC3E}">
        <p14:creationId xmlns:p14="http://schemas.microsoft.com/office/powerpoint/2010/main" val="279621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6. </a:t>
            </a:r>
            <a:r>
              <a:rPr lang="en-US" altLang="zh-CN" dirty="0"/>
              <a:t>Factorization-Machine based Neural Network (</a:t>
            </a:r>
            <a:r>
              <a:rPr lang="en-US" altLang="zh-CN" dirty="0" err="1"/>
              <a:t>DeepFM</a:t>
            </a:r>
            <a:r>
              <a:rPr lang="en-US" altLang="zh-CN" dirty="0" smtClean="0"/>
              <a:t>) [5]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04" y="1628776"/>
            <a:ext cx="8064896" cy="3672408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C567-5378-49F4-8EAE-2565C381E387}" type="datetime1">
              <a:rPr lang="zh-CN" altLang="en-US" smtClean="0"/>
              <a:pPr/>
              <a:t>2018/6/27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60B-1DF3-4ADB-B134-6C1707A8CA96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03632" y="5373168"/>
            <a:ext cx="8936736" cy="14848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err="1" smtClean="0"/>
              <a:t>DeepFM</a:t>
            </a:r>
            <a:r>
              <a:rPr lang="zh-CN" altLang="en-US" sz="2000" dirty="0" smtClean="0"/>
              <a:t>等价于：</a:t>
            </a:r>
            <a:r>
              <a:rPr lang="en-US" altLang="zh-CN" sz="2000" dirty="0" smtClean="0"/>
              <a:t>FM + DNN </a:t>
            </a:r>
            <a:r>
              <a:rPr lang="en-US" altLang="zh-CN" sz="2000" dirty="0" smtClean="0"/>
              <a:t>(</a:t>
            </a:r>
            <a:r>
              <a:rPr lang="zh-CN" altLang="en-US" sz="2000" dirty="0"/>
              <a:t>并行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r>
              <a:rPr lang="en-US" altLang="zh-CN" sz="2000" dirty="0" smtClean="0"/>
              <a:t>FM</a:t>
            </a:r>
            <a:r>
              <a:rPr lang="zh-CN" altLang="en-US" sz="2000" dirty="0" smtClean="0"/>
              <a:t>能</a:t>
            </a:r>
            <a:r>
              <a:rPr lang="zh-CN" altLang="en-US" sz="2000" dirty="0"/>
              <a:t>捕捉低阶特征信息</a:t>
            </a:r>
            <a:endParaRPr lang="en-US" altLang="zh-CN" sz="2000" dirty="0" smtClean="0"/>
          </a:p>
          <a:p>
            <a:r>
              <a:rPr lang="en-US" altLang="zh-CN" sz="2000" dirty="0" smtClean="0"/>
              <a:t>FM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DNN</a:t>
            </a:r>
            <a:r>
              <a:rPr lang="zh-CN" altLang="en-US" sz="2000" dirty="0" smtClean="0"/>
              <a:t>共享</a:t>
            </a:r>
            <a:r>
              <a:rPr lang="en-US" altLang="zh-CN" sz="2000" dirty="0" smtClean="0"/>
              <a:t>embedding</a:t>
            </a:r>
          </a:p>
          <a:p>
            <a:r>
              <a:rPr lang="en-US" altLang="zh-CN" sz="2000" dirty="0" smtClean="0"/>
              <a:t>End-to-end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embedding </a:t>
            </a:r>
            <a:r>
              <a:rPr lang="zh-CN" altLang="en-US" sz="2000" dirty="0"/>
              <a:t>和网络权重联合训练，无需预</a:t>
            </a:r>
            <a:r>
              <a:rPr lang="zh-CN" altLang="en-US" sz="2000" dirty="0" smtClean="0"/>
              <a:t>训练</a:t>
            </a:r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75484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 smtClean="0"/>
              <a:t>7. </a:t>
            </a:r>
            <a:r>
              <a:rPr lang="en-US" altLang="zh-CN" sz="3600" dirty="0"/>
              <a:t>Neural Factorization Machines (NFM</a:t>
            </a:r>
            <a:r>
              <a:rPr lang="en-US" altLang="zh-CN" sz="3600" dirty="0" smtClean="0"/>
              <a:t>) [6]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C567-5378-49F4-8EAE-2565C381E387}" type="datetime1">
              <a:rPr lang="zh-CN" altLang="en-US" smtClean="0"/>
              <a:pPr/>
              <a:t>2018/6/27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60B-1DF3-4ADB-B134-6C1707A8CA96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2" r="3972"/>
          <a:stretch/>
        </p:blipFill>
        <p:spPr>
          <a:xfrm>
            <a:off x="35496" y="1372752"/>
            <a:ext cx="4464496" cy="5373216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716016" y="1556792"/>
            <a:ext cx="4320480" cy="4536504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DeepFM</a:t>
            </a:r>
            <a:r>
              <a:rPr lang="en-US" altLang="zh-CN" sz="2000" dirty="0"/>
              <a:t> </a:t>
            </a:r>
            <a:r>
              <a:rPr lang="zh-CN" altLang="en-US" sz="2000" dirty="0"/>
              <a:t>在 </a:t>
            </a:r>
            <a:r>
              <a:rPr lang="en-US" altLang="zh-CN" sz="2000" dirty="0"/>
              <a:t>embedding </a:t>
            </a:r>
            <a:r>
              <a:rPr lang="zh-CN" altLang="en-US" sz="2000" dirty="0" smtClean="0"/>
              <a:t>层后</a:t>
            </a:r>
            <a:r>
              <a:rPr lang="zh-CN" altLang="en-US" sz="2000" dirty="0"/>
              <a:t>把 </a:t>
            </a:r>
            <a:r>
              <a:rPr lang="en-US" altLang="zh-CN" sz="2000" dirty="0"/>
              <a:t>FM </a:t>
            </a:r>
            <a:r>
              <a:rPr lang="zh-CN" altLang="en-US" sz="2000" dirty="0"/>
              <a:t>部分直接 </a:t>
            </a:r>
            <a:r>
              <a:rPr lang="en-US" altLang="zh-CN" sz="2000" dirty="0" err="1"/>
              <a:t>concat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起来</a:t>
            </a:r>
            <a:r>
              <a:rPr lang="zh-CN" altLang="en-US" sz="2000" dirty="0"/>
              <a:t>（</a:t>
            </a:r>
            <a:r>
              <a:rPr lang="en-US" altLang="zh-CN" sz="2000" dirty="0"/>
              <a:t>f*k </a:t>
            </a:r>
            <a:r>
              <a:rPr lang="zh-CN" altLang="en-US" sz="2000" dirty="0"/>
              <a:t>维，</a:t>
            </a:r>
            <a:r>
              <a:rPr lang="en-US" altLang="zh-CN" sz="2000" dirty="0"/>
              <a:t>f </a:t>
            </a:r>
            <a:r>
              <a:rPr lang="zh-CN" altLang="en-US" sz="2000" dirty="0"/>
              <a:t>个 </a:t>
            </a:r>
            <a:r>
              <a:rPr lang="en-US" altLang="zh-CN" sz="2000" dirty="0"/>
              <a:t>field</a:t>
            </a:r>
            <a:r>
              <a:rPr lang="zh-CN" altLang="en-US" sz="2000" dirty="0"/>
              <a:t>，每个 </a:t>
            </a:r>
            <a:r>
              <a:rPr lang="en-US" altLang="zh-CN" sz="2000" dirty="0"/>
              <a:t>filed </a:t>
            </a:r>
            <a:r>
              <a:rPr lang="zh-CN" altLang="en-US" sz="2000" dirty="0"/>
              <a:t>是 </a:t>
            </a:r>
            <a:r>
              <a:rPr lang="en-US" altLang="zh-CN" sz="2000" dirty="0"/>
              <a:t>k </a:t>
            </a:r>
            <a:r>
              <a:rPr lang="zh-CN" altLang="en-US" sz="2000" dirty="0"/>
              <a:t>维向量）</a:t>
            </a:r>
            <a:r>
              <a:rPr lang="zh-CN" altLang="en-US" sz="2000" dirty="0" smtClean="0"/>
              <a:t>作为 </a:t>
            </a:r>
            <a:r>
              <a:rPr lang="en-US" altLang="zh-CN" sz="2000" dirty="0"/>
              <a:t>DNN 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输入</a:t>
            </a:r>
            <a:endParaRPr lang="en-US" altLang="zh-CN" sz="2000" dirty="0" smtClean="0"/>
          </a:p>
          <a:p>
            <a:r>
              <a:rPr lang="en-US" altLang="zh-CN" sz="2000" dirty="0" smtClean="0"/>
              <a:t>NFM</a:t>
            </a:r>
            <a:r>
              <a:rPr lang="zh-CN" altLang="en-US" sz="2000" dirty="0"/>
              <a:t>提出了一种更加简单粗暴的方法，在 </a:t>
            </a:r>
            <a:r>
              <a:rPr lang="en-US" altLang="zh-CN" sz="2000" dirty="0"/>
              <a:t>embedding </a:t>
            </a:r>
            <a:r>
              <a:rPr lang="zh-CN" altLang="en-US" sz="2000" dirty="0"/>
              <a:t>层后，做了一个叫做 </a:t>
            </a:r>
            <a:r>
              <a:rPr lang="en-US" altLang="zh-CN" sz="2000" dirty="0" smtClean="0">
                <a:solidFill>
                  <a:srgbClr val="00B050"/>
                </a:solidFill>
              </a:rPr>
              <a:t>Bi-interaction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的操作，让各个 </a:t>
            </a:r>
            <a:r>
              <a:rPr lang="en-US" altLang="zh-CN" sz="2000" dirty="0"/>
              <a:t>field </a:t>
            </a:r>
            <a:r>
              <a:rPr lang="zh-CN" altLang="en-US" sz="2000" dirty="0"/>
              <a:t>做 </a:t>
            </a:r>
            <a:r>
              <a:rPr lang="en-US" altLang="zh-CN" sz="2000" dirty="0"/>
              <a:t>element-wise </a:t>
            </a:r>
            <a:r>
              <a:rPr lang="en-US" altLang="zh-CN" sz="2000" dirty="0" smtClean="0"/>
              <a:t>product</a:t>
            </a:r>
            <a:r>
              <a:rPr lang="zh-CN" altLang="en-US" sz="2000" dirty="0" smtClean="0"/>
              <a:t>后 </a:t>
            </a:r>
            <a:r>
              <a:rPr lang="en-US" altLang="zh-CN" sz="2000" dirty="0"/>
              <a:t>sum </a:t>
            </a:r>
            <a:r>
              <a:rPr lang="zh-CN" altLang="en-US" sz="2000" dirty="0" smtClean="0"/>
              <a:t>起来做</a:t>
            </a:r>
            <a:r>
              <a:rPr lang="zh-CN" altLang="en-US" sz="2000" dirty="0"/>
              <a:t>特征</a:t>
            </a:r>
            <a:r>
              <a:rPr lang="zh-CN" altLang="en-US" sz="2000" dirty="0" smtClean="0"/>
              <a:t>交叉</a:t>
            </a:r>
            <a:endParaRPr lang="en-US" altLang="zh-CN" sz="2000" dirty="0" smtClean="0"/>
          </a:p>
          <a:p>
            <a:r>
              <a:rPr lang="en-US" altLang="zh-CN" sz="2000" dirty="0" smtClean="0"/>
              <a:t>DNN 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输入规模直接压缩到 </a:t>
            </a:r>
            <a:r>
              <a:rPr lang="en-US" altLang="zh-CN" sz="2000" dirty="0"/>
              <a:t>k </a:t>
            </a:r>
            <a:r>
              <a:rPr lang="zh-CN" altLang="en-US" sz="2000" dirty="0" smtClean="0"/>
              <a:t>维，和</a:t>
            </a:r>
            <a:r>
              <a:rPr lang="zh-CN" altLang="en-US" sz="2000" dirty="0"/>
              <a:t>特征的原始维度 </a:t>
            </a:r>
            <a:r>
              <a:rPr lang="en-US" altLang="zh-CN" sz="2000" dirty="0" smtClean="0"/>
              <a:t>n </a:t>
            </a:r>
            <a:r>
              <a:rPr lang="zh-CN" altLang="en-US" sz="2000" dirty="0" smtClean="0"/>
              <a:t>以及 </a:t>
            </a:r>
            <a:r>
              <a:rPr lang="en-US" altLang="zh-CN" sz="2000" dirty="0"/>
              <a:t>field </a:t>
            </a:r>
            <a:r>
              <a:rPr lang="zh-CN" altLang="en-US" sz="2000" dirty="0"/>
              <a:t>维度 </a:t>
            </a:r>
            <a:r>
              <a:rPr lang="en-US" altLang="zh-CN" sz="2000" dirty="0"/>
              <a:t>f </a:t>
            </a:r>
            <a:r>
              <a:rPr lang="zh-CN" altLang="en-US" sz="2000" dirty="0"/>
              <a:t>没有任何</a:t>
            </a:r>
            <a:r>
              <a:rPr lang="zh-CN" altLang="en-US" sz="2000" dirty="0" smtClean="0"/>
              <a:t>关系</a:t>
            </a:r>
            <a:endParaRPr lang="en-US" altLang="zh-CN" sz="2000" dirty="0" smtClean="0"/>
          </a:p>
          <a:p>
            <a:r>
              <a:rPr lang="en-US" altLang="zh-CN" sz="2000" dirty="0" smtClean="0"/>
              <a:t>Bi-interaction pooling</a:t>
            </a:r>
            <a:r>
              <a:rPr lang="zh-CN" altLang="en-US" sz="2000" dirty="0" smtClean="0"/>
              <a:t>没有任何参数需要学习</a:t>
            </a:r>
            <a:endParaRPr lang="en-US" altLang="zh-CN" sz="2000" dirty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56555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8. Attentional </a:t>
            </a:r>
            <a:r>
              <a:rPr lang="en-US" altLang="zh-CN" sz="3200" dirty="0"/>
              <a:t>Factorization </a:t>
            </a:r>
            <a:r>
              <a:rPr lang="en-US" altLang="zh-CN" sz="3200" dirty="0" smtClean="0"/>
              <a:t>Machine </a:t>
            </a:r>
            <a:r>
              <a:rPr lang="en-US" altLang="zh-CN" sz="3200" dirty="0"/>
              <a:t>(AFM</a:t>
            </a:r>
            <a:r>
              <a:rPr lang="en-US" altLang="zh-CN" sz="3200" dirty="0" smtClean="0"/>
              <a:t>) [7]</a:t>
            </a:r>
            <a:r>
              <a:rPr lang="en-US" altLang="zh-CN" sz="3200" dirty="0"/>
              <a:t> 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C567-5378-49F4-8EAE-2565C381E387}" type="datetime1">
              <a:rPr lang="zh-CN" altLang="en-US" smtClean="0"/>
              <a:pPr/>
              <a:t>2018/6/27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60B-1DF3-4ADB-B134-6C1707A8CA96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92" y="1764215"/>
            <a:ext cx="8496944" cy="3032937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103632" y="4941168"/>
            <a:ext cx="8936736" cy="1800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前面提到的各种网络结构中的 </a:t>
            </a:r>
            <a:r>
              <a:rPr lang="en-US" altLang="zh-CN" sz="2000" dirty="0" smtClean="0"/>
              <a:t>FM</a:t>
            </a:r>
            <a:r>
              <a:rPr lang="zh-CN" altLang="en-US" sz="2000" dirty="0"/>
              <a:t>各个特征交叉对 </a:t>
            </a:r>
            <a:r>
              <a:rPr lang="en-US" altLang="zh-CN" sz="2000" dirty="0"/>
              <a:t>CTR </a:t>
            </a:r>
            <a:r>
              <a:rPr lang="zh-CN" altLang="en-US" sz="2000" dirty="0"/>
              <a:t>结果预估的贡献度是一样</a:t>
            </a:r>
            <a:r>
              <a:rPr lang="zh-CN" altLang="en-US" sz="2000" dirty="0" smtClean="0"/>
              <a:t>的，因为没有权重</a:t>
            </a:r>
            <a:endParaRPr lang="en-US" altLang="zh-CN" sz="2000" dirty="0" smtClean="0"/>
          </a:p>
          <a:p>
            <a:r>
              <a:rPr lang="en-US" altLang="zh-CN" sz="2000" dirty="0" smtClean="0"/>
              <a:t>AFM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NFM</a:t>
            </a:r>
            <a:r>
              <a:rPr lang="zh-CN" altLang="en-US" sz="2000" dirty="0" smtClean="0"/>
              <a:t>的基础上引入了</a:t>
            </a:r>
            <a:r>
              <a:rPr lang="en-US" altLang="zh-CN" sz="2000" dirty="0" smtClean="0"/>
              <a:t>attention</a:t>
            </a:r>
            <a:r>
              <a:rPr lang="zh-CN" altLang="en-US" sz="2000" dirty="0" smtClean="0"/>
              <a:t>机制来解决这个问题</a:t>
            </a:r>
            <a:endParaRPr lang="en-US" altLang="zh-CN" sz="2000" dirty="0" smtClean="0"/>
          </a:p>
          <a:p>
            <a:r>
              <a:rPr lang="zh-CN" altLang="en-US" sz="2000" dirty="0" smtClean="0"/>
              <a:t>和 </a:t>
            </a:r>
            <a:r>
              <a:rPr lang="en-US" altLang="zh-CN" sz="2000" dirty="0" smtClean="0"/>
              <a:t>NFM </a:t>
            </a:r>
            <a:r>
              <a:rPr lang="zh-CN" altLang="en-US" sz="2000" dirty="0" smtClean="0"/>
              <a:t>直接把这些交叉项 </a:t>
            </a:r>
            <a:r>
              <a:rPr lang="en-US" altLang="zh-CN" sz="2000" dirty="0" smtClean="0"/>
              <a:t>sum </a:t>
            </a:r>
            <a:r>
              <a:rPr lang="zh-CN" altLang="en-US" sz="2000" dirty="0" smtClean="0"/>
              <a:t>起来不同，</a:t>
            </a:r>
            <a:r>
              <a:rPr lang="en-US" altLang="zh-CN" sz="2000" dirty="0" smtClean="0"/>
              <a:t>AFM </a:t>
            </a:r>
            <a:r>
              <a:rPr lang="zh-CN" altLang="en-US" sz="2000" dirty="0" smtClean="0"/>
              <a:t>引入了一个 </a:t>
            </a:r>
            <a:r>
              <a:rPr lang="en-US" altLang="zh-CN" sz="2000" dirty="0" smtClean="0"/>
              <a:t>Attention Net</a:t>
            </a:r>
          </a:p>
          <a:p>
            <a:r>
              <a:rPr lang="zh-CN" altLang="en-US" sz="2000" dirty="0" smtClean="0"/>
              <a:t>本质上是一个加权平均，学习交叉特征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重要性</a:t>
            </a:r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82121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8. Attentional </a:t>
            </a:r>
            <a:r>
              <a:rPr lang="en-US" altLang="zh-CN" dirty="0"/>
              <a:t>Factorization </a:t>
            </a:r>
            <a:r>
              <a:rPr lang="en-US" altLang="zh-CN" dirty="0" smtClean="0"/>
              <a:t>Machine </a:t>
            </a:r>
            <a:r>
              <a:rPr lang="en-US" altLang="zh-CN" dirty="0"/>
              <a:t>(AFM) 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C567-5378-49F4-8EAE-2565C381E387}" type="datetime1">
              <a:rPr lang="zh-CN" altLang="en-US" smtClean="0"/>
              <a:pPr/>
              <a:t>2018/6/27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60B-1DF3-4ADB-B134-6C1707A8CA96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92" y="1764215"/>
            <a:ext cx="8496944" cy="303293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" y="5301207"/>
            <a:ext cx="3771809" cy="1122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9"/>
          <a:stretch/>
        </p:blipFill>
        <p:spPr>
          <a:xfrm>
            <a:off x="3692252" y="5202138"/>
            <a:ext cx="541206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 </a:t>
            </a:r>
            <a:r>
              <a:rPr lang="en-US" altLang="zh-CN" dirty="0"/>
              <a:t>Deep Interest Network (DIN</a:t>
            </a:r>
            <a:r>
              <a:rPr lang="en-US" altLang="zh-CN" dirty="0" smtClean="0"/>
              <a:t>) [8]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C567-5378-49F4-8EAE-2565C381E387}" type="datetime1">
              <a:rPr lang="zh-CN" altLang="en-US" smtClean="0"/>
              <a:pPr/>
              <a:t>2018/6/27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60B-1DF3-4ADB-B134-6C1707A8CA96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96" y="1556792"/>
            <a:ext cx="8136904" cy="525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1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 Deep Interest Network (DIN)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C567-5378-49F4-8EAE-2565C381E387}" type="datetime1">
              <a:rPr lang="zh-CN" altLang="en-US" smtClean="0"/>
              <a:pPr/>
              <a:t>2018/6/27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60B-1DF3-4ADB-B134-6C1707A8CA96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03632" y="5594840"/>
            <a:ext cx="8936736" cy="1146527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在预测 </a:t>
            </a:r>
            <a:r>
              <a:rPr lang="en-US" altLang="zh-CN" sz="2000" dirty="0"/>
              <a:t>CTR </a:t>
            </a:r>
            <a:r>
              <a:rPr lang="zh-CN" altLang="en-US" sz="2000" dirty="0"/>
              <a:t>时，用户 </a:t>
            </a:r>
            <a:r>
              <a:rPr lang="en-US" altLang="zh-CN" sz="2000" dirty="0"/>
              <a:t>embedding </a:t>
            </a:r>
            <a:r>
              <a:rPr lang="zh-CN" altLang="en-US" sz="2000" dirty="0"/>
              <a:t>表示的兴趣维度，很多是和当前 </a:t>
            </a:r>
            <a:r>
              <a:rPr lang="en-US" altLang="zh-CN" sz="2000" dirty="0"/>
              <a:t>item </a:t>
            </a:r>
            <a:r>
              <a:rPr lang="zh-CN" altLang="en-US" sz="2000" dirty="0"/>
              <a:t>是否点击无关的，只和用户兴趣中的局部信息有关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/>
              <a:t>受 </a:t>
            </a:r>
            <a:r>
              <a:rPr lang="en-US" altLang="zh-CN" sz="2000" dirty="0"/>
              <a:t>attention </a:t>
            </a:r>
            <a:r>
              <a:rPr lang="zh-CN" altLang="en-US" sz="2000" dirty="0"/>
              <a:t>机制启发，</a:t>
            </a:r>
            <a:r>
              <a:rPr lang="en-US" altLang="zh-CN" sz="2000" dirty="0"/>
              <a:t>DIN </a:t>
            </a:r>
            <a:r>
              <a:rPr lang="zh-CN" altLang="en-US" sz="2000" dirty="0"/>
              <a:t>在 </a:t>
            </a:r>
            <a:r>
              <a:rPr lang="en-US" altLang="zh-CN" sz="2000" dirty="0"/>
              <a:t>embedding </a:t>
            </a:r>
            <a:r>
              <a:rPr lang="zh-CN" altLang="en-US" sz="2000" dirty="0"/>
              <a:t>层后做了一个 </a:t>
            </a:r>
            <a:r>
              <a:rPr lang="en-US" altLang="zh-CN" sz="2000" dirty="0" smtClean="0"/>
              <a:t>activation </a:t>
            </a:r>
            <a:r>
              <a:rPr lang="en-US" altLang="zh-CN" sz="2000" dirty="0"/>
              <a:t>unit </a:t>
            </a:r>
            <a:r>
              <a:rPr lang="zh-CN" altLang="en-US" sz="2000" dirty="0"/>
              <a:t>的操作，对用户的兴趣分布进行学习后再输入到 </a:t>
            </a:r>
            <a:r>
              <a:rPr lang="en-US" altLang="zh-CN" sz="2000" dirty="0"/>
              <a:t>DNN </a:t>
            </a:r>
            <a:r>
              <a:rPr lang="zh-CN" altLang="en-US" sz="2000" dirty="0"/>
              <a:t>中</a:t>
            </a:r>
            <a:r>
              <a:rPr lang="zh-CN" altLang="en-US" sz="2000" dirty="0" smtClean="0"/>
              <a:t>去。</a:t>
            </a:r>
            <a:endParaRPr lang="en-US" altLang="zh-CN" sz="2000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9745"/>
            <a:ext cx="9144000" cy="377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0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 Deep Interest Network (DIN)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C567-5378-49F4-8EAE-2565C381E387}" type="datetime1">
              <a:rPr lang="zh-CN" altLang="en-US" smtClean="0"/>
              <a:pPr/>
              <a:t>2018/6/27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60B-1DF3-4ADB-B134-6C1707A8CA96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563888" y="1912184"/>
            <a:ext cx="5122912" cy="32450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err="1" smtClean="0"/>
              <a:t>V_u</a:t>
            </a:r>
            <a:r>
              <a:rPr lang="en-US" altLang="zh-CN" sz="2000" dirty="0" smtClean="0"/>
              <a:t>(A): </a:t>
            </a:r>
            <a:r>
              <a:rPr lang="zh-CN" altLang="en-US" sz="2000" dirty="0" smtClean="0"/>
              <a:t>用户在广告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下的表示向量</a:t>
            </a:r>
            <a:endParaRPr lang="en-US" altLang="zh-CN" sz="2000" dirty="0" smtClean="0"/>
          </a:p>
          <a:p>
            <a:r>
              <a:rPr lang="en-US" altLang="zh-CN" sz="2000" dirty="0" err="1"/>
              <a:t>e</a:t>
            </a:r>
            <a:r>
              <a:rPr lang="en-US" altLang="zh-CN" sz="2000" dirty="0" err="1" smtClean="0"/>
              <a:t>_j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表示用户行为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兴趣向量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shop_id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err="1" smtClean="0"/>
              <a:t>good_id</a:t>
            </a:r>
            <a:r>
              <a:rPr lang="en-US" altLang="zh-CN" sz="2000" dirty="0"/>
              <a:t>..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en-US" altLang="zh-CN" sz="2000" dirty="0" smtClean="0"/>
              <a:t>V_A: </a:t>
            </a:r>
            <a:r>
              <a:rPr lang="zh-CN" altLang="en-US" sz="2000" dirty="0" smtClean="0"/>
              <a:t>表示</a:t>
            </a:r>
            <a:r>
              <a:rPr lang="zh-CN" altLang="en-US" sz="2000" dirty="0"/>
              <a:t>广告表示</a:t>
            </a:r>
            <a:r>
              <a:rPr lang="zh-CN" altLang="en-US" sz="2000" dirty="0" smtClean="0"/>
              <a:t>向量</a:t>
            </a:r>
            <a:endParaRPr lang="en-US" altLang="zh-CN" sz="2000" dirty="0"/>
          </a:p>
          <a:p>
            <a:r>
              <a:rPr lang="en-US" altLang="zh-CN" sz="2000" dirty="0" err="1"/>
              <a:t>w</a:t>
            </a:r>
            <a:r>
              <a:rPr lang="en-US" altLang="zh-CN" sz="2000" dirty="0" err="1" smtClean="0"/>
              <a:t>_j</a:t>
            </a:r>
            <a:r>
              <a:rPr lang="en-US" altLang="zh-CN" sz="2000" dirty="0" smtClean="0"/>
              <a:t>: </a:t>
            </a:r>
            <a:r>
              <a:rPr lang="zh-CN" altLang="en-US" sz="2000" dirty="0"/>
              <a:t>对于候选广告</a:t>
            </a:r>
            <a:r>
              <a:rPr lang="zh-CN" altLang="en-US" sz="2000" dirty="0" smtClean="0"/>
              <a:t>，该行为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兴趣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权重</a:t>
            </a:r>
            <a:endParaRPr lang="en-US" altLang="zh-CN" sz="2000" dirty="0" smtClean="0"/>
          </a:p>
          <a:p>
            <a:r>
              <a:rPr lang="zh-CN" altLang="en-US" sz="2000" dirty="0" smtClean="0"/>
              <a:t>与注意力机制不同，不要求</a:t>
            </a:r>
            <a:r>
              <a:rPr lang="en-US" altLang="zh-CN" sz="2000" dirty="0" smtClean="0"/>
              <a:t>\</a:t>
            </a:r>
            <a:r>
              <a:rPr lang="en-US" altLang="zh-CN" sz="2000" dirty="0" err="1" smtClean="0"/>
              <a:t>sum_j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w_j</a:t>
            </a:r>
            <a:r>
              <a:rPr lang="en-US" altLang="zh-CN" sz="2000" dirty="0" smtClean="0"/>
              <a:t> = 1</a:t>
            </a:r>
          </a:p>
          <a:p>
            <a:r>
              <a:rPr lang="zh-CN" altLang="en-US" sz="2000" dirty="0" smtClean="0"/>
              <a:t>例子：某用户</a:t>
            </a:r>
            <a:r>
              <a:rPr lang="en-US" altLang="zh-CN" sz="2000" dirty="0" smtClean="0"/>
              <a:t>90%</a:t>
            </a:r>
            <a:r>
              <a:rPr lang="zh-CN" altLang="en-US" sz="2000" dirty="0" smtClean="0"/>
              <a:t>的历史浏览与服装有关，</a:t>
            </a:r>
            <a:r>
              <a:rPr lang="en-US" altLang="zh-CN" sz="2000" dirty="0" smtClean="0"/>
              <a:t>10%</a:t>
            </a:r>
            <a:r>
              <a:rPr lang="zh-CN" altLang="en-US" sz="2000" dirty="0" smtClean="0"/>
              <a:t>与电子产品有关；</a:t>
            </a:r>
            <a:r>
              <a:rPr lang="en-US" altLang="zh-CN" sz="2000" dirty="0" smtClean="0"/>
              <a:t>|</a:t>
            </a:r>
            <a:r>
              <a:rPr lang="en-US" altLang="zh-CN" sz="2000" dirty="0" err="1" smtClean="0"/>
              <a:t>V_u</a:t>
            </a:r>
            <a:r>
              <a:rPr lang="en-US" altLang="zh-CN" sz="2000" dirty="0" smtClean="0"/>
              <a:t>(A=</a:t>
            </a:r>
            <a:r>
              <a:rPr lang="zh-CN" altLang="en-US" sz="2000" dirty="0" smtClean="0"/>
              <a:t>服装</a:t>
            </a:r>
            <a:r>
              <a:rPr lang="en-US" altLang="zh-CN" sz="2000" dirty="0" smtClean="0"/>
              <a:t>)|</a:t>
            </a:r>
            <a:r>
              <a:rPr lang="zh-CN" altLang="en-US" sz="2000" dirty="0" smtClean="0"/>
              <a:t>要大于</a:t>
            </a:r>
            <a:r>
              <a:rPr lang="en-US" altLang="zh-CN" sz="2000" dirty="0" smtClean="0"/>
              <a:t>|</a:t>
            </a:r>
            <a:r>
              <a:rPr lang="en-US" altLang="zh-CN" sz="2000" dirty="0" err="1" smtClean="0"/>
              <a:t>V_u</a:t>
            </a:r>
            <a:r>
              <a:rPr lang="en-US" altLang="zh-CN" sz="2000" dirty="0" smtClean="0"/>
              <a:t>(A=</a:t>
            </a:r>
            <a:r>
              <a:rPr lang="zh-CN" altLang="en-US" sz="2000" dirty="0" smtClean="0"/>
              <a:t>电子产品</a:t>
            </a:r>
            <a:r>
              <a:rPr lang="en-US" altLang="zh-CN" sz="2000" dirty="0" smtClean="0"/>
              <a:t>)|</a:t>
            </a:r>
          </a:p>
          <a:p>
            <a:endParaRPr lang="en-US" altLang="zh-CN" sz="2000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5393000"/>
            <a:ext cx="7304951" cy="13169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1" y="1758278"/>
            <a:ext cx="3583237" cy="404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1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10. Multi-View factorization Machine (MVM) [9]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C567-5378-49F4-8EAE-2565C381E387}" type="datetime1">
              <a:rPr lang="zh-CN" altLang="en-US" smtClean="0"/>
              <a:pPr/>
              <a:t>2018/6/27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60B-1DF3-4ADB-B134-6C1707A8CA96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789" y="1703197"/>
            <a:ext cx="6362421" cy="485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6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10. Multi-View factorization Machine (MVM)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多视角</a:t>
            </a:r>
            <a:r>
              <a:rPr lang="zh-CN" altLang="en-US" sz="2000" dirty="0"/>
              <a:t>示例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x(1</a:t>
            </a:r>
            <a:r>
              <a:rPr lang="en-US" altLang="zh-CN" sz="2000" dirty="0"/>
              <a:t>) contains information of the user </a:t>
            </a:r>
            <a:r>
              <a:rPr lang="en-US" altLang="zh-CN" sz="2000" dirty="0" smtClean="0"/>
              <a:t>profile</a:t>
            </a:r>
            <a:r>
              <a:rPr lang="en-US" altLang="zh-CN" sz="2000" dirty="0"/>
              <a:t>, x(2) is associated with the ad information, and x(3) </a:t>
            </a:r>
            <a:r>
              <a:rPr lang="en-US" altLang="zh-CN" sz="2000" dirty="0" smtClean="0"/>
              <a:t>is the </a:t>
            </a:r>
            <a:r>
              <a:rPr lang="en-US" altLang="zh-CN" sz="2000" dirty="0"/>
              <a:t>description from the query </a:t>
            </a:r>
            <a:r>
              <a:rPr lang="en-US" altLang="zh-CN" sz="2000" dirty="0" smtClean="0"/>
              <a:t>aspect</a:t>
            </a:r>
          </a:p>
          <a:p>
            <a:r>
              <a:rPr lang="en-US" altLang="zh-CN" sz="2000" dirty="0" smtClean="0"/>
              <a:t>FM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Multi-view </a:t>
            </a:r>
            <a:r>
              <a:rPr lang="en-US" altLang="zh-CN" sz="2000" dirty="0" smtClean="0"/>
              <a:t>version of FM </a:t>
            </a:r>
            <a:r>
              <a:rPr lang="en-US" altLang="zh-CN" sz="2000" dirty="0" smtClean="0"/>
              <a:t>(MVFM)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err="1" smtClean="0"/>
              <a:t>I_p</a:t>
            </a:r>
            <a:r>
              <a:rPr lang="zh-CN" altLang="en-US" sz="2000" dirty="0" smtClean="0"/>
              <a:t>是第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view</a:t>
            </a:r>
            <a:r>
              <a:rPr lang="zh-CN" altLang="en-US" sz="2000" dirty="0" smtClean="0"/>
              <a:t>的维度</a:t>
            </a:r>
            <a:endParaRPr lang="en-US" altLang="zh-CN" sz="2000" dirty="0" smtClean="0"/>
          </a:p>
          <a:p>
            <a:r>
              <a:rPr lang="zh-CN" altLang="en-US" sz="2000" dirty="0" smtClean="0"/>
              <a:t>共有</a:t>
            </a:r>
            <a:r>
              <a:rPr lang="en-US" altLang="zh-CN" sz="2000" dirty="0" smtClean="0"/>
              <a:t>m</a:t>
            </a:r>
            <a:r>
              <a:rPr lang="zh-CN" altLang="en-US" sz="2000" dirty="0"/>
              <a:t>个</a:t>
            </a:r>
            <a:r>
              <a:rPr lang="en-US" altLang="zh-CN" sz="2000" dirty="0" smtClean="0"/>
              <a:t>view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C567-5378-49F4-8EAE-2565C381E387}" type="datetime1">
              <a:rPr lang="zh-CN" altLang="en-US" smtClean="0"/>
              <a:pPr/>
              <a:t>2018/6/27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60B-1DF3-4ADB-B134-6C1707A8CA96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780928"/>
            <a:ext cx="4740535" cy="8026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505" y="3933056"/>
            <a:ext cx="6026989" cy="166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深度学习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模型</a:t>
            </a:r>
            <a:r>
              <a:rPr lang="zh-CN" altLang="en-US" dirty="0"/>
              <a:t>复杂度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模型</a:t>
            </a:r>
            <a:r>
              <a:rPr lang="zh-CN" altLang="en-US" dirty="0" smtClean="0"/>
              <a:t>效果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模型总结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思考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C567-5378-49F4-8EAE-2565C381E387}" type="datetime1">
              <a:rPr lang="zh-CN" altLang="en-US" smtClean="0"/>
              <a:pPr/>
              <a:t>2018/6/27</a:t>
            </a:fld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60B-1DF3-4ADB-B134-6C1707A8CA96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10. Multi-View factorization Machine (MVM)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MVM</a:t>
            </a:r>
            <a:r>
              <a:rPr lang="zh-CN" altLang="en-US" sz="2000" dirty="0" smtClean="0"/>
              <a:t>考虑</a:t>
            </a:r>
            <a:r>
              <a:rPr lang="en-US" altLang="zh-CN" sz="2000" dirty="0" smtClean="0"/>
              <a:t>view</a:t>
            </a:r>
            <a:r>
              <a:rPr lang="zh-CN" altLang="en-US" sz="2000" dirty="0" smtClean="0"/>
              <a:t>间各阶交叉特征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C567-5378-49F4-8EAE-2565C381E387}" type="datetime1">
              <a:rPr lang="zh-CN" altLang="en-US" smtClean="0"/>
              <a:pPr/>
              <a:t>2018/6/27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60B-1DF3-4ADB-B134-6C1707A8CA96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3" y="1988840"/>
            <a:ext cx="5992403" cy="298138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5013176"/>
            <a:ext cx="5850396" cy="167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2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10. Multi-View factorization Machine (MVM)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假设：每个特征对应一个</a:t>
            </a:r>
            <a:r>
              <a:rPr lang="en-US" altLang="zh-CN" sz="2000" dirty="0" smtClean="0"/>
              <a:t>embedding a (k</a:t>
            </a:r>
            <a:r>
              <a:rPr lang="zh-CN" altLang="en-US" sz="2000" dirty="0" smtClean="0"/>
              <a:t>维</a:t>
            </a:r>
            <a:r>
              <a:rPr lang="en-US" altLang="zh-CN" sz="2000" dirty="0" smtClean="0"/>
              <a:t>)</a:t>
            </a:r>
            <a:br>
              <a:rPr lang="en-US" altLang="zh-CN" sz="2000" dirty="0" smtClean="0"/>
            </a:br>
            <a:r>
              <a:rPr lang="en-US" altLang="zh-CN" sz="2000" dirty="0" smtClean="0"/>
              <a:t>w</a:t>
            </a:r>
            <a:r>
              <a:rPr lang="zh-CN" altLang="en-US" sz="2000" dirty="0" smtClean="0"/>
              <a:t>参数由</a:t>
            </a:r>
            <a:r>
              <a:rPr lang="en-US" altLang="zh-CN" sz="2000" dirty="0" smtClean="0"/>
              <a:t>embedding a</a:t>
            </a:r>
            <a:r>
              <a:rPr lang="zh-CN" altLang="en-US" sz="2000" dirty="0" smtClean="0"/>
              <a:t>生成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基于以上假设，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可重新写成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的函数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C567-5378-49F4-8EAE-2565C381E387}" type="datetime1">
              <a:rPr lang="zh-CN" altLang="en-US" smtClean="0"/>
              <a:pPr/>
              <a:t>2018/6/27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60B-1DF3-4ADB-B134-6C1707A8CA96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1" y="2348880"/>
            <a:ext cx="2376264" cy="5127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412380"/>
            <a:ext cx="1705117" cy="41430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3356992"/>
            <a:ext cx="4928339" cy="9361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12" y="4726877"/>
            <a:ext cx="9144000" cy="1582443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695582"/>
              </p:ext>
            </p:extLst>
          </p:nvPr>
        </p:nvGraphicFramePr>
        <p:xfrm>
          <a:off x="7013392" y="1812424"/>
          <a:ext cx="2880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61755"/>
              </p:ext>
            </p:extLst>
          </p:nvPr>
        </p:nvGraphicFramePr>
        <p:xfrm>
          <a:off x="7592896" y="1812424"/>
          <a:ext cx="2880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252400"/>
              </p:ext>
            </p:extLst>
          </p:nvPr>
        </p:nvGraphicFramePr>
        <p:xfrm>
          <a:off x="8172400" y="1812424"/>
          <a:ext cx="2880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588224" y="3080111"/>
            <a:ext cx="224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</a:rPr>
              <a:t>Element-wise product</a:t>
            </a:r>
          </a:p>
          <a:p>
            <a:r>
              <a:rPr lang="en-US" altLang="zh-CN" dirty="0" smtClean="0">
                <a:latin typeface="Calibri" panose="020F0502020204030204" pitchFamily="34" charset="0"/>
              </a:rPr>
              <a:t>Then sum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1841" y="6404711"/>
            <a:ext cx="1257113" cy="31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2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复杂</a:t>
            </a:r>
            <a:r>
              <a:rPr lang="zh-CN" altLang="en-US" dirty="0"/>
              <a:t>度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4" y="1340768"/>
            <a:ext cx="8460432" cy="5029257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C567-5378-49F4-8EAE-2565C381E387}" type="datetime1">
              <a:rPr lang="zh-CN" altLang="en-US" smtClean="0"/>
              <a:pPr/>
              <a:t>2018/6/28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60B-1DF3-4ADB-B134-6C1707A8CA96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7200" y="6309320"/>
            <a:ext cx="8198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Calibri" panose="020F0502020204030204" pitchFamily="34" charset="0"/>
              </a:rPr>
              <a:t>MVM</a:t>
            </a:r>
            <a:r>
              <a:rPr lang="zh-CN" altLang="en-US" sz="1400" dirty="0" smtClean="0">
                <a:latin typeface="Calibri" panose="020F0502020204030204" pitchFamily="34" charset="0"/>
              </a:rPr>
              <a:t>       否                     </a:t>
            </a:r>
            <a:r>
              <a:rPr lang="en-US" altLang="zh-CN" sz="1400" dirty="0" smtClean="0">
                <a:latin typeface="Calibri" panose="020F0502020204030204" pitchFamily="34" charset="0"/>
              </a:rPr>
              <a:t>MVM</a:t>
            </a:r>
            <a:r>
              <a:rPr lang="zh-CN" altLang="en-US" sz="1400" dirty="0" smtClean="0">
                <a:latin typeface="Calibri" panose="020F0502020204030204" pitchFamily="34" charset="0"/>
              </a:rPr>
              <a:t>                                                          </a:t>
            </a:r>
            <a:r>
              <a:rPr lang="en-US" altLang="zh-CN" sz="1400" dirty="0" smtClean="0">
                <a:latin typeface="Calibri" panose="020F0502020204030204" pitchFamily="34" charset="0"/>
              </a:rPr>
              <a:t>k(</a:t>
            </a:r>
            <a:r>
              <a:rPr lang="en-US" altLang="zh-CN" sz="1400" dirty="0" err="1" smtClean="0">
                <a:latin typeface="Calibri" panose="020F0502020204030204" pitchFamily="34" charset="0"/>
              </a:rPr>
              <a:t>m+n</a:t>
            </a:r>
            <a:r>
              <a:rPr lang="en-US" altLang="zh-CN" sz="1400" dirty="0" smtClean="0">
                <a:latin typeface="Calibri" panose="020F0502020204030204" pitchFamily="34" charset="0"/>
              </a:rPr>
              <a:t>)                                              </a:t>
            </a:r>
            <a:r>
              <a:rPr lang="zh-CN" altLang="en-US" sz="1400" dirty="0" smtClean="0">
                <a:latin typeface="Calibri" panose="020F0502020204030204" pitchFamily="34" charset="0"/>
              </a:rPr>
              <a:t>否        是         是</a:t>
            </a:r>
            <a:endParaRPr lang="zh-CN" altLang="en-US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4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C567-5378-49F4-8EAE-2565C381E387}" type="datetime1">
              <a:rPr lang="zh-CN" altLang="en-US" smtClean="0"/>
              <a:pPr/>
              <a:t>2018/6/27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60B-1DF3-4ADB-B134-6C1707A8CA96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16"/>
            <a:ext cx="9144000" cy="428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4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C567-5378-49F4-8EAE-2565C381E387}" type="datetime1">
              <a:rPr lang="zh-CN" altLang="en-US" smtClean="0"/>
              <a:pPr/>
              <a:t>2018/6/27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60B-1DF3-4ADB-B134-6C1707A8CA96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11560" y="1584240"/>
            <a:ext cx="1800200" cy="72008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Logistic Regression (LR)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3228416"/>
            <a:ext cx="1800200" cy="72008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Factorization Machine (FM)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40984" y="332656"/>
            <a:ext cx="1800200" cy="72008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Deep Neural </a:t>
            </a:r>
            <a:r>
              <a:rPr lang="en-US" altLang="zh-CN" dirty="0">
                <a:latin typeface="Calibri" panose="020F0502020204030204" pitchFamily="34" charset="0"/>
              </a:rPr>
              <a:t>Network </a:t>
            </a:r>
            <a:r>
              <a:rPr lang="en-US" altLang="zh-CN" dirty="0" smtClean="0">
                <a:latin typeface="Calibri" panose="020F0502020204030204" pitchFamily="34" charset="0"/>
              </a:rPr>
              <a:t>(DNN</a:t>
            </a:r>
            <a:r>
              <a:rPr lang="en-US" altLang="zh-CN" dirty="0">
                <a:latin typeface="Calibri" panose="020F0502020204030204" pitchFamily="34" charset="0"/>
              </a:rPr>
              <a:t>)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560" y="4941168"/>
            <a:ext cx="1800200" cy="72008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Multi-View FM (MVM)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40960" y="1586568"/>
            <a:ext cx="1800200" cy="72008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Wide &amp; Deep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40960" y="2718370"/>
            <a:ext cx="1800200" cy="72008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FM-supported NN (FNN)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44391" y="3861048"/>
            <a:ext cx="1800200" cy="72008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Product-based NN (PNN)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cxnSp>
        <p:nvCxnSpPr>
          <p:cNvPr id="17" name="直接箭头连接符 16"/>
          <p:cNvCxnSpPr>
            <a:stCxn id="6" idx="2"/>
            <a:endCxn id="7" idx="0"/>
          </p:cNvCxnSpPr>
          <p:nvPr/>
        </p:nvCxnSpPr>
        <p:spPr>
          <a:xfrm>
            <a:off x="1511660" y="2304320"/>
            <a:ext cx="0" cy="92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95536" y="2480888"/>
            <a:ext cx="1126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Feature (</a:t>
            </a:r>
            <a:r>
              <a:rPr lang="en-US" altLang="zh-CN" sz="1600" dirty="0" err="1" smtClean="0">
                <a:solidFill>
                  <a:srgbClr val="00B050"/>
                </a:solidFill>
                <a:latin typeface="Calibri" panose="020F0502020204030204" pitchFamily="34" charset="0"/>
              </a:rPr>
              <a:t>ft</a:t>
            </a:r>
            <a:r>
              <a:rPr lang="en-US" altLang="zh-CN" sz="16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altLang="zh-CN" sz="16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interaction</a:t>
            </a:r>
            <a:endParaRPr lang="zh-CN" altLang="en-US" sz="1600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47664" y="2473980"/>
            <a:ext cx="1430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00B05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CN" dirty="0"/>
              <a:t>Factorization / </a:t>
            </a:r>
            <a:endParaRPr lang="en-US" altLang="zh-CN" dirty="0" smtClean="0"/>
          </a:p>
          <a:p>
            <a:r>
              <a:rPr lang="en-US" altLang="zh-CN" dirty="0" smtClean="0"/>
              <a:t>Embedding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7" idx="2"/>
            <a:endCxn id="10" idx="0"/>
          </p:cNvCxnSpPr>
          <p:nvPr/>
        </p:nvCxnSpPr>
        <p:spPr>
          <a:xfrm>
            <a:off x="1511660" y="3948496"/>
            <a:ext cx="0" cy="99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53574" y="4152444"/>
            <a:ext cx="1267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Full-order</a:t>
            </a:r>
            <a:br>
              <a:rPr lang="en-US" altLang="zh-CN" sz="1600" dirty="0" smtClean="0">
                <a:solidFill>
                  <a:srgbClr val="00B050"/>
                </a:solidFill>
                <a:latin typeface="Calibri" panose="020F0502020204030204" pitchFamily="34" charset="0"/>
              </a:rPr>
            </a:br>
            <a:r>
              <a:rPr lang="en-US" altLang="zh-CN" sz="1600" dirty="0" err="1" smtClean="0">
                <a:solidFill>
                  <a:srgbClr val="00B050"/>
                </a:solidFill>
                <a:latin typeface="Calibri" panose="020F0502020204030204" pitchFamily="34" charset="0"/>
              </a:rPr>
              <a:t>ft</a:t>
            </a:r>
            <a:r>
              <a:rPr lang="en-US" altLang="zh-CN" sz="16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 interaction</a:t>
            </a:r>
            <a:endParaRPr lang="zh-CN" altLang="en-US" sz="1600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21550" y="4152444"/>
            <a:ext cx="1124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Embedding</a:t>
            </a:r>
            <a:br>
              <a:rPr lang="en-US" altLang="zh-CN" sz="1600" dirty="0" smtClean="0">
                <a:solidFill>
                  <a:srgbClr val="00B050"/>
                </a:solidFill>
                <a:latin typeface="Calibri" panose="020F0502020204030204" pitchFamily="34" charset="0"/>
              </a:rPr>
            </a:br>
            <a:r>
              <a:rPr lang="en-US" altLang="zh-CN" sz="16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sharing</a:t>
            </a:r>
            <a:endParaRPr lang="zh-CN" altLang="en-US" sz="1600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20132" y="332656"/>
            <a:ext cx="1800200" cy="72008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Attention / Weight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146120" y="4869160"/>
            <a:ext cx="1800200" cy="72008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Calibri" panose="020F0502020204030204" pitchFamily="34" charset="0"/>
              </a:rPr>
              <a:t>DeepFM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120132" y="1599688"/>
            <a:ext cx="1800200" cy="7200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Attentional FM (AFM)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167272" y="5877272"/>
            <a:ext cx="1800200" cy="72008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</a:rPr>
              <a:t>Neural FM (NFM)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120132" y="3228416"/>
            <a:ext cx="1800200" cy="7200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</a:rPr>
              <a:t>Deep Interest Network (DIN)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cxnSp>
        <p:nvCxnSpPr>
          <p:cNvPr id="31" name="直接箭头连接符 30"/>
          <p:cNvCxnSpPr>
            <a:stCxn id="6" idx="3"/>
            <a:endCxn id="13" idx="1"/>
          </p:cNvCxnSpPr>
          <p:nvPr/>
        </p:nvCxnSpPr>
        <p:spPr>
          <a:xfrm>
            <a:off x="2411760" y="1944280"/>
            <a:ext cx="729200" cy="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8" idx="2"/>
            <a:endCxn id="13" idx="0"/>
          </p:cNvCxnSpPr>
          <p:nvPr/>
        </p:nvCxnSpPr>
        <p:spPr>
          <a:xfrm flipH="1">
            <a:off x="4041060" y="1052736"/>
            <a:ext cx="24" cy="533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636781" y="1252973"/>
            <a:ext cx="13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00B05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Memorization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078659" y="1251616"/>
            <a:ext cx="1391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00B05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Generalization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7" name="肘形连接符 36"/>
          <p:cNvCxnSpPr>
            <a:stCxn id="7" idx="3"/>
            <a:endCxn id="14" idx="1"/>
          </p:cNvCxnSpPr>
          <p:nvPr/>
        </p:nvCxnSpPr>
        <p:spPr>
          <a:xfrm flipV="1">
            <a:off x="2411760" y="3078410"/>
            <a:ext cx="729200" cy="5100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8" idx="3"/>
            <a:endCxn id="14" idx="3"/>
          </p:cNvCxnSpPr>
          <p:nvPr/>
        </p:nvCxnSpPr>
        <p:spPr>
          <a:xfrm flipH="1">
            <a:off x="4941160" y="692696"/>
            <a:ext cx="24" cy="2385714"/>
          </a:xfrm>
          <a:prstGeom prst="bentConnector3">
            <a:avLst>
              <a:gd name="adj1" fmla="val -21474836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913069" y="27183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00B050"/>
                </a:solidFill>
                <a:latin typeface="Calibri" panose="020F0502020204030204" pitchFamily="34" charset="0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串行</a:t>
            </a:r>
          </a:p>
        </p:txBody>
      </p:sp>
      <p:cxnSp>
        <p:nvCxnSpPr>
          <p:cNvPr id="46" name="肘形连接符 45"/>
          <p:cNvCxnSpPr>
            <a:stCxn id="7" idx="3"/>
            <a:endCxn id="26" idx="1"/>
          </p:cNvCxnSpPr>
          <p:nvPr/>
        </p:nvCxnSpPr>
        <p:spPr>
          <a:xfrm>
            <a:off x="2411760" y="3588456"/>
            <a:ext cx="734360" cy="16407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endCxn id="26" idx="3"/>
          </p:cNvCxnSpPr>
          <p:nvPr/>
        </p:nvCxnSpPr>
        <p:spPr>
          <a:xfrm rot="5400000">
            <a:off x="4155717" y="3928248"/>
            <a:ext cx="2091555" cy="5103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4932008" y="496265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00B050"/>
                </a:solidFill>
                <a:latin typeface="Calibri" panose="020F0502020204030204" pitchFamily="34" charset="0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并</a:t>
            </a:r>
            <a:r>
              <a:rPr lang="zh-CN" altLang="en-US" dirty="0" smtClean="0">
                <a:solidFill>
                  <a:srgbClr val="FF0000"/>
                </a:solidFill>
              </a:rPr>
              <a:t>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9" name="直接箭头连接符 58"/>
          <p:cNvCxnSpPr>
            <a:stCxn id="14" idx="2"/>
            <a:endCxn id="15" idx="0"/>
          </p:cNvCxnSpPr>
          <p:nvPr/>
        </p:nvCxnSpPr>
        <p:spPr>
          <a:xfrm>
            <a:off x="4041060" y="3438450"/>
            <a:ext cx="3431" cy="42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3059832" y="3456432"/>
            <a:ext cx="2075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00B05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Embedding interaction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2" name="肘形连接符 61"/>
          <p:cNvCxnSpPr>
            <a:endCxn id="28" idx="1"/>
          </p:cNvCxnSpPr>
          <p:nvPr/>
        </p:nvCxnSpPr>
        <p:spPr>
          <a:xfrm rot="16200000" flipH="1">
            <a:off x="2487940" y="5557979"/>
            <a:ext cx="967753" cy="3909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endCxn id="28" idx="3"/>
          </p:cNvCxnSpPr>
          <p:nvPr/>
        </p:nvCxnSpPr>
        <p:spPr>
          <a:xfrm rot="5400000">
            <a:off x="4735084" y="5501946"/>
            <a:ext cx="967754" cy="5029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4967472" y="5661248"/>
            <a:ext cx="1311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00B05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Bi-interaction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pooling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7" name="直接箭头连接符 76"/>
          <p:cNvCxnSpPr>
            <a:stCxn id="25" idx="2"/>
            <a:endCxn id="27" idx="0"/>
          </p:cNvCxnSpPr>
          <p:nvPr/>
        </p:nvCxnSpPr>
        <p:spPr>
          <a:xfrm>
            <a:off x="7020232" y="1052736"/>
            <a:ext cx="0" cy="54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25" idx="3"/>
            <a:endCxn id="29" idx="3"/>
          </p:cNvCxnSpPr>
          <p:nvPr/>
        </p:nvCxnSpPr>
        <p:spPr>
          <a:xfrm>
            <a:off x="7920332" y="692696"/>
            <a:ext cx="12700" cy="2895760"/>
          </a:xfrm>
          <a:prstGeom prst="bentConnector3">
            <a:avLst>
              <a:gd name="adj1" fmla="val 2592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6012372" y="1150375"/>
            <a:ext cx="2100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00B05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CN" dirty="0" smtClean="0">
                <a:solidFill>
                  <a:srgbClr val="7030A0"/>
                </a:solidFill>
              </a:rPr>
              <a:t>Interaction importance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87" name="肘形连接符 86"/>
          <p:cNvCxnSpPr>
            <a:stCxn id="28" idx="2"/>
            <a:endCxn id="27" idx="1"/>
          </p:cNvCxnSpPr>
          <p:nvPr/>
        </p:nvCxnSpPr>
        <p:spPr>
          <a:xfrm rot="5400000" flipH="1" flipV="1">
            <a:off x="2774940" y="3252160"/>
            <a:ext cx="4637624" cy="2052760"/>
          </a:xfrm>
          <a:prstGeom prst="bentConnector4">
            <a:avLst>
              <a:gd name="adj1" fmla="val -3549"/>
              <a:gd name="adj2" fmla="val 839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endCxn id="29" idx="1"/>
          </p:cNvCxnSpPr>
          <p:nvPr/>
        </p:nvCxnSpPr>
        <p:spPr>
          <a:xfrm flipV="1">
            <a:off x="4008307" y="3588456"/>
            <a:ext cx="2111825" cy="1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5940152" y="2636912"/>
            <a:ext cx="227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00B05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CN" dirty="0" smtClean="0">
                <a:solidFill>
                  <a:srgbClr val="7030A0"/>
                </a:solidFill>
              </a:rPr>
              <a:t>Local interest is activated</a:t>
            </a:r>
          </a:p>
          <a:p>
            <a:r>
              <a:rPr lang="en-US" altLang="zh-CN" dirty="0" smtClean="0">
                <a:solidFill>
                  <a:srgbClr val="7030A0"/>
                </a:solidFill>
              </a:rPr>
              <a:t>to a specific ad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47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3" grpId="0" animBg="1"/>
      <p:bldP spid="14" grpId="0" animBg="1"/>
      <p:bldP spid="15" grpId="0" animBg="1"/>
      <p:bldP spid="18" grpId="0"/>
      <p:bldP spid="19" grpId="0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4" grpId="0"/>
      <p:bldP spid="35" grpId="0"/>
      <p:bldP spid="44" grpId="0"/>
      <p:bldP spid="51" grpId="0"/>
      <p:bldP spid="60" grpId="0"/>
      <p:bldP spid="72" grpId="0"/>
      <p:bldP spid="83" grpId="0"/>
      <p:bldP spid="10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MVM + DNN</a:t>
            </a:r>
          </a:p>
          <a:p>
            <a:pPr lvl="1"/>
            <a:r>
              <a:rPr lang="zh-CN" altLang="en-US" dirty="0" smtClean="0"/>
              <a:t>类似</a:t>
            </a:r>
            <a:r>
              <a:rPr lang="en-US" altLang="zh-CN" dirty="0" smtClean="0"/>
              <a:t>Wide &amp; Deep -&gt; </a:t>
            </a:r>
            <a:r>
              <a:rPr lang="en-US" altLang="zh-CN" dirty="0" smtClean="0"/>
              <a:t>Explicit f</a:t>
            </a:r>
            <a:r>
              <a:rPr lang="en-US" altLang="zh-CN" dirty="0" smtClean="0"/>
              <a:t>ull</a:t>
            </a:r>
            <a:r>
              <a:rPr lang="en-US" altLang="zh-CN" dirty="0" smtClean="0"/>
              <a:t>-order </a:t>
            </a:r>
            <a:r>
              <a:rPr lang="en-US" altLang="zh-CN" dirty="0" smtClean="0"/>
              <a:t>+ </a:t>
            </a:r>
            <a:r>
              <a:rPr lang="en-US" altLang="zh-CN" dirty="0" smtClean="0"/>
              <a:t>implicit high-order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 smtClean="0"/>
              <a:t>类似</a:t>
            </a:r>
            <a:r>
              <a:rPr lang="en-US" altLang="zh-CN" dirty="0" smtClean="0"/>
              <a:t>NFM</a:t>
            </a:r>
            <a:r>
              <a:rPr lang="en-US" altLang="zh-CN" dirty="0"/>
              <a:t>?</a:t>
            </a:r>
            <a:endParaRPr lang="en-US" altLang="zh-CN" dirty="0" smtClean="0"/>
          </a:p>
          <a:p>
            <a:r>
              <a:rPr lang="zh-CN" altLang="en-US" dirty="0" smtClean="0"/>
              <a:t>考虑</a:t>
            </a:r>
            <a:r>
              <a:rPr lang="en-US" altLang="zh-CN" dirty="0" smtClean="0"/>
              <a:t>historical behavior</a:t>
            </a:r>
          </a:p>
          <a:p>
            <a:pPr lvl="1"/>
            <a:r>
              <a:rPr lang="zh-CN" altLang="en-US" dirty="0" smtClean="0"/>
              <a:t>不止作为</a:t>
            </a:r>
            <a:r>
              <a:rPr lang="en-US" altLang="zh-CN" dirty="0" smtClean="0"/>
              <a:t>feature</a:t>
            </a:r>
          </a:p>
          <a:p>
            <a:pPr lvl="1"/>
            <a:r>
              <a:rPr lang="en-US" altLang="zh-CN" dirty="0" smtClean="0"/>
              <a:t>Last few ads</a:t>
            </a:r>
          </a:p>
          <a:p>
            <a:pPr lvl="1"/>
            <a:r>
              <a:rPr lang="en-US" altLang="zh-CN" dirty="0" smtClean="0"/>
              <a:t>Historical interest</a:t>
            </a:r>
          </a:p>
          <a:p>
            <a:r>
              <a:rPr lang="zh-CN" altLang="en-US" dirty="0" smtClean="0"/>
              <a:t>考虑时序关系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Noisy</a:t>
            </a:r>
          </a:p>
          <a:p>
            <a:pPr lvl="1"/>
            <a:r>
              <a:rPr lang="en-US" altLang="zh-CN" dirty="0" smtClean="0"/>
              <a:t>A-B-C vs. C-A-B</a:t>
            </a:r>
          </a:p>
          <a:p>
            <a:endParaRPr lang="en-US" altLang="zh-CN" dirty="0" smtClean="0"/>
          </a:p>
          <a:p>
            <a:pPr marL="109728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C567-5378-49F4-8EAE-2565C381E387}" type="datetime1">
              <a:rPr lang="zh-CN" altLang="en-US" smtClean="0"/>
              <a:pPr/>
              <a:t>2018/6/27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60B-1DF3-4ADB-B134-6C1707A8CA96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145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800" dirty="0" smtClean="0"/>
              <a:t>[1] [</a:t>
            </a:r>
            <a:r>
              <a:rPr lang="en-US" altLang="zh-CN" sz="1800" dirty="0"/>
              <a:t>ICDM 2010] Factorization Machines</a:t>
            </a:r>
          </a:p>
          <a:p>
            <a:r>
              <a:rPr lang="en-US" altLang="zh-CN" sz="1800" dirty="0" smtClean="0"/>
              <a:t>[2] [</a:t>
            </a:r>
            <a:r>
              <a:rPr lang="en-US" altLang="zh-CN" sz="1800" dirty="0"/>
              <a:t>2016] Deep Learning over Multi-field Categorical Data – A Case Study on User Response Prediction</a:t>
            </a:r>
          </a:p>
          <a:p>
            <a:r>
              <a:rPr lang="en-US" altLang="zh-CN" sz="1800" dirty="0" smtClean="0"/>
              <a:t>[3] [</a:t>
            </a:r>
            <a:r>
              <a:rPr lang="en-US" altLang="zh-CN" sz="1800" dirty="0"/>
              <a:t>ICDM 2016] Product-based Neural Networks for User Response </a:t>
            </a:r>
            <a:r>
              <a:rPr lang="en-US" altLang="zh-CN" sz="1800" dirty="0" smtClean="0"/>
              <a:t>Prediction</a:t>
            </a:r>
          </a:p>
          <a:p>
            <a:r>
              <a:rPr lang="en-US" altLang="zh-CN" sz="1800" dirty="0" smtClean="0"/>
              <a:t>[4] </a:t>
            </a:r>
            <a:r>
              <a:rPr lang="en-US" altLang="zh-CN" sz="1800" dirty="0"/>
              <a:t>[2016] Wide &amp; Deep Learning for Recommender </a:t>
            </a:r>
            <a:r>
              <a:rPr lang="en-US" altLang="zh-CN" sz="1800" dirty="0" smtClean="0"/>
              <a:t>Systems</a:t>
            </a:r>
            <a:endParaRPr lang="en-US" altLang="zh-CN" sz="1800" dirty="0"/>
          </a:p>
          <a:p>
            <a:r>
              <a:rPr lang="en-US" altLang="zh-CN" sz="1800" dirty="0" smtClean="0"/>
              <a:t>[5] [</a:t>
            </a:r>
            <a:r>
              <a:rPr lang="en-US" altLang="zh-CN" sz="1800" dirty="0"/>
              <a:t>IJCAI 2017] </a:t>
            </a:r>
            <a:r>
              <a:rPr lang="en-US" altLang="zh-CN" sz="1800" dirty="0" err="1"/>
              <a:t>DeepFM</a:t>
            </a:r>
            <a:r>
              <a:rPr lang="en-US" altLang="zh-CN" sz="1800" dirty="0"/>
              <a:t> A Factorization-Machine based Neural Network for CTR Prediction</a:t>
            </a:r>
          </a:p>
          <a:p>
            <a:r>
              <a:rPr lang="en-US" altLang="zh-CN" sz="1800" dirty="0" smtClean="0"/>
              <a:t>[6] [</a:t>
            </a:r>
            <a:r>
              <a:rPr lang="en-US" altLang="zh-CN" sz="1800" dirty="0"/>
              <a:t>SIGIR 2017] Neural Factorization Machines for Sparse Predictive Analytics</a:t>
            </a:r>
          </a:p>
          <a:p>
            <a:r>
              <a:rPr lang="en-US" altLang="zh-CN" sz="1800" dirty="0" smtClean="0"/>
              <a:t>[7] [IJCAI </a:t>
            </a:r>
            <a:r>
              <a:rPr lang="en-US" altLang="zh-CN" sz="1800" dirty="0"/>
              <a:t>2017] Attentional Factorization Machines Learning the Weight of Feature Interactions via Attention Networks</a:t>
            </a:r>
          </a:p>
          <a:p>
            <a:r>
              <a:rPr lang="en-US" altLang="zh-CN" sz="1800" dirty="0" smtClean="0"/>
              <a:t>[8] [</a:t>
            </a:r>
            <a:r>
              <a:rPr lang="en-US" altLang="zh-CN" sz="1800" dirty="0"/>
              <a:t>2017] Deep Interest Network for Click-Through Rate </a:t>
            </a:r>
            <a:r>
              <a:rPr lang="en-US" altLang="zh-CN" sz="1800" dirty="0" smtClean="0"/>
              <a:t>Prediction</a:t>
            </a:r>
          </a:p>
          <a:p>
            <a:r>
              <a:rPr lang="en-US" altLang="zh-CN" sz="1800" dirty="0" smtClean="0"/>
              <a:t>[9] </a:t>
            </a:r>
            <a:r>
              <a:rPr lang="en-US" altLang="zh-CN" sz="1800" dirty="0"/>
              <a:t>[WSDM 2016] Multi-View Factorization Machines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C567-5378-49F4-8EAE-2565C381E387}" type="datetime1">
              <a:rPr lang="zh-CN" altLang="en-US" smtClean="0"/>
              <a:pPr/>
              <a:t>2018/6/27</a:t>
            </a:fld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60B-1DF3-4ADB-B134-6C1707A8CA96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483768" y="2701369"/>
            <a:ext cx="4248472" cy="101566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i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Thank you!</a:t>
            </a:r>
            <a:endParaRPr lang="en-US" sz="6000" b="1" i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68A6-BC04-48A6-90F5-74C681C5F49E}" type="datetime1">
              <a:rPr lang="zh-CN" altLang="en-US" smtClean="0"/>
              <a:pPr/>
              <a:t>2018/6/27</a:t>
            </a:fld>
            <a:endParaRPr lang="zh-CN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60B-1DF3-4ADB-B134-6C1707A8CA96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2483768" y="3853497"/>
            <a:ext cx="4248472" cy="101566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0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谢谢</a:t>
            </a:r>
            <a:r>
              <a:rPr lang="en-US" sz="60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!</a:t>
            </a:r>
            <a:endParaRPr lang="en-US" sz="60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Factorization Machine (FM) [1]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93" y="1744384"/>
            <a:ext cx="8454613" cy="1843576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C567-5378-49F4-8EAE-2565C381E387}" type="datetime1">
              <a:rPr lang="zh-CN" altLang="en-US" smtClean="0"/>
              <a:pPr/>
              <a:t>2018/6/27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60B-1DF3-4ADB-B134-6C1707A8CA96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57200" y="3775552"/>
            <a:ext cx="8229600" cy="27497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3F3F3F"/>
                </a:solidFill>
              </a:rPr>
              <a:t>f: field</a:t>
            </a:r>
            <a:r>
              <a:rPr lang="zh-CN" altLang="en-US" sz="2000" dirty="0">
                <a:solidFill>
                  <a:srgbClr val="3F3F3F"/>
                </a:solidFill>
              </a:rPr>
              <a:t>个数</a:t>
            </a:r>
            <a:endParaRPr lang="en-US" altLang="zh-CN" sz="2000" dirty="0">
              <a:solidFill>
                <a:srgbClr val="3F3F3F"/>
              </a:solidFill>
            </a:endParaRPr>
          </a:p>
          <a:p>
            <a:r>
              <a:rPr lang="en-US" altLang="zh-CN" sz="2000" dirty="0">
                <a:solidFill>
                  <a:srgbClr val="3F3F3F"/>
                </a:solidFill>
              </a:rPr>
              <a:t>n: </a:t>
            </a:r>
            <a:r>
              <a:rPr lang="zh-CN" altLang="en-US" sz="2000" dirty="0">
                <a:solidFill>
                  <a:srgbClr val="3F3F3F"/>
                </a:solidFill>
              </a:rPr>
              <a:t>特征个数，所有特征</a:t>
            </a:r>
            <a:r>
              <a:rPr lang="en-US" altLang="zh-CN" sz="2000" dirty="0">
                <a:solidFill>
                  <a:srgbClr val="3F3F3F"/>
                </a:solidFill>
              </a:rPr>
              <a:t>one-hot</a:t>
            </a:r>
            <a:r>
              <a:rPr lang="zh-CN" altLang="en-US" sz="2000" dirty="0">
                <a:solidFill>
                  <a:srgbClr val="3F3F3F"/>
                </a:solidFill>
              </a:rPr>
              <a:t>后</a:t>
            </a:r>
            <a:r>
              <a:rPr lang="zh-CN" altLang="en-US" sz="2000" dirty="0" smtClean="0">
                <a:solidFill>
                  <a:srgbClr val="3F3F3F"/>
                </a:solidFill>
              </a:rPr>
              <a:t>连</a:t>
            </a:r>
            <a:r>
              <a:rPr lang="zh-CN" altLang="en-US" sz="2000" dirty="0">
                <a:solidFill>
                  <a:srgbClr val="3F3F3F"/>
                </a:solidFill>
              </a:rPr>
              <a:t>接</a:t>
            </a:r>
            <a:r>
              <a:rPr lang="zh-CN" altLang="en-US" sz="2000" dirty="0" smtClean="0">
                <a:solidFill>
                  <a:srgbClr val="3F3F3F"/>
                </a:solidFill>
              </a:rPr>
              <a:t>起来</a:t>
            </a:r>
            <a:r>
              <a:rPr lang="zh-CN" altLang="en-US" sz="2000" dirty="0">
                <a:solidFill>
                  <a:srgbClr val="3F3F3F"/>
                </a:solidFill>
              </a:rPr>
              <a:t>大小</a:t>
            </a:r>
            <a:endParaRPr lang="en-US" altLang="zh-CN" sz="2000" dirty="0">
              <a:solidFill>
                <a:srgbClr val="3F3F3F"/>
              </a:solidFill>
            </a:endParaRPr>
          </a:p>
          <a:p>
            <a:endParaRPr lang="en-US" altLang="zh-CN" sz="2000" dirty="0">
              <a:solidFill>
                <a:srgbClr val="3F3F3F"/>
              </a:solidFill>
            </a:endParaRPr>
          </a:p>
          <a:p>
            <a:r>
              <a:rPr lang="en-US" altLang="zh-CN" sz="2000" dirty="0">
                <a:solidFill>
                  <a:srgbClr val="3F3F3F"/>
                </a:solidFill>
              </a:rPr>
              <a:t>vi </a:t>
            </a:r>
            <a:r>
              <a:rPr lang="zh-CN" altLang="en-US" sz="2000" dirty="0">
                <a:solidFill>
                  <a:srgbClr val="3F3F3F"/>
                </a:solidFill>
              </a:rPr>
              <a:t>是第 </a:t>
            </a:r>
            <a:r>
              <a:rPr lang="en-US" altLang="zh-CN" sz="2000" dirty="0" err="1">
                <a:solidFill>
                  <a:srgbClr val="3F3F3F"/>
                </a:solidFill>
              </a:rPr>
              <a:t>i</a:t>
            </a:r>
            <a:r>
              <a:rPr lang="en-US" altLang="zh-CN" sz="2000" dirty="0">
                <a:solidFill>
                  <a:srgbClr val="3F3F3F"/>
                </a:solidFill>
              </a:rPr>
              <a:t> </a:t>
            </a:r>
            <a:r>
              <a:rPr lang="zh-CN" altLang="en-US" sz="2000" dirty="0">
                <a:solidFill>
                  <a:srgbClr val="3F3F3F"/>
                </a:solidFill>
              </a:rPr>
              <a:t>维特征的隐</a:t>
            </a:r>
            <a:r>
              <a:rPr lang="zh-CN" altLang="en-US" sz="2000" dirty="0" smtClean="0">
                <a:solidFill>
                  <a:srgbClr val="3F3F3F"/>
                </a:solidFill>
              </a:rPr>
              <a:t>向量，可看成</a:t>
            </a:r>
            <a:r>
              <a:rPr lang="en-US" altLang="zh-CN" sz="2000" dirty="0" smtClean="0">
                <a:solidFill>
                  <a:srgbClr val="3F3F3F"/>
                </a:solidFill>
              </a:rPr>
              <a:t>embedding</a:t>
            </a:r>
            <a:endParaRPr lang="en-US" altLang="zh-CN" sz="2000" dirty="0">
              <a:solidFill>
                <a:srgbClr val="3F3F3F"/>
              </a:solidFill>
            </a:endParaRPr>
          </a:p>
          <a:p>
            <a:r>
              <a:rPr lang="zh-CN" altLang="en-US" sz="2000" dirty="0">
                <a:solidFill>
                  <a:srgbClr val="3F3F3F"/>
                </a:solidFill>
              </a:rPr>
              <a:t>长度 </a:t>
            </a:r>
            <a:r>
              <a:rPr lang="en-US" altLang="zh-CN" sz="2000" dirty="0">
                <a:solidFill>
                  <a:srgbClr val="3F3F3F"/>
                </a:solidFill>
              </a:rPr>
              <a:t>k&lt;&lt;n</a:t>
            </a:r>
            <a:r>
              <a:rPr lang="zh-CN" altLang="en-US" sz="2000" dirty="0">
                <a:solidFill>
                  <a:srgbClr val="3F3F3F"/>
                </a:solidFill>
              </a:rPr>
              <a:t>，包含 </a:t>
            </a:r>
            <a:r>
              <a:rPr lang="en-US" altLang="zh-CN" sz="2000" dirty="0">
                <a:solidFill>
                  <a:srgbClr val="3F3F3F"/>
                </a:solidFill>
              </a:rPr>
              <a:t>k </a:t>
            </a:r>
            <a:r>
              <a:rPr lang="zh-CN" altLang="en-US" sz="2000" dirty="0">
                <a:solidFill>
                  <a:srgbClr val="3F3F3F"/>
                </a:solidFill>
              </a:rPr>
              <a:t>个描述特征的</a:t>
            </a:r>
            <a:r>
              <a:rPr lang="zh-CN" altLang="en-US" sz="2000" dirty="0" smtClean="0">
                <a:solidFill>
                  <a:srgbClr val="3F3F3F"/>
                </a:solidFill>
              </a:rPr>
              <a:t>因子</a:t>
            </a:r>
            <a:endParaRPr lang="en-US" altLang="zh-CN" sz="2000" dirty="0">
              <a:solidFill>
                <a:srgbClr val="3F3F3F"/>
              </a:solidFill>
            </a:endParaRPr>
          </a:p>
          <a:p>
            <a:r>
              <a:rPr lang="zh-CN" altLang="en-US" sz="2000" dirty="0">
                <a:solidFill>
                  <a:srgbClr val="3F3F3F"/>
                </a:solidFill>
              </a:rPr>
              <a:t>所有包含 </a:t>
            </a:r>
            <a:r>
              <a:rPr lang="en-US" altLang="zh-CN" sz="2000" dirty="0">
                <a:solidFill>
                  <a:srgbClr val="3F3F3F"/>
                </a:solidFill>
              </a:rPr>
              <a:t>xi </a:t>
            </a:r>
            <a:r>
              <a:rPr lang="zh-CN" altLang="en-US" sz="2000" dirty="0">
                <a:solidFill>
                  <a:srgbClr val="3F3F3F"/>
                </a:solidFill>
              </a:rPr>
              <a:t>的非零组合特征都可以用来训练 </a:t>
            </a:r>
            <a:r>
              <a:rPr lang="en-US" altLang="zh-CN" sz="2000" dirty="0">
                <a:solidFill>
                  <a:srgbClr val="3F3F3F"/>
                </a:solidFill>
              </a:rPr>
              <a:t>vi</a:t>
            </a:r>
            <a:r>
              <a:rPr lang="zh-CN" altLang="en-US" sz="2000" dirty="0">
                <a:solidFill>
                  <a:srgbClr val="3F3F3F"/>
                </a:solidFill>
              </a:rPr>
              <a:t>，缓解数据稀疏</a:t>
            </a:r>
            <a:r>
              <a:rPr lang="zh-CN" altLang="en-US" sz="2000" dirty="0" smtClean="0">
                <a:solidFill>
                  <a:srgbClr val="3F3F3F"/>
                </a:solidFill>
              </a:rPr>
              <a:t>问题</a:t>
            </a:r>
            <a:endParaRPr lang="en-US" altLang="zh-CN" sz="2000" dirty="0" smtClean="0">
              <a:solidFill>
                <a:srgbClr val="3F3F3F"/>
              </a:solidFill>
            </a:endParaRPr>
          </a:p>
          <a:p>
            <a:r>
              <a:rPr lang="en-US" altLang="zh-CN" sz="2000" dirty="0" smtClean="0">
                <a:solidFill>
                  <a:srgbClr val="3F3F3F"/>
                </a:solidFill>
              </a:rPr>
              <a:t>FM </a:t>
            </a:r>
            <a:r>
              <a:rPr lang="zh-CN" altLang="en-US" sz="2000" dirty="0" smtClean="0">
                <a:solidFill>
                  <a:srgbClr val="3F3F3F"/>
                </a:solidFill>
              </a:rPr>
              <a:t>等价于 </a:t>
            </a:r>
            <a:r>
              <a:rPr lang="en-US" altLang="zh-CN" sz="2000" dirty="0" smtClean="0">
                <a:solidFill>
                  <a:srgbClr val="3F3F3F"/>
                </a:solidFill>
              </a:rPr>
              <a:t>LR + embedding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1287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Deep Neural Network (DNN)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93" y="1548808"/>
            <a:ext cx="7411213" cy="3692372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C567-5378-49F4-8EAE-2565C381E387}" type="datetime1">
              <a:rPr lang="zh-CN" altLang="en-US" smtClean="0"/>
              <a:pPr/>
              <a:t>2018/6/27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60B-1DF3-4ADB-B134-6C1707A8CA96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91464" y="5373168"/>
            <a:ext cx="8229600" cy="1368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典型的特征数量级 </a:t>
            </a:r>
            <a:r>
              <a:rPr lang="en-US" altLang="zh-CN" sz="2000" dirty="0"/>
              <a:t>n </a:t>
            </a:r>
            <a:r>
              <a:rPr lang="zh-CN" altLang="en-US" sz="2000" dirty="0"/>
              <a:t>从百万级到千万级到亿级甚至更</a:t>
            </a:r>
            <a:r>
              <a:rPr lang="zh-CN" altLang="en-US" sz="2000" dirty="0" smtClean="0"/>
              <a:t>高</a:t>
            </a:r>
            <a:endParaRPr lang="en-US" altLang="zh-CN" sz="2000" dirty="0" smtClean="0"/>
          </a:p>
          <a:p>
            <a:r>
              <a:rPr lang="zh-CN" altLang="en-US" sz="2000" dirty="0"/>
              <a:t>这么大规模的 </a:t>
            </a:r>
            <a:r>
              <a:rPr lang="en-US" altLang="zh-CN" sz="2000" dirty="0"/>
              <a:t>n </a:t>
            </a:r>
            <a:r>
              <a:rPr lang="zh-CN" altLang="en-US" sz="2000" dirty="0"/>
              <a:t>直接</a:t>
            </a:r>
            <a:r>
              <a:rPr lang="zh-CN" altLang="en-US" sz="2000" dirty="0" smtClean="0"/>
              <a:t>作为</a:t>
            </a:r>
            <a:r>
              <a:rPr lang="en-US" altLang="zh-CN" sz="2000" dirty="0" smtClean="0"/>
              <a:t>DNN</a:t>
            </a:r>
            <a:r>
              <a:rPr lang="zh-CN" altLang="en-US" sz="2000" dirty="0" smtClean="0"/>
              <a:t>网络输入是不可接受的</a:t>
            </a:r>
            <a:endParaRPr lang="en-US" altLang="zh-CN" sz="2000" dirty="0" smtClean="0"/>
          </a:p>
          <a:p>
            <a:r>
              <a:rPr lang="zh-CN" altLang="en-US" sz="2000" dirty="0"/>
              <a:t>大多数深度学习 </a:t>
            </a:r>
            <a:r>
              <a:rPr lang="en-US" altLang="zh-CN" sz="2000" dirty="0"/>
              <a:t>CTR </a:t>
            </a:r>
            <a:r>
              <a:rPr lang="zh-CN" altLang="en-US" sz="2000" dirty="0"/>
              <a:t>网络结构，都围绕着如何将 </a:t>
            </a:r>
            <a:r>
              <a:rPr lang="en-US" altLang="zh-CN" sz="2000" dirty="0"/>
              <a:t>DNN </a:t>
            </a:r>
            <a:r>
              <a:rPr lang="zh-CN" altLang="en-US" sz="2000" dirty="0"/>
              <a:t>的高维离散输入，通过 </a:t>
            </a:r>
            <a:r>
              <a:rPr lang="en-US" altLang="zh-CN" sz="2000" dirty="0"/>
              <a:t>embedding </a:t>
            </a:r>
            <a:r>
              <a:rPr lang="zh-CN" altLang="en-US" sz="2000" dirty="0"/>
              <a:t>层变成低维稠密的</a:t>
            </a:r>
            <a:r>
              <a:rPr lang="zh-CN" altLang="en-US" sz="2000" dirty="0" smtClean="0"/>
              <a:t>输入来</a:t>
            </a:r>
            <a:r>
              <a:rPr lang="zh-CN" altLang="en-US" sz="2000" dirty="0"/>
              <a:t>展开</a:t>
            </a:r>
            <a:endParaRPr lang="en-US" altLang="zh-CN" sz="20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97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3. Factorization-machine </a:t>
            </a:r>
            <a:r>
              <a:rPr lang="en-US" altLang="zh-CN" dirty="0"/>
              <a:t>supported Neural </a:t>
            </a:r>
            <a:r>
              <a:rPr lang="en-US" altLang="zh-CN" dirty="0" smtClean="0"/>
              <a:t>Network </a:t>
            </a:r>
            <a:r>
              <a:rPr lang="en-US" altLang="zh-CN" dirty="0"/>
              <a:t>(FNN</a:t>
            </a:r>
            <a:r>
              <a:rPr lang="en-US" altLang="zh-CN" dirty="0" smtClean="0"/>
              <a:t>) [2]</a:t>
            </a:r>
            <a:r>
              <a:rPr lang="en-US" altLang="zh-CN" b="1" dirty="0"/>
              <a:t>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91672" y="1775176"/>
            <a:ext cx="2952328" cy="4623400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 smtClean="0"/>
              <a:t>如果有办法将</a:t>
            </a:r>
            <a:r>
              <a:rPr lang="zh-CN" altLang="en-US" sz="2000" dirty="0"/>
              <a:t>每个特征用其</a:t>
            </a:r>
            <a:r>
              <a:rPr lang="zh-CN" altLang="en-US" sz="2000" dirty="0" smtClean="0"/>
              <a:t>所属 </a:t>
            </a:r>
            <a:r>
              <a:rPr lang="en-US" altLang="zh-CN" sz="2000" dirty="0"/>
              <a:t>field </a:t>
            </a:r>
            <a:r>
              <a:rPr lang="zh-CN" altLang="en-US" sz="2000" dirty="0"/>
              <a:t>来表示</a:t>
            </a:r>
            <a:r>
              <a:rPr lang="zh-CN" altLang="en-US" sz="2000" dirty="0" smtClean="0"/>
              <a:t>，输入维度将</a:t>
            </a:r>
            <a:r>
              <a:rPr lang="zh-CN" altLang="en-US" sz="2000" dirty="0"/>
              <a:t>大大</a:t>
            </a:r>
            <a:r>
              <a:rPr lang="zh-CN" altLang="en-US" sz="2000" dirty="0" smtClean="0"/>
              <a:t>减少</a:t>
            </a:r>
            <a:endParaRPr lang="en-US" altLang="zh-CN" sz="2000" dirty="0" smtClean="0"/>
          </a:p>
          <a:p>
            <a:r>
              <a:rPr lang="en-US" altLang="zh-CN" sz="2000" dirty="0"/>
              <a:t>FNN </a:t>
            </a:r>
            <a:r>
              <a:rPr lang="zh-CN" altLang="en-US" sz="2000" dirty="0"/>
              <a:t>假设每个 </a:t>
            </a:r>
            <a:r>
              <a:rPr lang="en-US" altLang="zh-CN" sz="2000" dirty="0"/>
              <a:t>field </a:t>
            </a:r>
            <a:r>
              <a:rPr lang="zh-CN" altLang="en-US" sz="2000" dirty="0"/>
              <a:t>有且只有一个值为 </a:t>
            </a:r>
            <a:r>
              <a:rPr lang="en-US" altLang="zh-CN" sz="2000" dirty="0"/>
              <a:t>1</a:t>
            </a:r>
            <a:r>
              <a:rPr lang="zh-CN" altLang="en-US" sz="2000" dirty="0"/>
              <a:t>，其他均为 </a:t>
            </a:r>
            <a:r>
              <a:rPr lang="en-US" altLang="zh-CN" sz="2000" dirty="0" smtClean="0"/>
              <a:t>0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FNN = FM + DNN 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串行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r>
              <a:rPr lang="zh-CN" altLang="en-US" sz="2000" dirty="0"/>
              <a:t>需要预</a:t>
            </a:r>
            <a:r>
              <a:rPr lang="zh-CN" altLang="en-US" sz="2000" dirty="0" smtClean="0"/>
              <a:t>训练</a:t>
            </a:r>
            <a:endParaRPr lang="en-US" altLang="zh-CN" sz="2000" dirty="0" smtClean="0"/>
          </a:p>
          <a:p>
            <a:r>
              <a:rPr lang="zh-CN" altLang="en-US" sz="2000" dirty="0" smtClean="0"/>
              <a:t>无法拟合低阶特征</a:t>
            </a:r>
            <a:endParaRPr lang="en-US" altLang="zh-CN" sz="2000" dirty="0" smtClean="0"/>
          </a:p>
          <a:p>
            <a:r>
              <a:rPr lang="zh-CN" altLang="en-US" sz="2000" dirty="0"/>
              <a:t>网络的</a:t>
            </a:r>
            <a:r>
              <a:rPr lang="zh-CN" altLang="en-US" sz="2000" dirty="0" smtClean="0"/>
              <a:t>输入维度由 </a:t>
            </a:r>
            <a:r>
              <a:rPr lang="en-US" altLang="zh-CN" sz="2000" dirty="0"/>
              <a:t>n </a:t>
            </a:r>
            <a:r>
              <a:rPr lang="zh-CN" altLang="en-US" sz="2000" dirty="0"/>
              <a:t>降到了 </a:t>
            </a:r>
            <a:r>
              <a:rPr lang="en-US" altLang="zh-CN" sz="2000" dirty="0" smtClean="0"/>
              <a:t>f*k</a:t>
            </a:r>
          </a:p>
          <a:p>
            <a:r>
              <a:rPr lang="en-US" altLang="zh-CN" sz="2000" dirty="0"/>
              <a:t>k</a:t>
            </a:r>
            <a:r>
              <a:rPr lang="zh-CN" altLang="en-US" sz="2000" dirty="0" smtClean="0"/>
              <a:t>为隐向量维度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C567-5378-49F4-8EAE-2565C381E387}" type="datetime1">
              <a:rPr lang="zh-CN" altLang="en-US" smtClean="0"/>
              <a:pPr/>
              <a:t>2018/6/27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60B-1DF3-4ADB-B134-6C1707A8CA96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11"/>
          <a:stretch/>
        </p:blipFill>
        <p:spPr>
          <a:xfrm>
            <a:off x="0" y="1871037"/>
            <a:ext cx="6120320" cy="443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1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4. Product-based </a:t>
            </a:r>
            <a:r>
              <a:rPr lang="en-US" altLang="zh-CN" sz="3200" dirty="0"/>
              <a:t>Neural Network (PNN</a:t>
            </a:r>
            <a:r>
              <a:rPr lang="en-US" altLang="zh-CN" sz="3200" dirty="0" smtClean="0"/>
              <a:t>) [3]</a:t>
            </a:r>
            <a:r>
              <a:rPr lang="en-US" altLang="zh-CN" sz="3200" b="1" dirty="0"/>
              <a:t> 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C567-5378-49F4-8EAE-2565C381E387}" type="datetime1">
              <a:rPr lang="zh-CN" altLang="en-US" smtClean="0"/>
              <a:pPr/>
              <a:t>2018/6/27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60B-1DF3-4ADB-B134-6C1707A8CA96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959912" y="1938528"/>
            <a:ext cx="1979712" cy="4623400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FNN</a:t>
            </a:r>
            <a:r>
              <a:rPr lang="zh-CN" altLang="en-US" sz="2000" dirty="0"/>
              <a:t>在 </a:t>
            </a:r>
            <a:r>
              <a:rPr lang="en-US" altLang="zh-CN" sz="2000" dirty="0"/>
              <a:t>embedding </a:t>
            </a:r>
            <a:r>
              <a:rPr lang="zh-CN" altLang="en-US" sz="2000" dirty="0"/>
              <a:t>输入到 </a:t>
            </a:r>
            <a:r>
              <a:rPr lang="en-US" altLang="zh-CN" sz="2000" dirty="0" smtClean="0"/>
              <a:t>DNN </a:t>
            </a:r>
            <a:r>
              <a:rPr lang="zh-CN" altLang="en-US" sz="2000" dirty="0"/>
              <a:t>之后学习的交叉特征表达并不</a:t>
            </a:r>
            <a:r>
              <a:rPr lang="zh-CN" altLang="en-US" sz="2000" dirty="0" smtClean="0"/>
              <a:t>充分</a:t>
            </a:r>
            <a:endParaRPr lang="en-US" altLang="zh-CN" sz="2000" dirty="0" smtClean="0"/>
          </a:p>
          <a:p>
            <a:r>
              <a:rPr lang="en-US" altLang="zh-CN" sz="2000" dirty="0" smtClean="0"/>
              <a:t>PNN</a:t>
            </a:r>
            <a:r>
              <a:rPr lang="zh-CN" altLang="en-US" sz="2000" dirty="0"/>
              <a:t>提出了一种 </a:t>
            </a:r>
            <a:r>
              <a:rPr lang="en-US" altLang="zh-CN" sz="2000" dirty="0"/>
              <a:t>product layer 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思想</a:t>
            </a:r>
            <a:endParaRPr lang="en-US" altLang="zh-CN" sz="2000" dirty="0" smtClean="0"/>
          </a:p>
          <a:p>
            <a:r>
              <a:rPr lang="zh-CN" altLang="en-US" sz="2000" dirty="0"/>
              <a:t>基于乘法的运算来</a:t>
            </a:r>
            <a:r>
              <a:rPr lang="zh-CN" altLang="en-US" sz="2000" dirty="0" smtClean="0"/>
              <a:t>体现</a:t>
            </a:r>
            <a:r>
              <a:rPr lang="zh-CN" altLang="en-US" sz="2000" dirty="0"/>
              <a:t>特征</a:t>
            </a:r>
            <a:r>
              <a:rPr lang="zh-CN" altLang="en-US" sz="2000" dirty="0" smtClean="0"/>
              <a:t>交叉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" y="1809520"/>
            <a:ext cx="6984776" cy="4355784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948752" y="3925753"/>
            <a:ext cx="1728192" cy="5040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27048" y="35564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线性部分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715164" y="3925753"/>
            <a:ext cx="1833988" cy="504056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945212" y="35192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特征交叉部分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50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4. Product-based </a:t>
            </a:r>
            <a:r>
              <a:rPr lang="en-US" altLang="zh-CN" dirty="0"/>
              <a:t>Neural Network (PNN)</a:t>
            </a:r>
            <a:r>
              <a:rPr lang="en-US" altLang="zh-CN" b="1" dirty="0"/>
              <a:t> 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C567-5378-49F4-8EAE-2565C381E387}" type="datetime1">
              <a:rPr lang="zh-CN" altLang="en-US" smtClean="0"/>
              <a:pPr/>
              <a:t>2018/6/27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60B-1DF3-4ADB-B134-6C1707A8CA96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912768" y="1556792"/>
            <a:ext cx="2123728" cy="4623400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Product</a:t>
            </a:r>
            <a:r>
              <a:rPr lang="zh-CN" altLang="en-US" sz="2000" dirty="0" smtClean="0"/>
              <a:t>思想来源：</a:t>
            </a:r>
            <a:r>
              <a:rPr lang="zh-CN" altLang="en-US" sz="2000" dirty="0"/>
              <a:t>特征之间的关系更多是一</a:t>
            </a:r>
            <a:r>
              <a:rPr lang="zh-CN" altLang="en-US" sz="2000" dirty="0" smtClean="0"/>
              <a:t>种“且”的</a:t>
            </a:r>
            <a:r>
              <a:rPr lang="zh-CN" altLang="en-US" sz="2000" dirty="0"/>
              <a:t>关系，而</a:t>
            </a:r>
            <a:r>
              <a:rPr lang="zh-CN" altLang="en-US" sz="2000" dirty="0" smtClean="0"/>
              <a:t>非“加”的</a:t>
            </a:r>
            <a:r>
              <a:rPr lang="zh-CN" altLang="en-US" sz="2000" dirty="0" smtClean="0"/>
              <a:t>关系</a:t>
            </a:r>
            <a:endParaRPr lang="en-US" altLang="zh-CN" sz="2000" dirty="0" smtClean="0"/>
          </a:p>
          <a:p>
            <a:r>
              <a:rPr lang="zh-CN" altLang="en-US" sz="2000" dirty="0"/>
              <a:t>性别为男且喜欢游戏的人群，比起性别男和喜欢游戏的人群，前者的组合比后者更能体现特征交叉的</a:t>
            </a:r>
            <a:r>
              <a:rPr lang="zh-CN" altLang="en-US" sz="2000" dirty="0" smtClean="0"/>
              <a:t>意义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556792"/>
            <a:ext cx="6984776" cy="4355784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979712" y="3673277"/>
            <a:ext cx="1728192" cy="5040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58008" y="33039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线性部分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746124" y="3673277"/>
            <a:ext cx="1833988" cy="504056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976172" y="32668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特征交叉部分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88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4. Product-based </a:t>
            </a:r>
            <a:r>
              <a:rPr lang="en-US" altLang="zh-CN" dirty="0"/>
              <a:t>Neural Network (PNN)</a:t>
            </a:r>
            <a:r>
              <a:rPr lang="en-US" altLang="zh-CN" b="1" dirty="0"/>
              <a:t> 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C567-5378-49F4-8EAE-2565C381E387}" type="datetime1">
              <a:rPr lang="zh-CN" altLang="en-US" smtClean="0"/>
              <a:pPr/>
              <a:t>2018/6/27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60B-1DF3-4ADB-B134-6C1707A8CA96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03632" y="4689941"/>
            <a:ext cx="8936736" cy="1871987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 smtClean="0"/>
              <a:t>根据</a:t>
            </a:r>
            <a:r>
              <a:rPr lang="en-US" altLang="zh-CN" sz="2000" dirty="0" smtClean="0"/>
              <a:t>product</a:t>
            </a:r>
            <a:r>
              <a:rPr lang="zh-CN" altLang="en-US" sz="2000" dirty="0" smtClean="0"/>
              <a:t>方式的不同，</a:t>
            </a:r>
            <a:r>
              <a:rPr lang="en-US" altLang="zh-CN" sz="2000" dirty="0" smtClean="0"/>
              <a:t>PNN</a:t>
            </a:r>
            <a:r>
              <a:rPr lang="zh-CN" altLang="en-US" sz="2000" dirty="0" smtClean="0"/>
              <a:t>又分为</a:t>
            </a:r>
            <a:r>
              <a:rPr lang="en-US" altLang="zh-CN" sz="2000" dirty="0"/>
              <a:t> inner product (IPNN) </a:t>
            </a:r>
            <a:r>
              <a:rPr lang="zh-CN" altLang="en-US" sz="2000" dirty="0"/>
              <a:t>和 </a:t>
            </a:r>
            <a:r>
              <a:rPr lang="en-US" altLang="zh-CN" sz="2000" dirty="0"/>
              <a:t>outer product (OPNN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。左图：</a:t>
            </a:r>
            <a:r>
              <a:rPr lang="en-US" altLang="zh-CN" sz="2000" dirty="0" smtClean="0"/>
              <a:t>IPNN</a:t>
            </a:r>
            <a:r>
              <a:rPr lang="zh-CN" altLang="en-US" sz="2000" dirty="0" smtClean="0"/>
              <a:t>，右图：</a:t>
            </a:r>
            <a:r>
              <a:rPr lang="en-US" altLang="zh-CN" sz="2000" dirty="0" smtClean="0"/>
              <a:t>OPNN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/>
              <a:t>IPNN </a:t>
            </a:r>
            <a:r>
              <a:rPr lang="zh-CN" altLang="en-US" sz="2000" dirty="0"/>
              <a:t>的叉项使用了内积 </a:t>
            </a:r>
            <a:r>
              <a:rPr lang="en-US" altLang="zh-CN" sz="2000" dirty="0"/>
              <a:t>g(fi, fj) = &lt;fi, fj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。</a:t>
            </a:r>
            <a:r>
              <a:rPr lang="en-US" altLang="zh-CN" sz="2000" dirty="0"/>
              <a:t>f </a:t>
            </a:r>
            <a:r>
              <a:rPr lang="zh-CN" altLang="en-US" sz="2000" dirty="0"/>
              <a:t>个 </a:t>
            </a:r>
            <a:r>
              <a:rPr lang="en-US" altLang="zh-CN" sz="2000" dirty="0"/>
              <a:t>filed</a:t>
            </a:r>
            <a:r>
              <a:rPr lang="zh-CN" altLang="en-US" sz="2000" dirty="0"/>
              <a:t>，两两求</a:t>
            </a:r>
            <a:r>
              <a:rPr lang="zh-CN" altLang="en-US" sz="2000" dirty="0" smtClean="0"/>
              <a:t>内积，交叉</a:t>
            </a:r>
            <a:r>
              <a:rPr lang="zh-CN" altLang="en-US" sz="2000" dirty="0"/>
              <a:t>项 </a:t>
            </a:r>
            <a:r>
              <a:rPr lang="en-US" altLang="zh-CN" sz="2000" dirty="0"/>
              <a:t>p </a:t>
            </a:r>
            <a:r>
              <a:rPr lang="zh-CN" altLang="en-US" sz="2000" dirty="0"/>
              <a:t>部分的参数共 </a:t>
            </a:r>
            <a:r>
              <a:rPr lang="en-US" altLang="zh-CN" sz="2000" dirty="0"/>
              <a:t>f*(f-1)/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/>
              <a:t>OPNN </a:t>
            </a:r>
            <a:r>
              <a:rPr lang="zh-CN" altLang="en-US" sz="2000" dirty="0"/>
              <a:t>用矩阵乘法来表示特征的交叉，</a:t>
            </a:r>
            <a:r>
              <a:rPr lang="en-US" altLang="zh-CN" sz="2000" dirty="0"/>
              <a:t>g(fi, fj)=</a:t>
            </a:r>
            <a:r>
              <a:rPr lang="en-US" altLang="zh-CN" sz="2000" dirty="0" smtClean="0"/>
              <a:t>fi </a:t>
            </a:r>
            <a:r>
              <a:rPr lang="en-US" altLang="zh-CN" sz="2000" dirty="0" err="1" smtClean="0"/>
              <a:t>fj^T</a:t>
            </a:r>
            <a:r>
              <a:rPr lang="zh-CN" altLang="en-US" sz="2000" dirty="0" smtClean="0"/>
              <a:t>。</a:t>
            </a:r>
            <a:r>
              <a:rPr lang="en-US" altLang="zh-CN" sz="2000" dirty="0"/>
              <a:t>f </a:t>
            </a:r>
            <a:r>
              <a:rPr lang="zh-CN" altLang="en-US" sz="2000" dirty="0"/>
              <a:t>个 </a:t>
            </a:r>
            <a:r>
              <a:rPr lang="en-US" altLang="zh-CN" sz="2000" dirty="0"/>
              <a:t>field </a:t>
            </a:r>
            <a:r>
              <a:rPr lang="zh-CN" altLang="en-US" sz="2000" dirty="0"/>
              <a:t>两两求矩阵乘法，交叉项 </a:t>
            </a:r>
            <a:r>
              <a:rPr lang="en-US" altLang="zh-CN" sz="2000" dirty="0"/>
              <a:t>p </a:t>
            </a:r>
            <a:r>
              <a:rPr lang="zh-CN" altLang="en-US" sz="2000" dirty="0"/>
              <a:t>共 </a:t>
            </a:r>
            <a:r>
              <a:rPr lang="en-US" altLang="zh-CN" sz="2000" dirty="0"/>
              <a:t>f*(f-1)/2*k*k </a:t>
            </a:r>
            <a:r>
              <a:rPr lang="zh-CN" altLang="en-US" sz="2000" dirty="0"/>
              <a:t>个参数。</a:t>
            </a:r>
            <a:endParaRPr lang="en-US" altLang="zh-CN" sz="2000" dirty="0" smtClean="0"/>
          </a:p>
          <a:p>
            <a:endParaRPr lang="en-US" altLang="zh-CN" sz="20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40768"/>
            <a:ext cx="6624736" cy="334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0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Wide &amp; Deep Learning [4]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35088"/>
            <a:ext cx="9020848" cy="2643609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C567-5378-49F4-8EAE-2565C381E387}" type="datetime1">
              <a:rPr lang="zh-CN" altLang="en-US" smtClean="0"/>
              <a:pPr/>
              <a:t>2018/6/27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60B-1DF3-4ADB-B134-6C1707A8CA96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03632" y="4178697"/>
            <a:ext cx="8936736" cy="2679303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Wide &amp; Deep </a:t>
            </a:r>
            <a:r>
              <a:rPr lang="zh-CN" altLang="en-US" sz="2000" dirty="0" smtClean="0"/>
              <a:t>模型提出了两个概念：</a:t>
            </a:r>
            <a:r>
              <a:rPr lang="en-US" altLang="zh-CN" sz="2000" dirty="0" smtClean="0"/>
              <a:t>Memorization</a:t>
            </a:r>
            <a:r>
              <a:rPr lang="zh-CN" altLang="en-US" sz="2000" dirty="0" smtClean="0"/>
              <a:t>（</a:t>
            </a:r>
            <a:r>
              <a:rPr lang="zh-CN" altLang="en-US" sz="2000" dirty="0"/>
              <a:t>记忆性</a:t>
            </a:r>
            <a:r>
              <a:rPr lang="zh-CN" altLang="en-US" sz="2000" dirty="0" smtClean="0"/>
              <a:t>）和</a:t>
            </a:r>
            <a:r>
              <a:rPr lang="en-US" altLang="zh-CN" sz="2000" dirty="0"/>
              <a:t>Generalization</a:t>
            </a:r>
            <a:r>
              <a:rPr lang="zh-CN" altLang="en-US" sz="2000" dirty="0"/>
              <a:t>（泛化性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en-US" altLang="zh-CN" sz="2000" dirty="0"/>
              <a:t>M</a:t>
            </a:r>
            <a:r>
              <a:rPr lang="en-US" altLang="zh-CN" sz="2000" dirty="0" smtClean="0"/>
              <a:t>emorization</a:t>
            </a:r>
            <a:r>
              <a:rPr lang="zh-CN" altLang="en-US" sz="2000" dirty="0" smtClean="0"/>
              <a:t>（</a:t>
            </a:r>
            <a:r>
              <a:rPr lang="zh-CN" altLang="en-US" sz="2000" dirty="0"/>
              <a:t>记忆性</a:t>
            </a:r>
            <a:r>
              <a:rPr lang="zh-CN" altLang="en-US" sz="2000" dirty="0" smtClean="0"/>
              <a:t>）：</a:t>
            </a:r>
            <a:r>
              <a:rPr lang="zh-CN" altLang="en-US" sz="2000" dirty="0"/>
              <a:t> </a:t>
            </a:r>
            <a:r>
              <a:rPr lang="en-US" altLang="zh-CN" sz="2000" dirty="0"/>
              <a:t>Wide </a:t>
            </a:r>
            <a:r>
              <a:rPr lang="zh-CN" altLang="en-US" sz="2000" dirty="0" smtClean="0"/>
              <a:t>部分学习</a:t>
            </a:r>
            <a:r>
              <a:rPr lang="zh-CN" altLang="en-US" sz="2000" dirty="0"/>
              <a:t>样本中的高频部分，优点是模型的记忆性好，对于样本中出现过的高频低阶特征能够用少量参数学习；缺点是模型的泛化能力差，例如对于没有见过的 </a:t>
            </a:r>
            <a:r>
              <a:rPr lang="en-US" altLang="zh-CN" sz="2000" dirty="0"/>
              <a:t>ID </a:t>
            </a:r>
            <a:r>
              <a:rPr lang="zh-CN" altLang="en-US" sz="2000" dirty="0"/>
              <a:t>类特征，模型学习能力较差。 </a:t>
            </a:r>
            <a:endParaRPr lang="en-US" altLang="zh-CN" sz="2000" dirty="0" smtClean="0"/>
          </a:p>
          <a:p>
            <a:r>
              <a:rPr lang="en-US" altLang="zh-CN" sz="2000" dirty="0"/>
              <a:t>Generalization</a:t>
            </a:r>
            <a:r>
              <a:rPr lang="zh-CN" altLang="en-US" sz="2000" dirty="0"/>
              <a:t>（泛化性</a:t>
            </a:r>
            <a:r>
              <a:rPr lang="zh-CN" altLang="en-US" sz="2000" dirty="0" smtClean="0"/>
              <a:t>）：</a:t>
            </a:r>
            <a:r>
              <a:rPr lang="en-US" altLang="zh-CN" sz="2000" dirty="0" smtClean="0"/>
              <a:t>Deep </a:t>
            </a:r>
            <a:r>
              <a:rPr lang="zh-CN" altLang="en-US" sz="2000" dirty="0" smtClean="0"/>
              <a:t>部分学习</a:t>
            </a:r>
            <a:r>
              <a:rPr lang="zh-CN" altLang="en-US" sz="2000" dirty="0"/>
              <a:t>样本中的长尾部分，优点是泛化能力强，对于少量出现过的样本甚至没有出现过的样本都能做出预测（非零的 </a:t>
            </a:r>
            <a:r>
              <a:rPr lang="en-US" altLang="zh-CN" sz="2000" dirty="0"/>
              <a:t>embedding </a:t>
            </a:r>
            <a:r>
              <a:rPr lang="zh-CN" altLang="en-US" sz="2000" dirty="0"/>
              <a:t>向量</a:t>
            </a:r>
            <a:r>
              <a:rPr lang="zh-CN" altLang="en-US" sz="2000" dirty="0" smtClean="0"/>
              <a:t>）；缺点</a:t>
            </a:r>
            <a:r>
              <a:rPr lang="zh-CN" altLang="en-US" sz="2000" dirty="0"/>
              <a:t>是模型对于低阶特征的学习需要用</a:t>
            </a:r>
            <a:r>
              <a:rPr lang="zh-CN" altLang="en-US" sz="2000" dirty="0" smtClean="0"/>
              <a:t>较多参数才能</a:t>
            </a:r>
            <a:r>
              <a:rPr lang="zh-CN" altLang="en-US" sz="2000" dirty="0"/>
              <a:t>等同 </a:t>
            </a:r>
            <a:r>
              <a:rPr lang="en-US" altLang="zh-CN" sz="2000" dirty="0"/>
              <a:t>Wide </a:t>
            </a:r>
            <a:r>
              <a:rPr lang="zh-CN" altLang="en-US" sz="2000" dirty="0"/>
              <a:t>部分效果，而且泛化能力强某种程度上也可能导致过</a:t>
            </a:r>
            <a:r>
              <a:rPr lang="zh-CN" altLang="en-US" sz="2000" dirty="0" smtClean="0"/>
              <a:t>拟合。</a:t>
            </a:r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3131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11340</TotalTime>
  <Words>1265</Words>
  <Application>Microsoft Office PowerPoint</Application>
  <PresentationFormat>全屏显示(4:3)</PresentationFormat>
  <Paragraphs>215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方正姚体</vt:lpstr>
      <vt:lpstr>宋体</vt:lpstr>
      <vt:lpstr>Arial</vt:lpstr>
      <vt:lpstr>Calibri</vt:lpstr>
      <vt:lpstr>Georgia</vt:lpstr>
      <vt:lpstr>Segoe UI</vt:lpstr>
      <vt:lpstr>Wingdings 2</vt:lpstr>
      <vt:lpstr>都市</vt:lpstr>
      <vt:lpstr>深度学习在CTR 预估中的应用</vt:lpstr>
      <vt:lpstr>提纲</vt:lpstr>
      <vt:lpstr>1. Factorization Machine (FM) [1]</vt:lpstr>
      <vt:lpstr>2. Deep Neural Network (DNN)</vt:lpstr>
      <vt:lpstr>3. Factorization-machine supported Neural Network (FNN) [2] </vt:lpstr>
      <vt:lpstr>4. Product-based Neural Network (PNN) [3] </vt:lpstr>
      <vt:lpstr>4. Product-based Neural Network (PNN) </vt:lpstr>
      <vt:lpstr>4. Product-based Neural Network (PNN) </vt:lpstr>
      <vt:lpstr>5. Wide &amp; Deep Learning [4]</vt:lpstr>
      <vt:lpstr>5. Wide &amp; Deep Learning</vt:lpstr>
      <vt:lpstr>6. Factorization-Machine based Neural Network (DeepFM) [5] </vt:lpstr>
      <vt:lpstr>7. Neural Factorization Machines (NFM) [6] </vt:lpstr>
      <vt:lpstr>8. Attentional Factorization Machine (AFM) [7] </vt:lpstr>
      <vt:lpstr>8. Attentional Factorization Machine (AFM) </vt:lpstr>
      <vt:lpstr>9. Deep Interest Network (DIN) [8]</vt:lpstr>
      <vt:lpstr>9. Deep Interest Network (DIN)</vt:lpstr>
      <vt:lpstr>9. Deep Interest Network (DIN)</vt:lpstr>
      <vt:lpstr>10. Multi-View factorization Machine (MVM) [9]</vt:lpstr>
      <vt:lpstr>10. Multi-View factorization Machine (MVM)</vt:lpstr>
      <vt:lpstr>10. Multi-View factorization Machine (MVM)</vt:lpstr>
      <vt:lpstr>10. Multi-View factorization Machine (MVM)</vt:lpstr>
      <vt:lpstr>复杂度</vt:lpstr>
      <vt:lpstr>实验结果</vt:lpstr>
      <vt:lpstr>总结</vt:lpstr>
      <vt:lpstr>思考</vt:lpstr>
      <vt:lpstr>参考文献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oywt</dc:creator>
  <cp:lastModifiedBy>Windows 用户</cp:lastModifiedBy>
  <cp:revision>3437</cp:revision>
  <dcterms:created xsi:type="dcterms:W3CDTF">2014-09-20T22:45:07Z</dcterms:created>
  <dcterms:modified xsi:type="dcterms:W3CDTF">2018-06-27T16:22:55Z</dcterms:modified>
</cp:coreProperties>
</file>