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9" r:id="rId6"/>
    <p:sldId id="265" r:id="rId7"/>
    <p:sldId id="261" r:id="rId8"/>
    <p:sldId id="268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2B584-17CF-41A6-82FD-426412DAAF05}" v="10" dt="2019-04-17T18:01:28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EF1FA-8411-4EE9-B648-8ECA258E3E0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461799DA-EFE0-4CE0-81E3-1A5EF85EA575}">
      <dgm:prSet phldrT="[Text]"/>
      <dgm:spPr/>
      <dgm:t>
        <a:bodyPr/>
        <a:lstStyle/>
        <a:p>
          <a:r>
            <a:rPr lang="en-CA" dirty="0">
              <a:solidFill>
                <a:schemeClr val="tx2"/>
              </a:solidFill>
            </a:rPr>
            <a:t>MMO Server</a:t>
          </a:r>
        </a:p>
      </dgm:t>
    </dgm:pt>
    <dgm:pt modelId="{DF0C852C-6598-47FB-A1DF-300832E27CF9}" type="parTrans" cxnId="{3B003900-D304-4D35-B61D-65269FED91BC}">
      <dgm:prSet/>
      <dgm:spPr/>
      <dgm:t>
        <a:bodyPr/>
        <a:lstStyle/>
        <a:p>
          <a:endParaRPr lang="en-CA"/>
        </a:p>
      </dgm:t>
    </dgm:pt>
    <dgm:pt modelId="{3BBBD87B-1315-441C-BF1D-794364406A36}" type="sibTrans" cxnId="{3B003900-D304-4D35-B61D-65269FED91BC}">
      <dgm:prSet/>
      <dgm:spPr/>
      <dgm:t>
        <a:bodyPr/>
        <a:lstStyle/>
        <a:p>
          <a:endParaRPr lang="en-CA"/>
        </a:p>
      </dgm:t>
    </dgm:pt>
    <dgm:pt modelId="{D58F7960-3A8C-4832-AEFA-660ED5237AAE}">
      <dgm:prSet phldrT="[Text]"/>
      <dgm:spPr/>
      <dgm:t>
        <a:bodyPr/>
        <a:lstStyle/>
        <a:p>
          <a:r>
            <a:rPr lang="en-CA" dirty="0"/>
            <a:t>Game Client</a:t>
          </a:r>
        </a:p>
      </dgm:t>
    </dgm:pt>
    <dgm:pt modelId="{7D7EE6AB-1044-4284-A36E-E44D10B55238}" type="parTrans" cxnId="{F9A2004E-67C2-4F89-A2E4-4333D4F048BE}">
      <dgm:prSet/>
      <dgm:spPr/>
      <dgm:t>
        <a:bodyPr/>
        <a:lstStyle/>
        <a:p>
          <a:endParaRPr lang="en-CA"/>
        </a:p>
      </dgm:t>
    </dgm:pt>
    <dgm:pt modelId="{C7A7C03C-8BBF-4875-878B-475D00AF2A72}" type="sibTrans" cxnId="{F9A2004E-67C2-4F89-A2E4-4333D4F048BE}">
      <dgm:prSet/>
      <dgm:spPr/>
      <dgm:t>
        <a:bodyPr/>
        <a:lstStyle/>
        <a:p>
          <a:endParaRPr lang="en-CA"/>
        </a:p>
      </dgm:t>
    </dgm:pt>
    <dgm:pt modelId="{E653FF5E-3751-449A-9D6D-60EC18B4883A}">
      <dgm:prSet phldrT="[Text]"/>
      <dgm:spPr/>
      <dgm:t>
        <a:bodyPr/>
        <a:lstStyle/>
        <a:p>
          <a:r>
            <a:rPr lang="en-CA" dirty="0"/>
            <a:t>Authoring Tool</a:t>
          </a:r>
        </a:p>
      </dgm:t>
    </dgm:pt>
    <dgm:pt modelId="{41F179A2-7432-4D99-A676-6D02D37A1AEE}" type="parTrans" cxnId="{1C2A206B-5CED-4BA6-A5A8-710FB3E834F2}">
      <dgm:prSet/>
      <dgm:spPr/>
      <dgm:t>
        <a:bodyPr/>
        <a:lstStyle/>
        <a:p>
          <a:endParaRPr lang="en-CA"/>
        </a:p>
      </dgm:t>
    </dgm:pt>
    <dgm:pt modelId="{AA0A24D0-6FA6-4C0A-B5A3-BB83865A667F}" type="sibTrans" cxnId="{1C2A206B-5CED-4BA6-A5A8-710FB3E834F2}">
      <dgm:prSet/>
      <dgm:spPr/>
      <dgm:t>
        <a:bodyPr/>
        <a:lstStyle/>
        <a:p>
          <a:endParaRPr lang="en-CA"/>
        </a:p>
      </dgm:t>
    </dgm:pt>
    <dgm:pt modelId="{D3302B75-6F39-4E57-9D1E-BBBC0E8E6632}" type="pres">
      <dgm:prSet presAssocID="{7C3EF1FA-8411-4EE9-B648-8ECA258E3E0E}" presName="compositeShape" presStyleCnt="0">
        <dgm:presLayoutVars>
          <dgm:chMax val="7"/>
          <dgm:dir/>
          <dgm:resizeHandles val="exact"/>
        </dgm:presLayoutVars>
      </dgm:prSet>
      <dgm:spPr/>
    </dgm:pt>
    <dgm:pt modelId="{AE2FD782-B876-48CE-A48B-36F9E6610B0F}" type="pres">
      <dgm:prSet presAssocID="{7C3EF1FA-8411-4EE9-B648-8ECA258E3E0E}" presName="wedge1" presStyleLbl="node1" presStyleIdx="0" presStyleCnt="3"/>
      <dgm:spPr/>
    </dgm:pt>
    <dgm:pt modelId="{0DD6D3D0-9C4B-495C-BEB5-EF41C42BB481}" type="pres">
      <dgm:prSet presAssocID="{7C3EF1FA-8411-4EE9-B648-8ECA258E3E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ADC0D3-14F6-4BB7-B66B-38348F5CCCA3}" type="pres">
      <dgm:prSet presAssocID="{7C3EF1FA-8411-4EE9-B648-8ECA258E3E0E}" presName="wedge2" presStyleLbl="node1" presStyleIdx="1" presStyleCnt="3"/>
      <dgm:spPr/>
    </dgm:pt>
    <dgm:pt modelId="{28351C1A-CA22-4B16-91E3-1985B8B3A621}" type="pres">
      <dgm:prSet presAssocID="{7C3EF1FA-8411-4EE9-B648-8ECA258E3E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028DA6E-AEC6-466F-BD69-675275DAB24B}" type="pres">
      <dgm:prSet presAssocID="{7C3EF1FA-8411-4EE9-B648-8ECA258E3E0E}" presName="wedge3" presStyleLbl="node1" presStyleIdx="2" presStyleCnt="3"/>
      <dgm:spPr/>
    </dgm:pt>
    <dgm:pt modelId="{7D3BA23D-5A8A-496A-B3BF-B3CEB87F5460}" type="pres">
      <dgm:prSet presAssocID="{7C3EF1FA-8411-4EE9-B648-8ECA258E3E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B003900-D304-4D35-B61D-65269FED91BC}" srcId="{7C3EF1FA-8411-4EE9-B648-8ECA258E3E0E}" destId="{461799DA-EFE0-4CE0-81E3-1A5EF85EA575}" srcOrd="0" destOrd="0" parTransId="{DF0C852C-6598-47FB-A1DF-300832E27CF9}" sibTransId="{3BBBD87B-1315-441C-BF1D-794364406A36}"/>
    <dgm:cxn modelId="{CE504606-0D79-498A-83BF-475BDB1B166D}" type="presOf" srcId="{461799DA-EFE0-4CE0-81E3-1A5EF85EA575}" destId="{0DD6D3D0-9C4B-495C-BEB5-EF41C42BB481}" srcOrd="1" destOrd="0" presId="urn:microsoft.com/office/officeart/2005/8/layout/chart3"/>
    <dgm:cxn modelId="{79A9D00A-D687-489B-BC48-2DD64A6FFBFA}" type="presOf" srcId="{D58F7960-3A8C-4832-AEFA-660ED5237AAE}" destId="{28351C1A-CA22-4B16-91E3-1985B8B3A621}" srcOrd="1" destOrd="0" presId="urn:microsoft.com/office/officeart/2005/8/layout/chart3"/>
    <dgm:cxn modelId="{AF22040E-5EE2-4128-8EC0-A1B75279704F}" type="presOf" srcId="{7C3EF1FA-8411-4EE9-B648-8ECA258E3E0E}" destId="{D3302B75-6F39-4E57-9D1E-BBBC0E8E6632}" srcOrd="0" destOrd="0" presId="urn:microsoft.com/office/officeart/2005/8/layout/chart3"/>
    <dgm:cxn modelId="{68DC7B2E-FA01-4874-BA5E-E4A263252D9B}" type="presOf" srcId="{E653FF5E-3751-449A-9D6D-60EC18B4883A}" destId="{7D3BA23D-5A8A-496A-B3BF-B3CEB87F5460}" srcOrd="1" destOrd="0" presId="urn:microsoft.com/office/officeart/2005/8/layout/chart3"/>
    <dgm:cxn modelId="{20DD733C-CA0D-4EF7-BB3F-76B48AC74A2D}" type="presOf" srcId="{461799DA-EFE0-4CE0-81E3-1A5EF85EA575}" destId="{AE2FD782-B876-48CE-A48B-36F9E6610B0F}" srcOrd="0" destOrd="0" presId="urn:microsoft.com/office/officeart/2005/8/layout/chart3"/>
    <dgm:cxn modelId="{4738403E-F54E-4903-9A8F-AC28D88D77E0}" type="presOf" srcId="{E653FF5E-3751-449A-9D6D-60EC18B4883A}" destId="{9028DA6E-AEC6-466F-BD69-675275DAB24B}" srcOrd="0" destOrd="0" presId="urn:microsoft.com/office/officeart/2005/8/layout/chart3"/>
    <dgm:cxn modelId="{1C2A206B-5CED-4BA6-A5A8-710FB3E834F2}" srcId="{7C3EF1FA-8411-4EE9-B648-8ECA258E3E0E}" destId="{E653FF5E-3751-449A-9D6D-60EC18B4883A}" srcOrd="2" destOrd="0" parTransId="{41F179A2-7432-4D99-A676-6D02D37A1AEE}" sibTransId="{AA0A24D0-6FA6-4C0A-B5A3-BB83865A667F}"/>
    <dgm:cxn modelId="{F9A2004E-67C2-4F89-A2E4-4333D4F048BE}" srcId="{7C3EF1FA-8411-4EE9-B648-8ECA258E3E0E}" destId="{D58F7960-3A8C-4832-AEFA-660ED5237AAE}" srcOrd="1" destOrd="0" parTransId="{7D7EE6AB-1044-4284-A36E-E44D10B55238}" sibTransId="{C7A7C03C-8BBF-4875-878B-475D00AF2A72}"/>
    <dgm:cxn modelId="{310010C1-97C6-462A-B512-41E79348E325}" type="presOf" srcId="{D58F7960-3A8C-4832-AEFA-660ED5237AAE}" destId="{D3ADC0D3-14F6-4BB7-B66B-38348F5CCCA3}" srcOrd="0" destOrd="0" presId="urn:microsoft.com/office/officeart/2005/8/layout/chart3"/>
    <dgm:cxn modelId="{A14CDCB8-978B-4BD7-B135-7822A6C8366E}" type="presParOf" srcId="{D3302B75-6F39-4E57-9D1E-BBBC0E8E6632}" destId="{AE2FD782-B876-48CE-A48B-36F9E6610B0F}" srcOrd="0" destOrd="0" presId="urn:microsoft.com/office/officeart/2005/8/layout/chart3"/>
    <dgm:cxn modelId="{1A212199-D6E8-4759-B9A8-1D434ACE6BB9}" type="presParOf" srcId="{D3302B75-6F39-4E57-9D1E-BBBC0E8E6632}" destId="{0DD6D3D0-9C4B-495C-BEB5-EF41C42BB481}" srcOrd="1" destOrd="0" presId="urn:microsoft.com/office/officeart/2005/8/layout/chart3"/>
    <dgm:cxn modelId="{3CDE5590-591F-4E8B-84B0-FF4865800F89}" type="presParOf" srcId="{D3302B75-6F39-4E57-9D1E-BBBC0E8E6632}" destId="{D3ADC0D3-14F6-4BB7-B66B-38348F5CCCA3}" srcOrd="2" destOrd="0" presId="urn:microsoft.com/office/officeart/2005/8/layout/chart3"/>
    <dgm:cxn modelId="{FCE9D286-B2DB-454F-94ED-AA54A55E0905}" type="presParOf" srcId="{D3302B75-6F39-4E57-9D1E-BBBC0E8E6632}" destId="{28351C1A-CA22-4B16-91E3-1985B8B3A621}" srcOrd="3" destOrd="0" presId="urn:microsoft.com/office/officeart/2005/8/layout/chart3"/>
    <dgm:cxn modelId="{8BA60070-0B67-4769-860B-5B509383A331}" type="presParOf" srcId="{D3302B75-6F39-4E57-9D1E-BBBC0E8E6632}" destId="{9028DA6E-AEC6-466F-BD69-675275DAB24B}" srcOrd="4" destOrd="0" presId="urn:microsoft.com/office/officeart/2005/8/layout/chart3"/>
    <dgm:cxn modelId="{70DC3BDE-A833-46E7-9660-B4C8CD961A42}" type="presParOf" srcId="{D3302B75-6F39-4E57-9D1E-BBBC0E8E6632}" destId="{7D3BA23D-5A8A-496A-B3BF-B3CEB87F546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FD782-B876-48CE-A48B-36F9E6610B0F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solidFill>
                <a:schemeClr val="tx2"/>
              </a:solidFill>
            </a:rPr>
            <a:t>MMO Server</a:t>
          </a:r>
        </a:p>
      </dsp:txBody>
      <dsp:txXfrm>
        <a:off x="4380179" y="1205653"/>
        <a:ext cx="1544320" cy="1517226"/>
      </dsp:txXfrm>
    </dsp:sp>
    <dsp:sp modelId="{D3ADC0D3-14F6-4BB7-B66B-38348F5CCCA3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Game Client</a:t>
          </a:r>
        </a:p>
      </dsp:txBody>
      <dsp:txXfrm>
        <a:off x="2917139" y="3373120"/>
        <a:ext cx="2059093" cy="1408853"/>
      </dsp:txXfrm>
    </dsp:sp>
    <dsp:sp modelId="{9028DA6E-AEC6-466F-BD69-675275DAB24B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Authoring Tool</a:t>
          </a:r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27C3D-E96F-4AE3-9B6D-84F30D9AEB9C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9AA1-C483-4FD6-9188-B14CDA54D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3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AA1-C483-4FD6-9188-B14CDA54DF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Nor really addressing dev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AA1-C483-4FD6-9188-B14CDA54DF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5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JDK 6 is EOL, different version of libraries might need to be replaced. Dependency management has to be implemented. Also, different docker based images run processes differently. The current one is using Phusion based </a:t>
            </a:r>
            <a:r>
              <a:rPr lang="en-CA" dirty="0" err="1"/>
              <a:t>jdk</a:t>
            </a:r>
            <a:r>
              <a:rPr lang="en-CA" dirty="0"/>
              <a:t> 6 container.</a:t>
            </a:r>
          </a:p>
          <a:p>
            <a:r>
              <a:rPr lang="en-CA" dirty="0"/>
              <a:t>Eliminate the current hacks if possible to have a solution that can run on platforms from cloud to desktop, </a:t>
            </a:r>
            <a:r>
              <a:rPr lang="en-CA" dirty="0" err="1"/>
              <a:t>linux</a:t>
            </a:r>
            <a:r>
              <a:rPr lang="en-CA" dirty="0"/>
              <a:t> to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AA1-C483-4FD6-9188-B14CDA54DF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6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 server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AA1-C483-4FD6-9188-B14CDA54DF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2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 server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AA1-C483-4FD6-9188-B14CDA54DF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61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77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813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5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779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132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9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ps.magnetar.net/index.php?title=Installing_the_Servers_on_Linux" TargetMode="External"/><Relationship Id="rId7" Type="http://schemas.openxmlformats.org/officeDocument/2006/relationships/hyperlink" Target="https://github.com/multiversemmo/MultiversePlatform/blob/master/server/programmers_gu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ps.magnetar.net/index.php?title=Example_of_a_Basic_Server_Plugin" TargetMode="External"/><Relationship Id="rId5" Type="http://schemas.openxmlformats.org/officeDocument/2006/relationships/hyperlink" Target="http://multiverse.forumotion.co.uk/t161-openjdk-doesn-t-work-with-multiverse" TargetMode="External"/><Relationship Id="rId4" Type="http://schemas.openxmlformats.org/officeDocument/2006/relationships/hyperlink" Target="http://wiki.apps.magnetar.net/index.php?title=Running_the_Server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agnetar.net/mv/MultiverseCombinedTestPage.html" TargetMode="External"/><Relationship Id="rId3" Type="http://schemas.openxmlformats.org/officeDocument/2006/relationships/hyperlink" Target="https://web.archive.org/web/20071109123835/http:/www.multiverse.net/games/demo.jsp?cid=2&amp;scid=0" TargetMode="External"/><Relationship Id="rId7" Type="http://schemas.openxmlformats.org/officeDocument/2006/relationships/hyperlink" Target="https://github.com/duncansuttles/mvjserver" TargetMode="External"/><Relationship Id="rId2" Type="http://schemas.openxmlformats.org/officeDocument/2006/relationships/hyperlink" Target="https://en.wikipedia.org/wiki/Multiverse_Foun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ultiversemmo/MultiversePlatform" TargetMode="External"/><Relationship Id="rId5" Type="http://schemas.openxmlformats.org/officeDocument/2006/relationships/hyperlink" Target="https://sourceforge.net/projects/multiverse3d/" TargetMode="External"/><Relationship Id="rId4" Type="http://schemas.openxmlformats.org/officeDocument/2006/relationships/hyperlink" Target="http://mvwiki.magnetar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://www.keithbuhler.com/READ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://wiki.apps.magnetar.net/index.php?title=Installing_the_Servers_on_Linux" TargetMode="External"/><Relationship Id="rId5" Type="http://schemas.openxmlformats.org/officeDocument/2006/relationships/hyperlink" Target="http://2013hs.igem.org/Team:NGSS_AEI_TURKEY" TargetMode="External"/><Relationship Id="rId10" Type="http://schemas.openxmlformats.org/officeDocument/2006/relationships/hyperlink" Target="https://dev.magnetar.net/mv/MultiverseCombinedTestPage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aswin.io/abo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13hs.igem.org/Team:NGSS_AEI_TURK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E12B-9556-449D-A70E-EDC5A1B87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Revamp Multiverse MMO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3AE5B-73B3-42BD-A9A7-DDF93EDF6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Dev-Ops Project for a legacy Java MMO Game server</a:t>
            </a:r>
          </a:p>
        </p:txBody>
      </p:sp>
    </p:spTree>
    <p:extLst>
      <p:ext uri="{BB962C8B-B14F-4D97-AF65-F5344CB8AC3E}">
        <p14:creationId xmlns:p14="http://schemas.microsoft.com/office/powerpoint/2010/main" val="103631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51DA-70E8-4865-B227-F7805172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cases/Demo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BD42-6D60-4AF8-B241-DB571A5F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Java/Python</a:t>
            </a:r>
          </a:p>
          <a:p>
            <a:r>
              <a:rPr lang="en-CA" dirty="0"/>
              <a:t>Use Case for Dev: Start from IDE..</a:t>
            </a:r>
          </a:p>
        </p:txBody>
      </p:sp>
    </p:spTree>
    <p:extLst>
      <p:ext uri="{BB962C8B-B14F-4D97-AF65-F5344CB8AC3E}">
        <p14:creationId xmlns:p14="http://schemas.microsoft.com/office/powerpoint/2010/main" val="96890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51DA-70E8-4865-B227-F780517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815011" cy="846340"/>
          </a:xfrm>
        </p:spPr>
        <p:txBody>
          <a:bodyPr/>
          <a:lstStyle/>
          <a:p>
            <a:r>
              <a:rPr lang="en-CA" dirty="0"/>
              <a:t>Useful Wiki sections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BD42-6D60-4AF8-B241-DB571A5F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Installing/running on Linux</a:t>
            </a:r>
          </a:p>
          <a:p>
            <a:pPr lvl="1"/>
            <a:r>
              <a:rPr lang="en-CA" dirty="0">
                <a:hlinkClick r:id="rId3"/>
              </a:rPr>
              <a:t>Install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Run</a:t>
            </a:r>
            <a:endParaRPr lang="en-CA" dirty="0"/>
          </a:p>
          <a:p>
            <a:pPr lvl="1"/>
            <a:r>
              <a:rPr lang="en-CA" dirty="0"/>
              <a:t> </a:t>
            </a:r>
            <a:r>
              <a:rPr lang="en-CA" dirty="0">
                <a:hlinkClick r:id="rId5"/>
              </a:rPr>
              <a:t>JDK 6 issue</a:t>
            </a:r>
            <a:endParaRPr lang="en-CA" dirty="0"/>
          </a:p>
          <a:p>
            <a:r>
              <a:rPr lang="en-CA" dirty="0"/>
              <a:t>Developing plugins</a:t>
            </a:r>
          </a:p>
          <a:p>
            <a:pPr lvl="1"/>
            <a:r>
              <a:rPr lang="en-CA" dirty="0">
                <a:hlinkClick r:id="rId6"/>
              </a:rPr>
              <a:t>Create basic plugin</a:t>
            </a:r>
            <a:endParaRPr lang="en-CA" dirty="0"/>
          </a:p>
          <a:p>
            <a:r>
              <a:rPr lang="en-CA" dirty="0">
                <a:hlinkClick r:id="rId7"/>
              </a:rPr>
              <a:t>Programmer’s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8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14AF-30D0-406C-AFE7-03F69738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status-quo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6E1E-96D2-4694-B44E-42064680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The Project</a:t>
            </a:r>
          </a:p>
          <a:p>
            <a:pPr lvl="1"/>
            <a:r>
              <a:rPr lang="en-CA" dirty="0">
                <a:hlinkClick r:id="rId2"/>
              </a:rPr>
              <a:t>Wikipedia</a:t>
            </a:r>
            <a:endParaRPr lang="en-CA" dirty="0"/>
          </a:p>
          <a:p>
            <a:pPr lvl="1"/>
            <a:r>
              <a:rPr lang="en-CA" dirty="0"/>
              <a:t>Archive at </a:t>
            </a:r>
            <a:r>
              <a:rPr lang="en-CA" dirty="0">
                <a:hlinkClick r:id="rId3"/>
              </a:rPr>
              <a:t>way-back machine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Magnetar wiki</a:t>
            </a:r>
            <a:endParaRPr lang="en-CA" dirty="0"/>
          </a:p>
          <a:p>
            <a:r>
              <a:rPr lang="en-CA" dirty="0"/>
              <a:t>Codebase</a:t>
            </a:r>
          </a:p>
          <a:p>
            <a:pPr lvl="1"/>
            <a:r>
              <a:rPr lang="en-CA" dirty="0">
                <a:hlinkClick r:id="rId5"/>
              </a:rPr>
              <a:t>Sourceforge.net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6"/>
              </a:rPr>
              <a:t>GitHub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Magnetar</a:t>
            </a:r>
            <a:r>
              <a:rPr lang="en-CA" dirty="0"/>
              <a:t> ( Based on source forge., authorization required)</a:t>
            </a:r>
          </a:p>
          <a:p>
            <a:r>
              <a:rPr lang="en-CA" dirty="0"/>
              <a:t>Current Deployment</a:t>
            </a:r>
          </a:p>
          <a:p>
            <a:pPr lvl="1"/>
            <a:r>
              <a:rPr lang="en-CA" dirty="0"/>
              <a:t>Legacy ( not available, website and hosting services no longer supported )</a:t>
            </a:r>
          </a:p>
          <a:p>
            <a:pPr lvl="1"/>
            <a:r>
              <a:rPr lang="en-CA" dirty="0">
                <a:hlinkClick r:id="rId8"/>
              </a:rPr>
              <a:t>Magnetar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74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0D4A6D-82AC-430D-948B-1AAC71DC7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5861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1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E3AEC75B-A50F-4B82-84AD-1506CCC226C8}"/>
              </a:ext>
            </a:extLst>
          </p:cNvPr>
          <p:cNvSpPr/>
          <p:nvPr/>
        </p:nvSpPr>
        <p:spPr>
          <a:xfrm>
            <a:off x="1584454" y="1639887"/>
            <a:ext cx="1258670" cy="906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Process (JVM instance)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DBE1A-17A1-48F4-9DDB-D78BB9AE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2" y="3849291"/>
            <a:ext cx="1540820" cy="1226759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0F60BE7-2AA7-441E-99D7-4959A898379D}"/>
              </a:ext>
            </a:extLst>
          </p:cNvPr>
          <p:cNvSpPr/>
          <p:nvPr/>
        </p:nvSpPr>
        <p:spPr>
          <a:xfrm>
            <a:off x="1669849" y="1489263"/>
            <a:ext cx="1258670" cy="906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Process (JVM instance)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8F25D8-4E7F-49D6-A987-39E2A9763B9B}"/>
              </a:ext>
            </a:extLst>
          </p:cNvPr>
          <p:cNvSpPr/>
          <p:nvPr/>
        </p:nvSpPr>
        <p:spPr>
          <a:xfrm>
            <a:off x="3158442" y="3710029"/>
            <a:ext cx="1059603" cy="9776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World Server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A4A758BD-F120-4968-A3D1-5B521D0F5E84}"/>
              </a:ext>
            </a:extLst>
          </p:cNvPr>
          <p:cNvSpPr/>
          <p:nvPr/>
        </p:nvSpPr>
        <p:spPr>
          <a:xfrm>
            <a:off x="4601498" y="3429000"/>
            <a:ext cx="2943807" cy="2363043"/>
          </a:xfrm>
          <a:prstGeom prst="wedgeRoundRectCallout">
            <a:avLst>
              <a:gd name="adj1" fmla="val -67612"/>
              <a:gd name="adj2" fmla="val -196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8E93711-394C-49E2-931D-E4773497E9C6}"/>
              </a:ext>
            </a:extLst>
          </p:cNvPr>
          <p:cNvSpPr/>
          <p:nvPr/>
        </p:nvSpPr>
        <p:spPr>
          <a:xfrm>
            <a:off x="3072918" y="1365577"/>
            <a:ext cx="1859568" cy="1377331"/>
          </a:xfrm>
          <a:prstGeom prst="wedgeRoundRectCallout">
            <a:avLst>
              <a:gd name="adj1" fmla="val -59982"/>
              <a:gd name="adj2" fmla="val -1153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810E8BF-058B-4612-B255-7243935F1159}"/>
              </a:ext>
            </a:extLst>
          </p:cNvPr>
          <p:cNvSpPr/>
          <p:nvPr/>
        </p:nvSpPr>
        <p:spPr>
          <a:xfrm>
            <a:off x="2945544" y="2937738"/>
            <a:ext cx="4518931" cy="3467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E0A5-638E-4CC0-AE87-9F3A2C2F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892572" cy="948433"/>
          </a:xfrm>
        </p:spPr>
        <p:txBody>
          <a:bodyPr/>
          <a:lstStyle/>
          <a:p>
            <a:r>
              <a:rPr lang="en-CA" dirty="0"/>
              <a:t>MMO server-client overview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4A4558-F01E-4C12-8585-5DFCE7585987}"/>
              </a:ext>
            </a:extLst>
          </p:cNvPr>
          <p:cNvSpPr/>
          <p:nvPr/>
        </p:nvSpPr>
        <p:spPr>
          <a:xfrm>
            <a:off x="2734119" y="5295120"/>
            <a:ext cx="1059603" cy="9776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Master Server</a:t>
            </a: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29276CA-EA3B-48D5-9E5D-5FC831EB0F10}"/>
              </a:ext>
            </a:extLst>
          </p:cNvPr>
          <p:cNvSpPr/>
          <p:nvPr/>
        </p:nvSpPr>
        <p:spPr>
          <a:xfrm rot="2765104">
            <a:off x="2077205" y="5229904"/>
            <a:ext cx="93037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82EC55A-CCC7-4711-AC26-E7E1C56B2C8C}"/>
              </a:ext>
            </a:extLst>
          </p:cNvPr>
          <p:cNvSpPr/>
          <p:nvPr/>
        </p:nvSpPr>
        <p:spPr>
          <a:xfrm>
            <a:off x="3693663" y="6244961"/>
            <a:ext cx="543058" cy="48476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World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BA6B1C05-FECA-41D1-B4EA-AF005C4E7C99}"/>
              </a:ext>
            </a:extLst>
          </p:cNvPr>
          <p:cNvSpPr/>
          <p:nvPr/>
        </p:nvSpPr>
        <p:spPr>
          <a:xfrm>
            <a:off x="2132865" y="6179018"/>
            <a:ext cx="490552" cy="55070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60A0F-019A-4229-8920-A645AAF844B6}"/>
              </a:ext>
            </a:extLst>
          </p:cNvPr>
          <p:cNvSpPr txBox="1"/>
          <p:nvPr/>
        </p:nvSpPr>
        <p:spPr>
          <a:xfrm>
            <a:off x="4263447" y="2910839"/>
            <a:ext cx="1832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Multiverse Messaging System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EED9EC-EFCD-4331-B1F2-3AAF5EA50BE3}"/>
              </a:ext>
            </a:extLst>
          </p:cNvPr>
          <p:cNvSpPr/>
          <p:nvPr/>
        </p:nvSpPr>
        <p:spPr>
          <a:xfrm>
            <a:off x="4637624" y="4531901"/>
            <a:ext cx="1059603" cy="9776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Proxy Server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061465-1FE5-4DAD-8BCF-DD3C30BAD593}"/>
              </a:ext>
            </a:extLst>
          </p:cNvPr>
          <p:cNvSpPr/>
          <p:nvPr/>
        </p:nvSpPr>
        <p:spPr>
          <a:xfrm>
            <a:off x="3259113" y="1505293"/>
            <a:ext cx="1030588" cy="6757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20D9FD-7E3C-4FD9-90FA-6A9E4AC41C0E}"/>
              </a:ext>
            </a:extLst>
          </p:cNvPr>
          <p:cNvSpPr/>
          <p:nvPr/>
        </p:nvSpPr>
        <p:spPr>
          <a:xfrm>
            <a:off x="3570910" y="1732812"/>
            <a:ext cx="1030588" cy="6757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D9BE68-25C0-4704-8E05-F151E1B424EC}"/>
              </a:ext>
            </a:extLst>
          </p:cNvPr>
          <p:cNvSpPr/>
          <p:nvPr/>
        </p:nvSpPr>
        <p:spPr>
          <a:xfrm>
            <a:off x="3854588" y="2024421"/>
            <a:ext cx="1030588" cy="6757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78221EA4-4618-4577-9F7C-11D3DB74E69A}"/>
              </a:ext>
            </a:extLst>
          </p:cNvPr>
          <p:cNvSpPr/>
          <p:nvPr/>
        </p:nvSpPr>
        <p:spPr>
          <a:xfrm>
            <a:off x="5290882" y="1385216"/>
            <a:ext cx="1714671" cy="1325003"/>
          </a:xfrm>
          <a:prstGeom prst="wedgeRoundRectCallout">
            <a:avLst>
              <a:gd name="adj1" fmla="val -77324"/>
              <a:gd name="adj2" fmla="val 22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B3B76-BB62-4C9D-A018-731F7F139A00}"/>
              </a:ext>
            </a:extLst>
          </p:cNvPr>
          <p:cNvSpPr/>
          <p:nvPr/>
        </p:nvSpPr>
        <p:spPr>
          <a:xfrm>
            <a:off x="5413399" y="1617580"/>
            <a:ext cx="1030588" cy="6757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Server plugin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44F42A-D9CA-46E1-AF46-119D40A01867}"/>
              </a:ext>
            </a:extLst>
          </p:cNvPr>
          <p:cNvSpPr/>
          <p:nvPr/>
        </p:nvSpPr>
        <p:spPr>
          <a:xfrm>
            <a:off x="5610302" y="1892326"/>
            <a:ext cx="1030588" cy="6757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Server plugin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2DF643-5EC8-4667-A76D-310088A4B160}"/>
              </a:ext>
            </a:extLst>
          </p:cNvPr>
          <p:cNvSpPr/>
          <p:nvPr/>
        </p:nvSpPr>
        <p:spPr>
          <a:xfrm>
            <a:off x="5596851" y="4590569"/>
            <a:ext cx="1163250" cy="926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8CA7A0-D188-4CC0-8F2B-11AAC52246BD}"/>
              </a:ext>
            </a:extLst>
          </p:cNvPr>
          <p:cNvSpPr/>
          <p:nvPr/>
        </p:nvSpPr>
        <p:spPr>
          <a:xfrm>
            <a:off x="5881767" y="3481024"/>
            <a:ext cx="1163250" cy="926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Message Domain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8A32BE-A4EB-4372-AD78-95FC260FA126}"/>
              </a:ext>
            </a:extLst>
          </p:cNvPr>
          <p:cNvSpPr/>
          <p:nvPr/>
        </p:nvSpPr>
        <p:spPr>
          <a:xfrm>
            <a:off x="5474323" y="3903786"/>
            <a:ext cx="1163250" cy="926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Object Manager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4BBA00-A534-4576-9176-59085A6DB92F}"/>
              </a:ext>
            </a:extLst>
          </p:cNvPr>
          <p:cNvSpPr/>
          <p:nvPr/>
        </p:nvSpPr>
        <p:spPr>
          <a:xfrm>
            <a:off x="4592386" y="3619481"/>
            <a:ext cx="1163250" cy="926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World Database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5B26824-4593-488A-9E99-9245B6425DAB}"/>
              </a:ext>
            </a:extLst>
          </p:cNvPr>
          <p:cNvSpPr/>
          <p:nvPr/>
        </p:nvSpPr>
        <p:spPr>
          <a:xfrm>
            <a:off x="4112408" y="2699919"/>
            <a:ext cx="151039" cy="320752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row: Up-Down 53">
            <a:extLst>
              <a:ext uri="{FF2B5EF4-FFF2-40B4-BE49-F238E27FC236}">
                <a16:creationId xmlns:a16="http://schemas.microsoft.com/office/drawing/2014/main" id="{9353A512-FD4E-4790-AF4F-3F7D80B72260}"/>
              </a:ext>
            </a:extLst>
          </p:cNvPr>
          <p:cNvSpPr/>
          <p:nvPr/>
        </p:nvSpPr>
        <p:spPr>
          <a:xfrm>
            <a:off x="6197964" y="2683479"/>
            <a:ext cx="151039" cy="320752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EFBF7F-7AAF-4233-A63E-AA3058FB2EFD}"/>
              </a:ext>
            </a:extLst>
          </p:cNvPr>
          <p:cNvSpPr/>
          <p:nvPr/>
        </p:nvSpPr>
        <p:spPr>
          <a:xfrm>
            <a:off x="6418755" y="4863714"/>
            <a:ext cx="997419" cy="8109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02B254-DF7B-47A7-8B0E-B4CB3BB048DA}"/>
              </a:ext>
            </a:extLst>
          </p:cNvPr>
          <p:cNvSpPr/>
          <p:nvPr/>
        </p:nvSpPr>
        <p:spPr>
          <a:xfrm>
            <a:off x="6528987" y="4131368"/>
            <a:ext cx="997419" cy="8109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Mars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50245C8C-9B90-440A-B86C-3691D7A54B55}"/>
              </a:ext>
            </a:extLst>
          </p:cNvPr>
          <p:cNvSpPr/>
          <p:nvPr/>
        </p:nvSpPr>
        <p:spPr>
          <a:xfrm>
            <a:off x="7994173" y="3409047"/>
            <a:ext cx="3114032" cy="2424335"/>
          </a:xfrm>
          <a:prstGeom prst="wedgeRoundRectCallout">
            <a:avLst>
              <a:gd name="adj1" fmla="val -70693"/>
              <a:gd name="adj2" fmla="val 4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BBB5A4-59E3-433E-B9C7-C2F0343A5905}"/>
              </a:ext>
            </a:extLst>
          </p:cNvPr>
          <p:cNvSpPr/>
          <p:nvPr/>
        </p:nvSpPr>
        <p:spPr>
          <a:xfrm>
            <a:off x="8825574" y="3529551"/>
            <a:ext cx="1059603" cy="977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Mob (mobile object 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60913C-A20C-44E4-BFA1-A93B8B60DDA1}"/>
              </a:ext>
            </a:extLst>
          </p:cNvPr>
          <p:cNvSpPr/>
          <p:nvPr/>
        </p:nvSpPr>
        <p:spPr>
          <a:xfrm>
            <a:off x="9840644" y="3803532"/>
            <a:ext cx="1018609" cy="9144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Combat Plugin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9B2A98-447B-4753-8CFF-823862ECA381}"/>
              </a:ext>
            </a:extLst>
          </p:cNvPr>
          <p:cNvSpPr/>
          <p:nvPr/>
        </p:nvSpPr>
        <p:spPr>
          <a:xfrm>
            <a:off x="8275011" y="4260733"/>
            <a:ext cx="1059603" cy="977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A9F87-8317-446B-A0FB-C56493992E1E}"/>
              </a:ext>
            </a:extLst>
          </p:cNvPr>
          <p:cNvSpPr/>
          <p:nvPr/>
        </p:nvSpPr>
        <p:spPr>
          <a:xfrm>
            <a:off x="9457984" y="4493375"/>
            <a:ext cx="1059603" cy="9776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Python Scripts</a:t>
            </a:r>
          </a:p>
        </p:txBody>
      </p:sp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537C8CE9-C23C-4D38-ADFC-1A5368F83EA1}"/>
              </a:ext>
            </a:extLst>
          </p:cNvPr>
          <p:cNvSpPr/>
          <p:nvPr/>
        </p:nvSpPr>
        <p:spPr>
          <a:xfrm>
            <a:off x="2300037" y="4050953"/>
            <a:ext cx="93037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C4413-8BFF-43E1-9ACE-662500718157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38547" y="6129559"/>
            <a:ext cx="55116" cy="357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4DA9AD-C995-4ACC-86E6-F7F74044906A}"/>
              </a:ext>
            </a:extLst>
          </p:cNvPr>
          <p:cNvCxnSpPr>
            <a:cxnSpLocks/>
            <a:stCxn id="16" idx="3"/>
            <a:endCxn id="46" idx="4"/>
          </p:cNvCxnSpPr>
          <p:nvPr/>
        </p:nvCxnSpPr>
        <p:spPr>
          <a:xfrm flipH="1">
            <a:off x="2623417" y="6129559"/>
            <a:ext cx="265877" cy="324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8D4F64-B09E-4A1C-9B7D-460B31DF44CF}"/>
              </a:ext>
            </a:extLst>
          </p:cNvPr>
          <p:cNvSpPr txBox="1"/>
          <p:nvPr/>
        </p:nvSpPr>
        <p:spPr>
          <a:xfrm>
            <a:off x="7202456" y="1446590"/>
            <a:ext cx="390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:/usr/multiverse/bin/multiverse.sh –w …</a:t>
            </a:r>
          </a:p>
          <a:p>
            <a:r>
              <a:rPr lang="en-CA" dirty="0"/>
              <a:t>:/usr/multiverse/bin/master.sh start…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8DEFF-3E30-45B2-B1B2-62F59412CB5D}"/>
              </a:ext>
            </a:extLst>
          </p:cNvPr>
          <p:cNvSpPr txBox="1"/>
          <p:nvPr/>
        </p:nvSpPr>
        <p:spPr>
          <a:xfrm>
            <a:off x="1061308" y="3524126"/>
            <a:ext cx="11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Game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3A185-8849-44D3-8F4E-20B2C2FCBEF3}"/>
              </a:ext>
            </a:extLst>
          </p:cNvPr>
          <p:cNvSpPr txBox="1"/>
          <p:nvPr/>
        </p:nvSpPr>
        <p:spPr>
          <a:xfrm>
            <a:off x="8102567" y="5407776"/>
            <a:ext cx="295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Multiverse Agnostic Rules System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1158EB7F-7646-4DBE-B183-E29DE8E1590E}"/>
              </a:ext>
            </a:extLst>
          </p:cNvPr>
          <p:cNvSpPr/>
          <p:nvPr/>
        </p:nvSpPr>
        <p:spPr>
          <a:xfrm>
            <a:off x="2132865" y="4754665"/>
            <a:ext cx="2655963" cy="191420"/>
          </a:xfrm>
          <a:prstGeom prst="leftRightArrow">
            <a:avLst>
              <a:gd name="adj1" fmla="val 50000"/>
              <a:gd name="adj2" fmla="val 4469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4E1E-AA99-4B79-BF5E-09A000BF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Dev-ops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F751AD-A48A-401A-B4DE-A9A64646AD67}"/>
              </a:ext>
            </a:extLst>
          </p:cNvPr>
          <p:cNvSpPr/>
          <p:nvPr/>
        </p:nvSpPr>
        <p:spPr>
          <a:xfrm>
            <a:off x="3736674" y="2668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DAE25-B793-442F-B12E-92D0A1F3A271}"/>
              </a:ext>
            </a:extLst>
          </p:cNvPr>
          <p:cNvSpPr/>
          <p:nvPr/>
        </p:nvSpPr>
        <p:spPr>
          <a:xfrm>
            <a:off x="3810153" y="43775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A63A9E-9853-4747-A229-7C536B4A7CB0}"/>
              </a:ext>
            </a:extLst>
          </p:cNvPr>
          <p:cNvSpPr/>
          <p:nvPr/>
        </p:nvSpPr>
        <p:spPr>
          <a:xfrm>
            <a:off x="5451312" y="3449388"/>
            <a:ext cx="1722029" cy="996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79A32-8C30-4AE8-9B7B-88475BB7B4BC}"/>
              </a:ext>
            </a:extLst>
          </p:cNvPr>
          <p:cNvSpPr/>
          <p:nvPr/>
        </p:nvSpPr>
        <p:spPr>
          <a:xfrm>
            <a:off x="10183606" y="3309163"/>
            <a:ext cx="1623421" cy="108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Software Release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22F8B7F9-E726-49D6-A223-74544878430D}"/>
              </a:ext>
            </a:extLst>
          </p:cNvPr>
          <p:cNvSpPr/>
          <p:nvPr/>
        </p:nvSpPr>
        <p:spPr>
          <a:xfrm>
            <a:off x="2867705" y="2747200"/>
            <a:ext cx="783772" cy="8041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EC02560-D908-4FC5-8206-D91A00FADD55}"/>
              </a:ext>
            </a:extLst>
          </p:cNvPr>
          <p:cNvSpPr/>
          <p:nvPr/>
        </p:nvSpPr>
        <p:spPr>
          <a:xfrm>
            <a:off x="2952902" y="4526284"/>
            <a:ext cx="783772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4EFB19-0FCD-4DA3-9265-7FD8BD116343}"/>
              </a:ext>
            </a:extLst>
          </p:cNvPr>
          <p:cNvSpPr/>
          <p:nvPr/>
        </p:nvSpPr>
        <p:spPr>
          <a:xfrm rot="1353234">
            <a:off x="4706601" y="3196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86AD58-E72D-47DE-B7F7-744C78463F27}"/>
              </a:ext>
            </a:extLst>
          </p:cNvPr>
          <p:cNvSpPr/>
          <p:nvPr/>
        </p:nvSpPr>
        <p:spPr>
          <a:xfrm rot="20311886">
            <a:off x="4741361" y="42729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533AD4-8DDC-4F44-A23E-649EB03C94B2}"/>
              </a:ext>
            </a:extLst>
          </p:cNvPr>
          <p:cNvSpPr/>
          <p:nvPr/>
        </p:nvSpPr>
        <p:spPr>
          <a:xfrm>
            <a:off x="7237778" y="3689218"/>
            <a:ext cx="632593" cy="516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4698019-F44A-4993-A49E-32352A054D36}"/>
              </a:ext>
            </a:extLst>
          </p:cNvPr>
          <p:cNvSpPr/>
          <p:nvPr/>
        </p:nvSpPr>
        <p:spPr>
          <a:xfrm>
            <a:off x="1299940" y="2476640"/>
            <a:ext cx="1394671" cy="882964"/>
          </a:xfrm>
          <a:prstGeom prst="wedgeRoundRectCallout">
            <a:avLst>
              <a:gd name="adj1" fmla="val 59952"/>
              <a:gd name="adj2" fmla="val 1210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/>
              <a:t>Coding activity to extend functionalities of the system..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90A966-BF0C-4DA6-B7F8-D2CC9D3296F7}"/>
              </a:ext>
            </a:extLst>
          </p:cNvPr>
          <p:cNvSpPr/>
          <p:nvPr/>
        </p:nvSpPr>
        <p:spPr>
          <a:xfrm>
            <a:off x="7866763" y="3396343"/>
            <a:ext cx="1623421" cy="108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3BD772-B7CD-4351-9EB6-79FC1200EB83}"/>
              </a:ext>
            </a:extLst>
          </p:cNvPr>
          <p:cNvSpPr/>
          <p:nvPr/>
        </p:nvSpPr>
        <p:spPr>
          <a:xfrm>
            <a:off x="9522402" y="3594335"/>
            <a:ext cx="632593" cy="516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401D578-1EF7-43B4-89D6-CE60BC3D9B66}"/>
              </a:ext>
            </a:extLst>
          </p:cNvPr>
          <p:cNvSpPr/>
          <p:nvPr/>
        </p:nvSpPr>
        <p:spPr>
          <a:xfrm>
            <a:off x="1166724" y="4690521"/>
            <a:ext cx="1593469" cy="1202831"/>
          </a:xfrm>
          <a:prstGeom prst="wedgeRoundRectCallout">
            <a:avLst>
              <a:gd name="adj1" fmla="val 64634"/>
              <a:gd name="adj2" fmla="val -262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/>
              <a:t>Adjusting configuration parameters of software execution platform…</a:t>
            </a:r>
          </a:p>
        </p:txBody>
      </p:sp>
    </p:spTree>
    <p:extLst>
      <p:ext uri="{BB962C8B-B14F-4D97-AF65-F5344CB8AC3E}">
        <p14:creationId xmlns:p14="http://schemas.microsoft.com/office/powerpoint/2010/main" val="931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rome">
            <a:extLst>
              <a:ext uri="{FF2B5EF4-FFF2-40B4-BE49-F238E27FC236}">
                <a16:creationId xmlns:a16="http://schemas.microsoft.com/office/drawing/2014/main" id="{44715A17-A100-4D84-9FDE-CBD50B7E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68" y="4976552"/>
            <a:ext cx="1213659" cy="12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810E8BF-058B-4612-B255-7243935F1159}"/>
              </a:ext>
            </a:extLst>
          </p:cNvPr>
          <p:cNvSpPr/>
          <p:nvPr/>
        </p:nvSpPr>
        <p:spPr>
          <a:xfrm>
            <a:off x="3094161" y="4937143"/>
            <a:ext cx="5653149" cy="12169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E0A5-638E-4CC0-AE87-9F3A2C2F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859915" cy="874021"/>
          </a:xfrm>
        </p:spPr>
        <p:txBody>
          <a:bodyPr/>
          <a:lstStyle/>
          <a:p>
            <a:r>
              <a:rPr lang="en-CA" dirty="0"/>
              <a:t>Current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B032D-C4D7-4B9F-B812-8C88FB992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0445" y="3666485"/>
            <a:ext cx="534153" cy="732986"/>
          </a:xfrm>
          <a:prstGeom prst="rect">
            <a:avLst/>
          </a:prstGeom>
        </p:spPr>
      </p:pic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D82D326B-56B5-411A-A823-85393470ACCF}"/>
              </a:ext>
            </a:extLst>
          </p:cNvPr>
          <p:cNvSpPr/>
          <p:nvPr/>
        </p:nvSpPr>
        <p:spPr>
          <a:xfrm>
            <a:off x="2584895" y="284837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9CE5B-2F9A-4249-943C-428073E8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38458" y="2560097"/>
            <a:ext cx="1031349" cy="1063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4441D-518A-4E7F-B351-524B5156F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60454" y="1665233"/>
            <a:ext cx="2616849" cy="83198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E4A4558-F01E-4C12-8585-5DFCE7585987}"/>
              </a:ext>
            </a:extLst>
          </p:cNvPr>
          <p:cNvSpPr/>
          <p:nvPr/>
        </p:nvSpPr>
        <p:spPr>
          <a:xfrm>
            <a:off x="7459355" y="3181943"/>
            <a:ext cx="1059603" cy="97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Dokku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1F172-131C-4EB0-8197-2B8668809ED8}"/>
              </a:ext>
            </a:extLst>
          </p:cNvPr>
          <p:cNvSpPr txBox="1"/>
          <p:nvPr/>
        </p:nvSpPr>
        <p:spPr>
          <a:xfrm>
            <a:off x="2011714" y="3607322"/>
            <a:ext cx="259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Shell scripts, </a:t>
            </a:r>
            <a:r>
              <a:rPr lang="en-CA" sz="1200" dirty="0" err="1"/>
              <a:t>Dockerfile</a:t>
            </a:r>
            <a:r>
              <a:rPr lang="en-CA" sz="1200" dirty="0"/>
              <a:t> and config files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BBB5A4-59E3-433E-B9C7-C2F0343A5905}"/>
              </a:ext>
            </a:extLst>
          </p:cNvPr>
          <p:cNvSpPr/>
          <p:nvPr/>
        </p:nvSpPr>
        <p:spPr>
          <a:xfrm>
            <a:off x="7541260" y="5126051"/>
            <a:ext cx="1059603" cy="97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MMO Server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8956E5-F95B-4282-A3F0-09FDF11DBACE}"/>
              </a:ext>
            </a:extLst>
          </p:cNvPr>
          <p:cNvSpPr/>
          <p:nvPr/>
        </p:nvSpPr>
        <p:spPr>
          <a:xfrm>
            <a:off x="5379201" y="5135361"/>
            <a:ext cx="1059603" cy="97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Web Proxy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C98205-E5FE-4190-81A8-FE11A63A1FDD}"/>
              </a:ext>
            </a:extLst>
          </p:cNvPr>
          <p:cNvSpPr/>
          <p:nvPr/>
        </p:nvSpPr>
        <p:spPr>
          <a:xfrm>
            <a:off x="3252495" y="5135361"/>
            <a:ext cx="1059603" cy="97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hlinkClick r:id="rId10"/>
              </a:rPr>
              <a:t>WebGL Client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DCFA20B9-3DDD-494F-97BC-A19293F0D6A4}"/>
              </a:ext>
            </a:extLst>
          </p:cNvPr>
          <p:cNvSpPr/>
          <p:nvPr/>
        </p:nvSpPr>
        <p:spPr>
          <a:xfrm rot="20091176">
            <a:off x="1505267" y="3407533"/>
            <a:ext cx="1106698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59CA607-9A1A-48CA-BB6C-5FF7C897F971}"/>
              </a:ext>
            </a:extLst>
          </p:cNvPr>
          <p:cNvSpPr/>
          <p:nvPr/>
        </p:nvSpPr>
        <p:spPr>
          <a:xfrm>
            <a:off x="3645599" y="2995816"/>
            <a:ext cx="93037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FE06489-CC5A-4C2D-AB9E-9BFC0A19A864}"/>
              </a:ext>
            </a:extLst>
          </p:cNvPr>
          <p:cNvSpPr/>
          <p:nvPr/>
        </p:nvSpPr>
        <p:spPr>
          <a:xfrm rot="20091176">
            <a:off x="5854690" y="2416497"/>
            <a:ext cx="812700" cy="227930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17A14D0-9096-4B79-B7A8-28D944D81C90}"/>
              </a:ext>
            </a:extLst>
          </p:cNvPr>
          <p:cNvSpPr/>
          <p:nvPr/>
        </p:nvSpPr>
        <p:spPr>
          <a:xfrm>
            <a:off x="5810677" y="3326702"/>
            <a:ext cx="1584234" cy="311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CD4C5BA-A2F4-4EFA-9BA8-664835C89736}"/>
              </a:ext>
            </a:extLst>
          </p:cNvPr>
          <p:cNvSpPr/>
          <p:nvPr/>
        </p:nvSpPr>
        <p:spPr>
          <a:xfrm>
            <a:off x="8726329" y="2964030"/>
            <a:ext cx="1282284" cy="928255"/>
          </a:xfrm>
          <a:prstGeom prst="wedgeRectCallout">
            <a:avLst>
              <a:gd name="adj1" fmla="val -81738"/>
              <a:gd name="adj2" fmla="val -21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100" dirty="0">
                <a:solidFill>
                  <a:schemeClr val="tx1"/>
                </a:solidFill>
              </a:rPr>
              <a:t>Mini PaaS like Heroku that runs as a build server in our cloud VPS.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8FC9EBE-41B2-4910-8BE8-6A2F2C42EA3F}"/>
              </a:ext>
            </a:extLst>
          </p:cNvPr>
          <p:cNvSpPr/>
          <p:nvPr/>
        </p:nvSpPr>
        <p:spPr>
          <a:xfrm>
            <a:off x="9287753" y="1534428"/>
            <a:ext cx="1453504" cy="1134207"/>
          </a:xfrm>
          <a:prstGeom prst="wedgeRectCallout">
            <a:avLst>
              <a:gd name="adj1" fmla="val -81738"/>
              <a:gd name="adj2" fmla="val -21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100" dirty="0">
                <a:solidFill>
                  <a:schemeClr val="tx1"/>
                </a:solidFill>
              </a:rPr>
              <a:t>Upon updating repos commit, </a:t>
            </a:r>
            <a:r>
              <a:rPr lang="en-CA" sz="1100" dirty="0" err="1">
                <a:solidFill>
                  <a:schemeClr val="tx1"/>
                </a:solidFill>
              </a:rPr>
              <a:t>CircleCI</a:t>
            </a:r>
            <a:r>
              <a:rPr lang="en-CA" sz="1100" dirty="0">
                <a:solidFill>
                  <a:schemeClr val="tx1"/>
                </a:solidFill>
              </a:rPr>
              <a:t> spawned SSH session to inform </a:t>
            </a:r>
            <a:r>
              <a:rPr lang="en-CA" sz="1100" dirty="0" err="1">
                <a:solidFill>
                  <a:schemeClr val="tx1"/>
                </a:solidFill>
              </a:rPr>
              <a:t>Dokku</a:t>
            </a:r>
            <a:r>
              <a:rPr lang="en-CA" sz="1100" dirty="0">
                <a:solidFill>
                  <a:schemeClr val="tx1"/>
                </a:solidFill>
              </a:rPr>
              <a:t> creating a new build.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F07C84D-D817-4572-B6AF-B232AD4130CF}"/>
              </a:ext>
            </a:extLst>
          </p:cNvPr>
          <p:cNvSpPr/>
          <p:nvPr/>
        </p:nvSpPr>
        <p:spPr>
          <a:xfrm rot="5400000">
            <a:off x="7662684" y="2630585"/>
            <a:ext cx="709244" cy="3067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EDCE9F1-E576-4CAC-8CA4-3FE1B66A4335}"/>
              </a:ext>
            </a:extLst>
          </p:cNvPr>
          <p:cNvSpPr/>
          <p:nvPr/>
        </p:nvSpPr>
        <p:spPr>
          <a:xfrm rot="5400000">
            <a:off x="7650811" y="4404524"/>
            <a:ext cx="732988" cy="3067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288FA196-4918-4335-A254-906B394C2B78}"/>
              </a:ext>
            </a:extLst>
          </p:cNvPr>
          <p:cNvSpPr/>
          <p:nvPr/>
        </p:nvSpPr>
        <p:spPr>
          <a:xfrm>
            <a:off x="4405974" y="5466975"/>
            <a:ext cx="93037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29276CA-EA3B-48D5-9E5D-5FC831EB0F10}"/>
              </a:ext>
            </a:extLst>
          </p:cNvPr>
          <p:cNvSpPr/>
          <p:nvPr/>
        </p:nvSpPr>
        <p:spPr>
          <a:xfrm>
            <a:off x="6564582" y="5466975"/>
            <a:ext cx="93037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AFEFFF-277F-4DBD-A9C5-5D7D3CEAC438}"/>
              </a:ext>
            </a:extLst>
          </p:cNvPr>
          <p:cNvSpPr/>
          <p:nvPr/>
        </p:nvSpPr>
        <p:spPr>
          <a:xfrm>
            <a:off x="9779838" y="5101040"/>
            <a:ext cx="1059603" cy="9776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Legacy .NET Client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E4CB6037-6825-4814-909F-099CC2BDE113}"/>
              </a:ext>
            </a:extLst>
          </p:cNvPr>
          <p:cNvSpPr/>
          <p:nvPr/>
        </p:nvSpPr>
        <p:spPr>
          <a:xfrm>
            <a:off x="8622419" y="5435503"/>
            <a:ext cx="1139180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0A8F12D3-0277-4A25-9D61-60205958D28A}"/>
              </a:ext>
            </a:extLst>
          </p:cNvPr>
          <p:cNvSpPr/>
          <p:nvPr/>
        </p:nvSpPr>
        <p:spPr>
          <a:xfrm>
            <a:off x="2150039" y="5476285"/>
            <a:ext cx="1102456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8EB21-C2A3-4963-836A-645F9D763D68}"/>
              </a:ext>
            </a:extLst>
          </p:cNvPr>
          <p:cNvSpPr txBox="1"/>
          <p:nvPr/>
        </p:nvSpPr>
        <p:spPr>
          <a:xfrm>
            <a:off x="6032236" y="2603116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Webhook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019B06-7B18-4DB5-99BF-E66C0F718345}"/>
              </a:ext>
            </a:extLst>
          </p:cNvPr>
          <p:cNvSpPr txBox="1"/>
          <p:nvPr/>
        </p:nvSpPr>
        <p:spPr>
          <a:xfrm>
            <a:off x="5895102" y="3571097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Updated codebase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50F32F-0AAF-42B5-B03F-396411213B81}"/>
              </a:ext>
            </a:extLst>
          </p:cNvPr>
          <p:cNvSpPr txBox="1"/>
          <p:nvPr/>
        </p:nvSpPr>
        <p:spPr>
          <a:xfrm>
            <a:off x="985376" y="4352687"/>
            <a:ext cx="70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DevOps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BBA61B-BF82-4043-A006-0E06D017BE90}"/>
              </a:ext>
            </a:extLst>
          </p:cNvPr>
          <p:cNvSpPr txBox="1"/>
          <p:nvPr/>
        </p:nvSpPr>
        <p:spPr>
          <a:xfrm>
            <a:off x="1086215" y="6051711"/>
            <a:ext cx="105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Web Browser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87D69162-F745-4410-9AEF-9FB3A68EEF93}"/>
              </a:ext>
            </a:extLst>
          </p:cNvPr>
          <p:cNvSpPr/>
          <p:nvPr/>
        </p:nvSpPr>
        <p:spPr>
          <a:xfrm>
            <a:off x="8726329" y="4081551"/>
            <a:ext cx="1282284" cy="830223"/>
          </a:xfrm>
          <a:prstGeom prst="wedgeRectCallout">
            <a:avLst>
              <a:gd name="adj1" fmla="val -104420"/>
              <a:gd name="adj2" fmla="val -76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100" dirty="0">
                <a:solidFill>
                  <a:schemeClr val="tx1"/>
                </a:solidFill>
              </a:rPr>
              <a:t>Docker containers are updated and deployed.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281CDA8E-6F06-4063-986C-F1384B16DCF1}"/>
              </a:ext>
            </a:extLst>
          </p:cNvPr>
          <p:cNvSpPr/>
          <p:nvPr/>
        </p:nvSpPr>
        <p:spPr>
          <a:xfrm>
            <a:off x="1784832" y="1611203"/>
            <a:ext cx="1590207" cy="960167"/>
          </a:xfrm>
          <a:prstGeom prst="wedgeRectCallout">
            <a:avLst>
              <a:gd name="adj1" fmla="val 42207"/>
              <a:gd name="adj2" fmla="val 887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100" dirty="0" err="1">
                <a:solidFill>
                  <a:schemeClr val="tx1"/>
                </a:solidFill>
              </a:rPr>
              <a:t>Dockerfile</a:t>
            </a:r>
            <a:r>
              <a:rPr lang="en-CA" sz="1100" dirty="0">
                <a:solidFill>
                  <a:schemeClr val="tx1"/>
                </a:solidFill>
              </a:rPr>
              <a:t> and scripts are developed based on the </a:t>
            </a:r>
            <a:r>
              <a:rPr lang="en-CA" sz="1100" dirty="0">
                <a:solidFill>
                  <a:schemeClr val="tx1"/>
                </a:solidFill>
                <a:hlinkClick r:id="rId11"/>
              </a:rPr>
              <a:t>Linux installation</a:t>
            </a:r>
            <a:r>
              <a:rPr lang="en-CA" sz="1100" dirty="0">
                <a:solidFill>
                  <a:schemeClr val="tx1"/>
                </a:solidFill>
              </a:rPr>
              <a:t> section of the wiki.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A86F3-AA08-44E9-8918-A4A7B5740D0D}"/>
              </a:ext>
            </a:extLst>
          </p:cNvPr>
          <p:cNvSpPr txBox="1"/>
          <p:nvPr/>
        </p:nvSpPr>
        <p:spPr>
          <a:xfrm>
            <a:off x="3191265" y="4912164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dev.magnetar.net</a:t>
            </a:r>
          </a:p>
        </p:txBody>
      </p:sp>
    </p:spTree>
    <p:extLst>
      <p:ext uri="{BB962C8B-B14F-4D97-AF65-F5344CB8AC3E}">
        <p14:creationId xmlns:p14="http://schemas.microsoft.com/office/powerpoint/2010/main" val="132774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5AFB-EB48-4F28-BC96-AC14E3C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680301" cy="818082"/>
          </a:xfrm>
        </p:spPr>
        <p:txBody>
          <a:bodyPr/>
          <a:lstStyle/>
          <a:p>
            <a:r>
              <a:rPr lang="en-CA" dirty="0"/>
              <a:t>Proposed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9F2C-6C01-4293-B5FC-BF13893F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809" y="3271960"/>
            <a:ext cx="534153" cy="73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A6B6E-3360-4DF2-8900-D4BC295CBE99}"/>
              </a:ext>
            </a:extLst>
          </p:cNvPr>
          <p:cNvSpPr txBox="1"/>
          <p:nvPr/>
        </p:nvSpPr>
        <p:spPr>
          <a:xfrm>
            <a:off x="1409028" y="4004946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Developer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3ACA57-9CA2-4C84-932C-86F9097BDE2B}"/>
              </a:ext>
            </a:extLst>
          </p:cNvPr>
          <p:cNvSpPr/>
          <p:nvPr/>
        </p:nvSpPr>
        <p:spPr>
          <a:xfrm>
            <a:off x="10134868" y="3130841"/>
            <a:ext cx="1059603" cy="97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MMO Server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2A2A8C9-8606-4979-9C45-3EDA75C3E4E1}"/>
              </a:ext>
            </a:extLst>
          </p:cNvPr>
          <p:cNvSpPr/>
          <p:nvPr/>
        </p:nvSpPr>
        <p:spPr>
          <a:xfrm>
            <a:off x="2979986" y="1489712"/>
            <a:ext cx="6164013" cy="4494797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E7DEB7F-F1B8-45A1-89D5-1F14F99D24DB}"/>
              </a:ext>
            </a:extLst>
          </p:cNvPr>
          <p:cNvSpPr/>
          <p:nvPr/>
        </p:nvSpPr>
        <p:spPr>
          <a:xfrm>
            <a:off x="2095962" y="3508310"/>
            <a:ext cx="839717" cy="305007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EDE6E6C-AF6A-4205-8D54-3E0982009911}"/>
              </a:ext>
            </a:extLst>
          </p:cNvPr>
          <p:cNvSpPr/>
          <p:nvPr/>
        </p:nvSpPr>
        <p:spPr>
          <a:xfrm>
            <a:off x="9143999" y="3467141"/>
            <a:ext cx="990869" cy="305007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16182-7B0B-4616-9372-42891348592E}"/>
              </a:ext>
            </a:extLst>
          </p:cNvPr>
          <p:cNvSpPr txBox="1"/>
          <p:nvPr/>
        </p:nvSpPr>
        <p:spPr>
          <a:xfrm>
            <a:off x="3191222" y="6097092"/>
            <a:ext cx="607621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Migrate towards Developer’s use case. ( More Dev than Ops..)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A33457-E840-4C11-A071-03A2FA6617B0}"/>
              </a:ext>
            </a:extLst>
          </p:cNvPr>
          <p:cNvSpPr/>
          <p:nvPr/>
        </p:nvSpPr>
        <p:spPr>
          <a:xfrm>
            <a:off x="4175405" y="2131102"/>
            <a:ext cx="3335738" cy="9182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6D331E-309B-4FAD-A182-D00CDEF0F142}"/>
              </a:ext>
            </a:extLst>
          </p:cNvPr>
          <p:cNvSpPr/>
          <p:nvPr/>
        </p:nvSpPr>
        <p:spPr>
          <a:xfrm>
            <a:off x="4175405" y="3057889"/>
            <a:ext cx="3953298" cy="7507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4D0397-EFA8-4489-A838-93BBB4AF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405" y="2202864"/>
            <a:ext cx="3936462" cy="3452288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Deliver git + </a:t>
            </a:r>
            <a:r>
              <a:rPr lang="en-CA" dirty="0" err="1"/>
              <a:t>dokku</a:t>
            </a:r>
            <a:r>
              <a:rPr lang="en-CA" dirty="0"/>
              <a:t> + docker solution.</a:t>
            </a:r>
          </a:p>
          <a:p>
            <a:r>
              <a:rPr lang="en-CA" dirty="0"/>
              <a:t>Get rid of remote installation.</a:t>
            </a:r>
          </a:p>
          <a:p>
            <a:r>
              <a:rPr lang="en-CA" b="1" dirty="0"/>
              <a:t>Migrate to JDK &gt; 6</a:t>
            </a:r>
            <a:r>
              <a:rPr lang="en-CA" dirty="0"/>
              <a:t>.</a:t>
            </a:r>
          </a:p>
          <a:p>
            <a:r>
              <a:rPr lang="en-CA" dirty="0"/>
              <a:t>Support dependency management build tools</a:t>
            </a:r>
          </a:p>
          <a:p>
            <a:pPr lvl="1"/>
            <a:r>
              <a:rPr lang="en-CA" dirty="0"/>
              <a:t>Separate 3</a:t>
            </a:r>
            <a:r>
              <a:rPr lang="en-CA" baseline="30000" dirty="0"/>
              <a:t>rd</a:t>
            </a:r>
            <a:r>
              <a:rPr lang="en-CA" dirty="0"/>
              <a:t> party libraries deployment with Maven/Gradle</a:t>
            </a:r>
          </a:p>
          <a:p>
            <a:r>
              <a:rPr lang="en-CA" dirty="0"/>
              <a:t>Support local development/deployment.</a:t>
            </a:r>
          </a:p>
          <a:p>
            <a:pPr lvl="1"/>
            <a:r>
              <a:rPr lang="en-CA" dirty="0"/>
              <a:t>Support Windows build</a:t>
            </a:r>
          </a:p>
          <a:p>
            <a:r>
              <a:rPr lang="en-CA" dirty="0"/>
              <a:t>Support IDE integration</a:t>
            </a:r>
          </a:p>
          <a:p>
            <a:pPr lvl="1"/>
            <a:r>
              <a:rPr lang="en-CA" dirty="0"/>
              <a:t>Eclipse, Visual Studio Code.</a:t>
            </a:r>
          </a:p>
          <a:p>
            <a:r>
              <a:rPr lang="en-CA" dirty="0"/>
              <a:t>Address unit test, multi-containers using swarm mode..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43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443A-8421-4BC9-879F-C9FF11C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859915" cy="907572"/>
          </a:xfrm>
        </p:spPr>
        <p:txBody>
          <a:bodyPr/>
          <a:lstStyle/>
          <a:p>
            <a:r>
              <a:rPr lang="en-US" dirty="0"/>
              <a:t>Path to success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EFA846-7F99-4DDB-BCE6-11952C6F9B38}"/>
              </a:ext>
            </a:extLst>
          </p:cNvPr>
          <p:cNvSpPr/>
          <p:nvPr/>
        </p:nvSpPr>
        <p:spPr>
          <a:xfrm>
            <a:off x="1581233" y="1749199"/>
            <a:ext cx="1836965" cy="7592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Upgrade codebase to JDK 1.7+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B84497-3D7A-4DDD-A03D-A790F66A490D}"/>
              </a:ext>
            </a:extLst>
          </p:cNvPr>
          <p:cNvSpPr/>
          <p:nvPr/>
        </p:nvSpPr>
        <p:spPr>
          <a:xfrm>
            <a:off x="3002740" y="2794254"/>
            <a:ext cx="1650770" cy="652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Analyze dependencies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F8A008-039D-4A4B-957A-AF46BF97599F}"/>
              </a:ext>
            </a:extLst>
          </p:cNvPr>
          <p:cNvSpPr/>
          <p:nvPr/>
        </p:nvSpPr>
        <p:spPr>
          <a:xfrm>
            <a:off x="6304280" y="4616908"/>
            <a:ext cx="1836965" cy="7592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Finding suitable docker container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08F54-9624-4D61-8509-2AB598C109F0}"/>
              </a:ext>
            </a:extLst>
          </p:cNvPr>
          <p:cNvSpPr/>
          <p:nvPr/>
        </p:nvSpPr>
        <p:spPr>
          <a:xfrm>
            <a:off x="4516296" y="3669851"/>
            <a:ext cx="1787984" cy="7592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build using Maven/Gradle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0C3948-1531-470A-9BB4-DC30FBA7A088}"/>
              </a:ext>
            </a:extLst>
          </p:cNvPr>
          <p:cNvSpPr/>
          <p:nvPr/>
        </p:nvSpPr>
        <p:spPr>
          <a:xfrm>
            <a:off x="7727805" y="2794254"/>
            <a:ext cx="1787984" cy="75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Test/Integrate to new workflow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688392-C5FF-4613-8D0B-2AC273CBFCCA}"/>
              </a:ext>
            </a:extLst>
          </p:cNvPr>
          <p:cNvSpPr/>
          <p:nvPr/>
        </p:nvSpPr>
        <p:spPr>
          <a:xfrm>
            <a:off x="9643303" y="1696134"/>
            <a:ext cx="1836965" cy="75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D67BB-5C5E-47BB-8AFE-E2208DF80EAD}"/>
              </a:ext>
            </a:extLst>
          </p:cNvPr>
          <p:cNvSpPr/>
          <p:nvPr/>
        </p:nvSpPr>
        <p:spPr>
          <a:xfrm>
            <a:off x="6833813" y="1538970"/>
            <a:ext cx="1787984" cy="75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existing workflow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09EEF7-B471-49C4-9340-631C0F9F96DD}"/>
              </a:ext>
            </a:extLst>
          </p:cNvPr>
          <p:cNvSpPr/>
          <p:nvPr/>
        </p:nvSpPr>
        <p:spPr>
          <a:xfrm>
            <a:off x="8954751" y="4678189"/>
            <a:ext cx="1836965" cy="75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 other concerns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DEA3E1C5-000A-4AA2-BA2E-45E765C5791B}"/>
              </a:ext>
            </a:extLst>
          </p:cNvPr>
          <p:cNvSpPr/>
          <p:nvPr/>
        </p:nvSpPr>
        <p:spPr>
          <a:xfrm>
            <a:off x="3418198" y="1885128"/>
            <a:ext cx="3381494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3D690E-FABA-4666-8EA9-9E37C77E5857}"/>
              </a:ext>
            </a:extLst>
          </p:cNvPr>
          <p:cNvSpPr/>
          <p:nvPr/>
        </p:nvSpPr>
        <p:spPr>
          <a:xfrm rot="3235540">
            <a:off x="8766976" y="3936194"/>
            <a:ext cx="1139348" cy="242206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5911D3-F67F-42DE-A111-37ED502C9E51}"/>
              </a:ext>
            </a:extLst>
          </p:cNvPr>
          <p:cNvSpPr/>
          <p:nvPr/>
        </p:nvSpPr>
        <p:spPr>
          <a:xfrm rot="1888006">
            <a:off x="2631344" y="2585828"/>
            <a:ext cx="646305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065C49-DE74-4C1F-A115-4D09FCE09A67}"/>
              </a:ext>
            </a:extLst>
          </p:cNvPr>
          <p:cNvSpPr/>
          <p:nvPr/>
        </p:nvSpPr>
        <p:spPr>
          <a:xfrm rot="2871729">
            <a:off x="7737605" y="2450958"/>
            <a:ext cx="646305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D8C60C-C76B-4E6D-BF54-F3B540B622B1}"/>
              </a:ext>
            </a:extLst>
          </p:cNvPr>
          <p:cNvSpPr/>
          <p:nvPr/>
        </p:nvSpPr>
        <p:spPr>
          <a:xfrm rot="1888006">
            <a:off x="5981127" y="4395839"/>
            <a:ext cx="646305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5E1CD40B-5776-4843-94FC-503B2F62C71B}"/>
              </a:ext>
            </a:extLst>
          </p:cNvPr>
          <p:cNvSpPr/>
          <p:nvPr/>
        </p:nvSpPr>
        <p:spPr>
          <a:xfrm rot="7797013">
            <a:off x="7376119" y="3896877"/>
            <a:ext cx="1163824" cy="288949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757BA1BE-913F-48FA-92EF-DA6BF86FD4C1}"/>
              </a:ext>
            </a:extLst>
          </p:cNvPr>
          <p:cNvSpPr/>
          <p:nvPr/>
        </p:nvSpPr>
        <p:spPr>
          <a:xfrm>
            <a:off x="8060759" y="4909950"/>
            <a:ext cx="893992" cy="295758"/>
          </a:xfrm>
          <a:prstGeom prst="leftRightArrow">
            <a:avLst>
              <a:gd name="adj1" fmla="val 50000"/>
              <a:gd name="adj2" fmla="val 446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81A35F-076C-4FF8-AD7C-18A9C267E8CF}"/>
              </a:ext>
            </a:extLst>
          </p:cNvPr>
          <p:cNvSpPr/>
          <p:nvPr/>
        </p:nvSpPr>
        <p:spPr>
          <a:xfrm rot="1761715">
            <a:off x="4273428" y="3434149"/>
            <a:ext cx="646305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2990B09-B147-461D-85EE-AE18BD291C49}"/>
              </a:ext>
            </a:extLst>
          </p:cNvPr>
          <p:cNvSpPr/>
          <p:nvPr/>
        </p:nvSpPr>
        <p:spPr>
          <a:xfrm>
            <a:off x="8621797" y="1861686"/>
            <a:ext cx="1021506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48EE01C-442A-4205-8E56-957D7E05E558}"/>
              </a:ext>
            </a:extLst>
          </p:cNvPr>
          <p:cNvSpPr/>
          <p:nvPr/>
        </p:nvSpPr>
        <p:spPr>
          <a:xfrm rot="19149394">
            <a:off x="9423469" y="2614732"/>
            <a:ext cx="757066" cy="2543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27135F-0785-4B4E-B511-F0380BBA8776}"/>
              </a:ext>
            </a:extLst>
          </p:cNvPr>
          <p:cNvSpPr txBox="1"/>
          <p:nvPr/>
        </p:nvSpPr>
        <p:spPr>
          <a:xfrm>
            <a:off x="1581233" y="4616908"/>
            <a:ext cx="3346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Green tasks </a:t>
            </a:r>
            <a:r>
              <a:rPr lang="en-US" sz="1400" dirty="0"/>
              <a:t>are not necessarily performed in strict water-fall fashion sequentially. Learning and researching activity could be done parallelly. </a:t>
            </a:r>
          </a:p>
        </p:txBody>
      </p:sp>
    </p:spTree>
    <p:extLst>
      <p:ext uri="{BB962C8B-B14F-4D97-AF65-F5344CB8AC3E}">
        <p14:creationId xmlns:p14="http://schemas.microsoft.com/office/powerpoint/2010/main" val="40937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DE44-5674-4063-8471-616C6AD3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639479" cy="976969"/>
          </a:xfrm>
        </p:spPr>
        <p:txBody>
          <a:bodyPr/>
          <a:lstStyle/>
          <a:p>
            <a:r>
              <a:rPr lang="en-CA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359B-E573-45D6-BCE8-8D3A6C5C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JDK, legacy code. </a:t>
            </a:r>
          </a:p>
          <a:p>
            <a:r>
              <a:rPr lang="en-CA" dirty="0"/>
              <a:t>Dependency management</a:t>
            </a:r>
          </a:p>
          <a:p>
            <a:r>
              <a:rPr lang="en-CA" dirty="0"/>
              <a:t>Base docker container image.</a:t>
            </a:r>
          </a:p>
          <a:p>
            <a:r>
              <a:rPr lang="en-CA" dirty="0"/>
              <a:t>On-premises vs Cloud vs Localhost.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4696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3301</TotalTime>
  <Words>532</Words>
  <Application>Microsoft Office PowerPoint</Application>
  <PresentationFormat>Widescreen</PresentationFormat>
  <Paragraphs>122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Revamp Multiverse MMO development</vt:lpstr>
      <vt:lpstr>The status-quo</vt:lpstr>
      <vt:lpstr>PowerPoint Presentation</vt:lpstr>
      <vt:lpstr>MMO server-client overview</vt:lpstr>
      <vt:lpstr>Dev-ops</vt:lpstr>
      <vt:lpstr>Current Workflow</vt:lpstr>
      <vt:lpstr>Proposed workflow</vt:lpstr>
      <vt:lpstr>Path to success</vt:lpstr>
      <vt:lpstr>Issues and challenges</vt:lpstr>
      <vt:lpstr>Test cases/Demo scenario</vt:lpstr>
      <vt:lpstr>Useful Wiki sections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Revamp Multiverse MMO development</dc:title>
  <dc:creator>Reggie Chen</dc:creator>
  <cp:lastModifiedBy>Reggie Chen</cp:lastModifiedBy>
  <cp:revision>61</cp:revision>
  <dcterms:created xsi:type="dcterms:W3CDTF">2019-04-16T18:56:35Z</dcterms:created>
  <dcterms:modified xsi:type="dcterms:W3CDTF">2019-04-26T16:43:31Z</dcterms:modified>
</cp:coreProperties>
</file>