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349" r:id="rId2"/>
    <p:sldId id="321" r:id="rId3"/>
    <p:sldId id="387" r:id="rId4"/>
    <p:sldId id="323" r:id="rId5"/>
    <p:sldId id="351" r:id="rId6"/>
    <p:sldId id="651" r:id="rId7"/>
    <p:sldId id="350" r:id="rId8"/>
    <p:sldId id="817" r:id="rId9"/>
    <p:sldId id="818" r:id="rId10"/>
    <p:sldId id="819" r:id="rId11"/>
    <p:sldId id="820" r:id="rId12"/>
    <p:sldId id="824" r:id="rId13"/>
    <p:sldId id="825" r:id="rId14"/>
    <p:sldId id="358" r:id="rId15"/>
    <p:sldId id="685" r:id="rId16"/>
    <p:sldId id="776" r:id="rId17"/>
    <p:sldId id="778" r:id="rId18"/>
    <p:sldId id="659" r:id="rId19"/>
    <p:sldId id="356" r:id="rId20"/>
    <p:sldId id="359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15" autoAdjust="0"/>
    <p:restoredTop sz="95164" autoAdjust="0"/>
  </p:normalViewPr>
  <p:slideViewPr>
    <p:cSldViewPr snapToGrid="0">
      <p:cViewPr varScale="1">
        <p:scale>
          <a:sx n="115" d="100"/>
          <a:sy n="115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各位同学大家好，从今天这节课开始，我们就要来学习</a:t>
            </a:r>
            <a:r>
              <a:rPr lang="en-US" altLang="zh-CN" dirty="0"/>
              <a:t>《</a:t>
            </a:r>
            <a:r>
              <a:rPr lang="zh-CN" altLang="en-US" dirty="0"/>
              <a:t>创意电子入门</a:t>
            </a:r>
            <a:r>
              <a:rPr lang="en-US" altLang="zh-CN" dirty="0"/>
              <a:t>》</a:t>
            </a:r>
            <a:r>
              <a:rPr lang="zh-CN" altLang="en-US" dirty="0"/>
              <a:t>课程，在开始学习之前，让我们来做一些一些准备工作吧。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各位同学，大家好，今天我们来学习</a:t>
            </a:r>
            <a:r>
              <a:rPr lang="en-US" altLang="zh-CN" dirty="0"/>
              <a:t>《</a:t>
            </a:r>
            <a:r>
              <a:rPr lang="zh-CN" altLang="en-US" dirty="0"/>
              <a:t>创意电子入门</a:t>
            </a:r>
            <a:r>
              <a:rPr lang="en-US" altLang="zh-CN" dirty="0"/>
              <a:t>》</a:t>
            </a:r>
            <a:r>
              <a:rPr lang="zh-CN" altLang="en-US" dirty="0"/>
              <a:t>的第一课，我爱佛山。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佛山是我们生活的城市，这里不但自然环境优美：鸟语花香、树木繁茂，还是一座历史悠久的文化名城。佛山有宽阔的马路，有奔腾的河流，有热闹的商业街，有安静的图书馆……作为佛山人，我们为佛山感到骄傲，我们热爱这座城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在我们的生活中，很多地方都可以看到这样的电子屏，他们可以显示文字、可以显示图标。那么在我们使用的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开发板上也有这样的一块点阵屏，我们是否可以可以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的屏幕上显示一个爱心，向佛山表达我们的热爱呢？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7800413" y="6378521"/>
            <a:ext cx="4385816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桂城创客教育系列课程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创意电子入门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7800413" y="6378521"/>
            <a:ext cx="4385816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桂城创客教育系列课程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创意电子入门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7800413" y="6378521"/>
            <a:ext cx="4385816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桂城创客教育系列课程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创意电子入门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99124" y="2194933"/>
              <a:ext cx="5121915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700" spc="-300" dirty="0">
                  <a:solidFill>
                    <a:schemeClr val="accent1"/>
                  </a:solidFill>
                  <a:latin typeface="+mj-lt"/>
                  <a:ea typeface="+mj-ea"/>
                </a:rPr>
                <a:t>创意电子入门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1563990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桂城创客教育系列课程</a:t>
              </a: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45748" y="4049255"/>
              <a:ext cx="2042556" cy="52173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D693870-1D7A-7FBF-3929-8075C6FB3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497" y="2394964"/>
            <a:ext cx="6601445" cy="31183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编程实现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063579" cy="2057068"/>
          </a:xfrm>
        </p:spPr>
        <p:txBody>
          <a:bodyPr>
            <a:noAutofit/>
          </a:bodyPr>
          <a:lstStyle/>
          <a:p>
            <a:r>
              <a:rPr lang="zh-CN" altLang="en-US" dirty="0"/>
              <a:t>③ </a:t>
            </a:r>
            <a:r>
              <a:rPr dirty="0"/>
              <a:t>打开Mixly编写程序。填写WiFi名称和密码，填写用户名、密码（加密）和项目名称。</a:t>
            </a:r>
          </a:p>
        </p:txBody>
      </p:sp>
      <p:sp>
        <p:nvSpPr>
          <p:cNvPr id="3" name="矩形 2"/>
          <p:cNvSpPr/>
          <p:nvPr/>
        </p:nvSpPr>
        <p:spPr>
          <a:xfrm>
            <a:off x="5173980" y="2394963"/>
            <a:ext cx="4300962" cy="589305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5312698" y="3803650"/>
            <a:ext cx="2069004" cy="84316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1CC9545-FDC3-F1D9-83E8-A7BB42B0D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390" y="4042622"/>
            <a:ext cx="6377305" cy="2125768"/>
          </a:xfrm>
          <a:prstGeom prst="rect">
            <a:avLst/>
          </a:prstGeom>
        </p:spPr>
      </p:pic>
      <p:pic>
        <p:nvPicPr>
          <p:cNvPr id="33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" y="4576445"/>
            <a:ext cx="3599180" cy="1591945"/>
          </a:xfrm>
          <a:prstGeom prst="rect">
            <a:avLst/>
          </a:prstGeom>
        </p:spPr>
      </p:pic>
      <p:pic>
        <p:nvPicPr>
          <p:cNvPr id="5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15" y="3135630"/>
            <a:ext cx="3641090" cy="12134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编程实现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045210"/>
            <a:ext cx="10347960" cy="2052320"/>
          </a:xfrm>
        </p:spPr>
        <p:txBody>
          <a:bodyPr>
            <a:noAutofit/>
          </a:bodyPr>
          <a:lstStyle/>
          <a:p>
            <a:r>
              <a:rPr lang="zh-CN" altLang="en-US" dirty="0"/>
              <a:t>④ </a:t>
            </a:r>
            <a:r>
              <a:rPr dirty="0"/>
              <a:t>发送数据。由于不需要从MixIO平台接收数据，所以不需要订阅模块，只需要借助“MQTT发送数据 主题…消息…”模块，结合“重复执行”模块与“延时”模块，将“获取温度”模块获取到的数据作为消息，发送给MixIO平台的对应主题。</a:t>
            </a:r>
          </a:p>
        </p:txBody>
      </p:sp>
      <p:sp>
        <p:nvSpPr>
          <p:cNvPr id="3" name="矩形 2"/>
          <p:cNvSpPr/>
          <p:nvPr/>
        </p:nvSpPr>
        <p:spPr>
          <a:xfrm>
            <a:off x="2061210" y="4591050"/>
            <a:ext cx="1946910" cy="140398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90390" y="4565332"/>
            <a:ext cx="6377305" cy="1591944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73605" y="3190240"/>
            <a:ext cx="1147445" cy="45402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A7EE304-4BA0-7397-2E50-0256102A0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390" y="2682224"/>
            <a:ext cx="4740621" cy="131932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060A119-24F6-F782-D468-8B722D211C96}"/>
              </a:ext>
            </a:extLst>
          </p:cNvPr>
          <p:cNvSpPr/>
          <p:nvPr/>
        </p:nvSpPr>
        <p:spPr>
          <a:xfrm>
            <a:off x="5295582" y="2757171"/>
            <a:ext cx="3835429" cy="576233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编程实现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063579" cy="1091868"/>
          </a:xfrm>
        </p:spPr>
        <p:txBody>
          <a:bodyPr>
            <a:noAutofit/>
          </a:bodyPr>
          <a:lstStyle/>
          <a:p>
            <a:r>
              <a:rPr lang="zh-CN" altLang="en-US" dirty="0"/>
              <a:t>⑤程序上传与测试。</a:t>
            </a:r>
            <a:r>
              <a:rPr dirty="0" err="1"/>
              <a:t>编写完程序之后</a:t>
            </a:r>
            <a:r>
              <a:rPr lang="zh-CN" altLang="en-US" dirty="0">
                <a:sym typeface="+mn-ea"/>
              </a:rPr>
              <a:t>，点击  </a:t>
            </a:r>
            <a:r>
              <a:rPr lang="en-US" altLang="zh-CN" dirty="0">
                <a:sym typeface="+mn-ea"/>
              </a:rPr>
              <a:t>    </a:t>
            </a:r>
            <a:r>
              <a:rPr lang="zh-CN" altLang="en-US" dirty="0">
                <a:sym typeface="+mn-ea"/>
              </a:rPr>
              <a:t>。</a:t>
            </a:r>
            <a:r>
              <a:rPr dirty="0"/>
              <a:t>当提示“上传成功”之后，观察左下角的监视器。“wifi connected！”</a:t>
            </a:r>
            <a:r>
              <a:rPr dirty="0" err="1"/>
              <a:t>代表</a:t>
            </a:r>
            <a:r>
              <a:rPr lang="en-US" dirty="0" err="1"/>
              <a:t>MixGo</a:t>
            </a:r>
            <a:r>
              <a:rPr lang="en-US" dirty="0"/>
              <a:t> CE</a:t>
            </a:r>
            <a:r>
              <a:rPr dirty="0"/>
              <a:t>成功连接WiFi；自定义字符串出现代表MQTT已成功连接，这时MixIO平台的硬件连接配置页面会显示“已连接1个设备”。这时，页面内的仪表盘就可以显示温度了。</a:t>
            </a:r>
          </a:p>
        </p:txBody>
      </p:sp>
      <p:pic>
        <p:nvPicPr>
          <p:cNvPr id="73" name="图片 73"/>
          <p:cNvPicPr>
            <a:picLocks noChangeAspect="1"/>
          </p:cNvPicPr>
          <p:nvPr/>
        </p:nvPicPr>
        <p:blipFill>
          <a:blip r:embed="rId2"/>
          <a:srcRect t="25433"/>
          <a:stretch>
            <a:fillRect/>
          </a:stretch>
        </p:blipFill>
        <p:spPr>
          <a:xfrm>
            <a:off x="6900498" y="1278354"/>
            <a:ext cx="506095" cy="280035"/>
          </a:xfrm>
          <a:prstGeom prst="rect">
            <a:avLst/>
          </a:prstGeom>
          <a:ln>
            <a:noFill/>
          </a:ln>
        </p:spPr>
      </p:pic>
      <p:pic>
        <p:nvPicPr>
          <p:cNvPr id="37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603" y="3277810"/>
            <a:ext cx="4443289" cy="296197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56FA74C-1841-745A-AE9E-11B754CA7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725" y="1895654"/>
            <a:ext cx="6134331" cy="39648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编程实现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063579" cy="1091868"/>
          </a:xfrm>
        </p:spPr>
        <p:txBody>
          <a:bodyPr>
            <a:noAutofit/>
          </a:bodyPr>
          <a:lstStyle/>
          <a:p>
            <a:r>
              <a:rPr lang="zh-CN" altLang="en-US" dirty="0"/>
              <a:t>程序整体解析</a:t>
            </a:r>
            <a:endParaRPr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E4FE2F-9FC0-7E39-0B14-D160F2C9953F}"/>
              </a:ext>
            </a:extLst>
          </p:cNvPr>
          <p:cNvSpPr/>
          <p:nvPr/>
        </p:nvSpPr>
        <p:spPr>
          <a:xfrm>
            <a:off x="2351725" y="1869883"/>
            <a:ext cx="5589675" cy="2510923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78AAE1-F482-8EED-D38B-6E1110FC3B1F}"/>
              </a:ext>
            </a:extLst>
          </p:cNvPr>
          <p:cNvSpPr/>
          <p:nvPr/>
        </p:nvSpPr>
        <p:spPr>
          <a:xfrm>
            <a:off x="3216656" y="4702092"/>
            <a:ext cx="5327590" cy="100043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10">
            <a:extLst>
              <a:ext uri="{FF2B5EF4-FFF2-40B4-BE49-F238E27FC236}">
                <a16:creationId xmlns:a16="http://schemas.microsoft.com/office/drawing/2014/main" id="{BDD4648C-D475-BC86-49A4-170CC3D020CE}"/>
              </a:ext>
            </a:extLst>
          </p:cNvPr>
          <p:cNvSpPr txBox="1">
            <a:spLocks/>
          </p:cNvSpPr>
          <p:nvPr/>
        </p:nvSpPr>
        <p:spPr>
          <a:xfrm>
            <a:off x="8048304" y="2518616"/>
            <a:ext cx="2888196" cy="183667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连接</a:t>
            </a:r>
            <a:r>
              <a:rPr lang="en-US" altLang="zh-CN" sz="1800" dirty="0"/>
              <a:t>WIFI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r>
              <a:rPr lang="zh-CN" altLang="en-US" sz="1800" dirty="0"/>
              <a:t>连接服务器；</a:t>
            </a:r>
            <a:endParaRPr lang="en-US" altLang="zh-CN" sz="1800" dirty="0"/>
          </a:p>
          <a:p>
            <a:r>
              <a:rPr lang="zh-CN" altLang="en-US" sz="1800" dirty="0"/>
              <a:t>打印文字提示。</a:t>
            </a:r>
          </a:p>
        </p:txBody>
      </p:sp>
      <p:sp>
        <p:nvSpPr>
          <p:cNvPr id="12" name="内容占位符 10">
            <a:extLst>
              <a:ext uri="{FF2B5EF4-FFF2-40B4-BE49-F238E27FC236}">
                <a16:creationId xmlns:a16="http://schemas.microsoft.com/office/drawing/2014/main" id="{913979E4-74EE-CE90-29DB-890B6D762E14}"/>
              </a:ext>
            </a:extLst>
          </p:cNvPr>
          <p:cNvSpPr txBox="1">
            <a:spLocks/>
          </p:cNvSpPr>
          <p:nvPr/>
        </p:nvSpPr>
        <p:spPr>
          <a:xfrm>
            <a:off x="8659869" y="4870216"/>
            <a:ext cx="2888196" cy="57192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发送数据到服务器</a:t>
            </a:r>
          </a:p>
        </p:txBody>
      </p:sp>
    </p:spTree>
    <p:extLst>
      <p:ext uri="{BB962C8B-B14F-4D97-AF65-F5344CB8AC3E}">
        <p14:creationId xmlns:p14="http://schemas.microsoft.com/office/powerpoint/2010/main" val="325726075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25940" y="2044492"/>
            <a:ext cx="995786" cy="1005019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973162"/>
            <a:ext cx="5109091" cy="460375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“MQTT发送数据”模块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1477645"/>
            <a:ext cx="10510520" cy="9207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“MQTT发送数据”模块是指</a:t>
            </a:r>
            <a:r>
              <a:rPr lang="en-US" altLang="zh-CN" sz="24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MixGo</a:t>
            </a: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CE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将信息发布至MixIO平台。与“订阅”是相反的过程。我们可以根据主题名“topic”发送消息“msg”。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A707D1-D2CD-BA8A-7403-1BCB79443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580" y="3031359"/>
            <a:ext cx="7925421" cy="22056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586088"/>
            <a:ext cx="10368280" cy="1471222"/>
          </a:xfrm>
        </p:spPr>
        <p:txBody>
          <a:bodyPr>
            <a:normAutofit/>
          </a:bodyPr>
          <a:lstStyle/>
          <a:p>
            <a:r>
              <a:rPr dirty="0"/>
              <a:t>“</a:t>
            </a:r>
            <a:r>
              <a:rPr dirty="0" err="1"/>
              <a:t>仪表盘</a:t>
            </a:r>
            <a:r>
              <a:rPr dirty="0"/>
              <a:t>”</a:t>
            </a:r>
            <a:r>
              <a:rPr lang="zh-CN" altLang="en-US" dirty="0"/>
              <a:t>组件</a:t>
            </a:r>
            <a:r>
              <a:rPr dirty="0" err="1"/>
              <a:t>是MixIO平台中显示器的一种，只可以</a:t>
            </a:r>
            <a:r>
              <a:rPr lang="zh-CN" altLang="en-US" dirty="0"/>
              <a:t>作</a:t>
            </a:r>
            <a:r>
              <a:rPr dirty="0" err="1"/>
              <a:t>为输出，传输的信息是仪表盘</a:t>
            </a:r>
            <a:r>
              <a:rPr lang="zh-CN" altLang="en-US" dirty="0"/>
              <a:t>上的</a:t>
            </a:r>
            <a:r>
              <a:rPr dirty="0" err="1"/>
              <a:t>数值</a:t>
            </a:r>
            <a:r>
              <a:rPr dirty="0"/>
              <a:t>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046187"/>
            <a:ext cx="5648325" cy="460375"/>
          </a:xfrm>
        </p:spPr>
        <p:txBody>
          <a:bodyPr/>
          <a:lstStyle/>
          <a:p>
            <a:r>
              <a:rPr lang="zh-CN" altLang="en-US" dirty="0"/>
              <a:t> “仪表盘”组件</a:t>
            </a:r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20" y="2618105"/>
            <a:ext cx="5120640" cy="34131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5925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课后乐园</a:t>
            </a: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练习巩固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320024"/>
            <a:ext cx="10405533" cy="4929852"/>
          </a:xfrm>
        </p:spPr>
        <p:txBody>
          <a:bodyPr>
            <a:normAutofit/>
          </a:bodyPr>
          <a:lstStyle/>
          <a:p>
            <a:r>
              <a:rPr lang="zh-CN" altLang="zh-CN" dirty="0"/>
              <a:t>使用这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zh-CN" altLang="zh-CN" dirty="0"/>
              <a:t>“MQTT发送数据”</a:t>
            </a:r>
            <a:r>
              <a:rPr lang="zh-CN" altLang="en-US" dirty="0"/>
              <a:t>模块</a:t>
            </a:r>
            <a:r>
              <a:rPr lang="zh-CN" altLang="zh-CN" dirty="0"/>
              <a:t>，试着发现它们的相同之处</a:t>
            </a:r>
            <a:r>
              <a:rPr lang="zh-CN" altLang="en-US" dirty="0"/>
              <a:t>和不同之处。</a:t>
            </a: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ACA2F4-D58B-8283-8536-E5FB2A78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580" y="2698849"/>
            <a:ext cx="7925421" cy="22056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创意乐园</a:t>
            </a:r>
          </a:p>
        </p:txBody>
      </p:sp>
      <p:sp>
        <p:nvSpPr>
          <p:cNvPr id="5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161143"/>
            <a:ext cx="10337800" cy="1129938"/>
          </a:xfrm>
        </p:spPr>
        <p:txBody>
          <a:bodyPr>
            <a:normAutofit/>
          </a:bodyPr>
          <a:lstStyle/>
          <a:p>
            <a:r>
              <a:rPr lang="zh-CN" altLang="en-US" dirty="0"/>
              <a:t>请同学们结合本节课学到的知识，让</a:t>
            </a:r>
            <a:r>
              <a:rPr lang="en-US" altLang="zh-CN" dirty="0" err="1"/>
              <a:t>MixGo</a:t>
            </a:r>
            <a:r>
              <a:rPr lang="en-US" altLang="zh-CN" dirty="0"/>
              <a:t> CE</a:t>
            </a:r>
            <a:r>
              <a:rPr lang="zh-CN" altLang="en-US" dirty="0"/>
              <a:t>监测到的温度用MixIO平台的另一种输出形式</a:t>
            </a:r>
            <a:r>
              <a:rPr lang="zh-CN" altLang="en-US"/>
              <a:t>展示出来！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319588" y="2166324"/>
            <a:ext cx="3552825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19 </a:t>
            </a:r>
            <a:r>
              <a:rPr lang="zh-CN" altLang="en-US" dirty="0"/>
              <a:t>课</a:t>
            </a:r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4"/>
          </p:nvPr>
        </p:nvSpPr>
        <p:spPr>
          <a:xfrm>
            <a:off x="3020059" y="3369434"/>
            <a:ext cx="6151880" cy="1715770"/>
          </a:xfrm>
        </p:spPr>
        <p:txBody>
          <a:bodyPr/>
          <a:lstStyle/>
          <a:p>
            <a:pPr algn="ctr"/>
            <a:r>
              <a:rPr lang="zh-CN" altLang="en-US" dirty="0"/>
              <a:t>温度掌控者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246501" y="2813448"/>
            <a:ext cx="5698996" cy="1231106"/>
          </a:xfrm>
        </p:spPr>
        <p:txBody>
          <a:bodyPr anchor="ctr"/>
          <a:lstStyle/>
          <a:p>
            <a:pPr algn="ctr"/>
            <a:r>
              <a:rPr lang="zh-CN" altLang="en-US" sz="8000" dirty="0"/>
              <a:t>谢谢同学们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情境引入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38200" y="1225584"/>
            <a:ext cx="5782733" cy="248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12140">
              <a:lnSpc>
                <a:spcPct val="13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温度计可以准确测量温度的工具，它有很多分类，例如常见的有气体温度计、指针式温度计、水银温度计等，并且应用的场合有很多，例如医院、工地、炼钢厂等。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你在哪里见过温度计呢？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7" name="图片 7" descr="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145" y="1225550"/>
            <a:ext cx="4852035" cy="28200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85"/>
            <a:ext cx="10196830" cy="2219960"/>
          </a:xfrm>
        </p:spPr>
        <p:txBody>
          <a:bodyPr>
            <a:normAutofit/>
          </a:bodyPr>
          <a:lstStyle/>
          <a:p>
            <a:r>
              <a:rPr dirty="0" err="1"/>
              <a:t>夏季的</a:t>
            </a:r>
            <a:r>
              <a:rPr lang="zh-CN" altLang="en-US" dirty="0"/>
              <a:t>暴晒</a:t>
            </a:r>
            <a:r>
              <a:rPr dirty="0" err="1"/>
              <a:t>使汽车内温度</a:t>
            </a:r>
            <a:r>
              <a:rPr lang="zh-CN" altLang="en-US" dirty="0"/>
              <a:t>变得非常</a:t>
            </a:r>
            <a:r>
              <a:rPr dirty="0" err="1"/>
              <a:t>高，有些车主</a:t>
            </a:r>
            <a:r>
              <a:rPr lang="zh-CN" altLang="en-US" dirty="0"/>
              <a:t>甚至</a:t>
            </a:r>
            <a:r>
              <a:rPr dirty="0" err="1"/>
              <a:t>出现“烫伤”现象</a:t>
            </a:r>
            <a:r>
              <a:rPr lang="zh-CN" altLang="en-US" dirty="0"/>
              <a:t>。为了</a:t>
            </a:r>
            <a:r>
              <a:rPr dirty="0" err="1"/>
              <a:t>这个问题，大家能不能</a:t>
            </a:r>
            <a:r>
              <a:rPr lang="zh-CN" altLang="en-US" dirty="0"/>
              <a:t>借助</a:t>
            </a:r>
            <a:r>
              <a:rPr dirty="0" err="1"/>
              <a:t>物联网</a:t>
            </a:r>
            <a:r>
              <a:rPr lang="zh-CN" altLang="en-US" dirty="0"/>
              <a:t>技术</a:t>
            </a:r>
            <a:r>
              <a:rPr dirty="0" err="1"/>
              <a:t>将车内温度</a:t>
            </a:r>
            <a:r>
              <a:rPr lang="zh-CN" altLang="en-US" dirty="0"/>
              <a:t>实时</a:t>
            </a:r>
            <a:r>
              <a:rPr dirty="0" err="1"/>
              <a:t>显示在平台</a:t>
            </a:r>
            <a:r>
              <a:rPr lang="zh-CN" altLang="en-US" dirty="0"/>
              <a:t>上</a:t>
            </a:r>
            <a:r>
              <a:rPr dirty="0"/>
              <a:t>，使车主们上车前知晓车内温度以做出应对措施呢？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7565" y="532885"/>
            <a:ext cx="5109091" cy="480131"/>
          </a:xfrm>
        </p:spPr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7501" y="1275871"/>
            <a:ext cx="10214499" cy="4306257"/>
          </a:xfrm>
        </p:spPr>
        <p:txBody>
          <a:bodyPr/>
          <a:lstStyle/>
          <a:p>
            <a:pPr marL="0" indent="0">
              <a:buNone/>
            </a:pPr>
            <a:r>
              <a:rPr dirty="0" err="1"/>
              <a:t>想要实现掌控温度</a:t>
            </a:r>
            <a:r>
              <a:rPr lang="zh-CN" altLang="en-US" dirty="0"/>
              <a:t>功能</a:t>
            </a:r>
            <a:r>
              <a:rPr dirty="0"/>
              <a:t>，</a:t>
            </a:r>
            <a:r>
              <a:rPr dirty="0" err="1"/>
              <a:t>需要通过物联网，将</a:t>
            </a:r>
            <a:r>
              <a:rPr lang="en-US" dirty="0" err="1"/>
              <a:t>MixGo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dirty="0" err="1"/>
              <a:t>板</a:t>
            </a:r>
            <a:r>
              <a:rPr lang="zh-CN" altLang="en-US" dirty="0"/>
              <a:t>上</a:t>
            </a:r>
            <a:r>
              <a:rPr dirty="0" err="1"/>
              <a:t>温度传感器获取的温度上传至MixIO平台</a:t>
            </a:r>
            <a:r>
              <a:rPr lang="zh-CN" altLang="en-US" dirty="0"/>
              <a:t>，并</a:t>
            </a:r>
            <a:r>
              <a:rPr dirty="0" err="1"/>
              <a:t>合理显示。这就要用到MQTT协议将信息发布至平台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" y="2681605"/>
            <a:ext cx="6230620" cy="23425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物联网平台操作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133171"/>
            <a:ext cx="10425545" cy="2528425"/>
          </a:xfrm>
        </p:spPr>
        <p:txBody>
          <a:bodyPr>
            <a:noAutofit/>
          </a:bodyPr>
          <a:lstStyle/>
          <a:p>
            <a:r>
              <a:rPr lang="zh-CN" altLang="en-US" dirty="0"/>
              <a:t>① </a:t>
            </a:r>
            <a:r>
              <a:rPr dirty="0"/>
              <a:t>在MixIO平台上新建一个项目，或者继续使用已有项目。此处的示例项目命名为test003。</a:t>
            </a:r>
          </a:p>
        </p:txBody>
      </p:sp>
      <p:sp>
        <p:nvSpPr>
          <p:cNvPr id="8" name="矩形 7"/>
          <p:cNvSpPr/>
          <p:nvPr/>
        </p:nvSpPr>
        <p:spPr>
          <a:xfrm>
            <a:off x="6743816" y="2689918"/>
            <a:ext cx="370840" cy="3257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74790" y="3294380"/>
            <a:ext cx="415925" cy="34099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pic>
        <p:nvPicPr>
          <p:cNvPr id="9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235" y="2681605"/>
            <a:ext cx="2714625" cy="23431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物联网平台操作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167620" cy="3001645"/>
          </a:xfrm>
        </p:spPr>
        <p:txBody>
          <a:bodyPr>
            <a:noAutofit/>
          </a:bodyPr>
          <a:lstStyle/>
          <a:p>
            <a:r>
              <a:rPr lang="zh-CN" altLang="en-US" dirty="0"/>
              <a:t>② </a:t>
            </a:r>
            <a:r>
              <a:rPr dirty="0"/>
              <a:t>在项目中添加仪表盘组件，并给“组件”和“消息主题”命名，“指示范围”可以设置为-20~50。</a:t>
            </a:r>
          </a:p>
        </p:txBody>
      </p:sp>
      <p:pic>
        <p:nvPicPr>
          <p:cNvPr id="3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0" y="2429510"/>
            <a:ext cx="6424295" cy="3074035"/>
          </a:xfrm>
          <a:prstGeom prst="rect">
            <a:avLst/>
          </a:prstGeom>
        </p:spPr>
      </p:pic>
      <p:pic>
        <p:nvPicPr>
          <p:cNvPr id="4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625" y="2429510"/>
            <a:ext cx="2218690" cy="30740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602</Words>
  <Application>Microsoft Office PowerPoint</Application>
  <PresentationFormat>宽屏</PresentationFormat>
  <Paragraphs>60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方正粗圆简体</vt:lpstr>
      <vt:lpstr>方正准圆简体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情境引入</vt:lpstr>
      <vt:lpstr>PowerPoint 演示文稿</vt:lpstr>
      <vt:lpstr>想一想</vt:lpstr>
      <vt:lpstr>PowerPoint 演示文稿</vt:lpstr>
      <vt:lpstr>逻辑梳理</vt:lpstr>
      <vt:lpstr>程序编写·物联网平台操作</vt:lpstr>
      <vt:lpstr>程序编写·物联网平台操作</vt:lpstr>
      <vt:lpstr>程序编写·编程实现</vt:lpstr>
      <vt:lpstr>程序编写·编程实现</vt:lpstr>
      <vt:lpstr>程序编写·编程实现</vt:lpstr>
      <vt:lpstr>程序编写·编程实现</vt:lpstr>
      <vt:lpstr>PowerPoint 演示文稿</vt:lpstr>
      <vt:lpstr>学一学</vt:lpstr>
      <vt:lpstr>学一学</vt:lpstr>
      <vt:lpstr>PowerPoint 演示文稿</vt:lpstr>
      <vt:lpstr>练习巩固</vt:lpstr>
      <vt:lpstr>创意乐园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Z HY</cp:lastModifiedBy>
  <cp:revision>999</cp:revision>
  <dcterms:created xsi:type="dcterms:W3CDTF">2019-07-04T08:14:00Z</dcterms:created>
  <dcterms:modified xsi:type="dcterms:W3CDTF">2022-08-29T02:44:21Z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C9FC58DB7D45468484380A48051FF5E0</vt:lpwstr>
  </property>
</Properties>
</file>