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49" r:id="rId3"/>
    <p:sldId id="789" r:id="rId5"/>
    <p:sldId id="790" r:id="rId6"/>
    <p:sldId id="791" r:id="rId7"/>
    <p:sldId id="792" r:id="rId8"/>
    <p:sldId id="793" r:id="rId9"/>
    <p:sldId id="819" r:id="rId10"/>
    <p:sldId id="820" r:id="rId11"/>
    <p:sldId id="821" r:id="rId12"/>
    <p:sldId id="823" r:id="rId13"/>
    <p:sldId id="824" r:id="rId14"/>
    <p:sldId id="826" r:id="rId15"/>
    <p:sldId id="827" r:id="rId16"/>
    <p:sldId id="828" r:id="rId17"/>
    <p:sldId id="829" r:id="rId18"/>
    <p:sldId id="857" r:id="rId19"/>
    <p:sldId id="830" r:id="rId20"/>
    <p:sldId id="831" r:id="rId21"/>
    <p:sldId id="801" r:id="rId22"/>
    <p:sldId id="802" r:id="rId23"/>
    <p:sldId id="849" r:id="rId24"/>
    <p:sldId id="803" r:id="rId25"/>
    <p:sldId id="851" r:id="rId26"/>
    <p:sldId id="804" r:id="rId27"/>
    <p:sldId id="850" r:id="rId28"/>
    <p:sldId id="870" r:id="rId29"/>
    <p:sldId id="805" r:id="rId30"/>
    <p:sldId id="806" r:id="rId31"/>
    <p:sldId id="359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64A9E8-5085-4913-B54B-05020CB2BCC0}">
          <p14:sldIdLst>
            <p14:sldId id="349"/>
            <p14:sldId id="789"/>
            <p14:sldId id="790"/>
            <p14:sldId id="791"/>
            <p14:sldId id="792"/>
            <p14:sldId id="793"/>
            <p14:sldId id="819"/>
            <p14:sldId id="820"/>
            <p14:sldId id="821"/>
            <p14:sldId id="823"/>
            <p14:sldId id="824"/>
            <p14:sldId id="826"/>
            <p14:sldId id="827"/>
            <p14:sldId id="828"/>
            <p14:sldId id="829"/>
            <p14:sldId id="857"/>
            <p14:sldId id="830"/>
            <p14:sldId id="831"/>
            <p14:sldId id="801"/>
            <p14:sldId id="802"/>
            <p14:sldId id="849"/>
            <p14:sldId id="803"/>
            <p14:sldId id="851"/>
            <p14:sldId id="804"/>
            <p14:sldId id="850"/>
            <p14:sldId id="870"/>
            <p14:sldId id="805"/>
            <p14:sldId id="80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3058795"/>
            <a:ext cx="6201410" cy="29254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38200" y="1087755"/>
            <a:ext cx="4504055" cy="467995"/>
            <a:chOff x="2100" y="6053"/>
            <a:chExt cx="7848" cy="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0" y="6053"/>
              <a:ext cx="7848" cy="81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331" y="6095"/>
              <a:ext cx="4617" cy="77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1737995"/>
            <a:ext cx="7533640" cy="1074420"/>
            <a:chOff x="2100" y="7077"/>
            <a:chExt cx="13128" cy="187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" y="7077"/>
              <a:ext cx="13128" cy="187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502" y="7077"/>
              <a:ext cx="9683" cy="183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任务升级</a:t>
            </a:r>
            <a:r>
              <a:rPr lang="en-US" altLang="zh-CN" dirty="0"/>
              <a:t>:</a:t>
            </a:r>
            <a:r>
              <a:rPr dirty="0"/>
              <a:t>《两只老虎》</a:t>
            </a:r>
            <a:r>
              <a:rPr dirty="0"/>
              <a:t>音乐会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通过上面的实验，我们掌握了两种播放音阶的办法，一种是通过音名，一种是通过声音频率。下面让我们一起来</a:t>
            </a:r>
            <a:r>
              <a:rPr lang="zh-CN" altLang="en-US" dirty="0"/>
              <a:t>演奏《两只老虎》的曲目</a:t>
            </a:r>
            <a:r>
              <a:rPr lang="zh-CN" altLang="en-US" dirty="0"/>
              <a:t>吧！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3443"/>
          <a:stretch>
            <a:fillRect/>
          </a:stretch>
        </p:blipFill>
        <p:spPr>
          <a:xfrm>
            <a:off x="1840230" y="2927985"/>
            <a:ext cx="8674100" cy="206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210" y="1148715"/>
            <a:ext cx="10404475" cy="9588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①将《两只老虎》中的简谱转换为音频存在一个元组</a:t>
            </a:r>
            <a:r>
              <a:rPr lang="en-US" altLang="zh-CN" sz="2400" dirty="0">
                <a:sym typeface="+mn-ea"/>
              </a:rPr>
              <a:t>tones</a:t>
            </a:r>
            <a:r>
              <a:rPr lang="zh-CN" altLang="en-US" sz="2400" dirty="0">
                <a:sym typeface="+mn-ea"/>
              </a:rPr>
              <a:t>里。</a:t>
            </a:r>
            <a:endParaRPr lang="zh-CN" altLang="en-US" sz="24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将</a:t>
            </a:r>
            <a:r>
              <a:rPr lang="en-US" altLang="zh-CN" sz="2400" dirty="0">
                <a:sym typeface="+mn-ea"/>
              </a:rPr>
              <a:t>tones</a:t>
            </a:r>
            <a:r>
              <a:rPr lang="zh-CN" altLang="en-US" sz="2400" dirty="0">
                <a:sym typeface="+mn-ea"/>
              </a:rPr>
              <a:t>赋值为（</a:t>
            </a:r>
            <a:r>
              <a:rPr lang="en-US" altLang="zh-CN" sz="2400" dirty="0">
                <a:sym typeface="+mn-ea"/>
              </a:rPr>
              <a:t>532,587,659,532,</a:t>
            </a:r>
            <a:r>
              <a:rPr lang="en-US" altLang="zh-CN" sz="2400" dirty="0">
                <a:sym typeface="+mn-ea"/>
              </a:rPr>
              <a:t>532,587,659,532,659,698,784,659,698,784,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2424430"/>
            <a:ext cx="7267575" cy="6978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7565" y="1148715"/>
            <a:ext cx="1089787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②</a:t>
            </a:r>
            <a:r>
              <a:rPr sz="2400" dirty="0">
                <a:sym typeface="+mn-ea"/>
              </a:rPr>
              <a:t>将节拍存在一个元组rhythm里</a:t>
            </a:r>
            <a:r>
              <a:rPr lang="zh-CN" sz="2400" dirty="0">
                <a:sym typeface="+mn-ea"/>
              </a:rPr>
              <a:t>，</a:t>
            </a:r>
            <a:r>
              <a:rPr sz="2400" dirty="0">
                <a:sym typeface="+mn-ea"/>
              </a:rPr>
              <a:t>同时拖出“重复执行”模块准备编写后续程序。</a:t>
            </a:r>
            <a:endParaRPr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2275840"/>
            <a:ext cx="7112000" cy="18078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7565" y="1148715"/>
            <a:ext cx="1089787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③</a:t>
            </a:r>
            <a:r>
              <a:rPr sz="2400" dirty="0">
                <a:sym typeface="+mn-ea"/>
              </a:rPr>
              <a:t>使用打包迭代器将tones和rhythm打包成一个元组。</a:t>
            </a:r>
            <a:endParaRPr sz="2400" dirty="0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79195" y="1950085"/>
            <a:ext cx="5975985" cy="558165"/>
            <a:chOff x="2569" y="4932"/>
            <a:chExt cx="10020" cy="9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01" y="4932"/>
              <a:ext cx="6888" cy="9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9" y="4932"/>
              <a:ext cx="3132" cy="86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5" y="2610485"/>
            <a:ext cx="3449955" cy="19773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047365" y="1950085"/>
            <a:ext cx="4016375" cy="55880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71800" y="3062605"/>
            <a:ext cx="878205" cy="4483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4062730"/>
            <a:ext cx="951230" cy="48704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0" y="3225165"/>
            <a:ext cx="4544060" cy="793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148715"/>
            <a:ext cx="10897870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④</a:t>
            </a:r>
            <a:r>
              <a:rPr sz="2400" dirty="0">
                <a:sym typeface="+mn-ea"/>
              </a:rPr>
              <a:t>对打包后的元组中的每个项进行遍历。</a:t>
            </a:r>
            <a:r>
              <a:rPr lang="zh-CN" sz="2400" dirty="0">
                <a:sym typeface="+mn-ea"/>
              </a:rPr>
              <a:t>每一拍</a:t>
            </a:r>
            <a:r>
              <a:rPr lang="zh-CN" altLang="en-US" sz="2400" dirty="0">
                <a:sym typeface="+mn-ea"/>
              </a:rPr>
              <a:t>持续</a:t>
            </a:r>
            <a:r>
              <a:rPr lang="en-US" altLang="zh-CN" sz="2400" dirty="0">
                <a:sym typeface="+mn-ea"/>
              </a:rPr>
              <a:t>0.5</a:t>
            </a:r>
            <a:r>
              <a:rPr lang="zh-CN" altLang="en-US" sz="2400" dirty="0">
                <a:sym typeface="+mn-ea"/>
              </a:rPr>
              <a:t>秒，故声音频率的持续时间需要将节拍</a:t>
            </a:r>
            <a:r>
              <a:rPr lang="en-US" altLang="zh-CN" sz="2400" dirty="0">
                <a:sym typeface="+mn-ea"/>
              </a:rPr>
              <a:t>(rh)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500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108960"/>
            <a:ext cx="3810000" cy="640080"/>
            <a:chOff x="1319" y="2873"/>
            <a:chExt cx="6000" cy="100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" y="2873"/>
              <a:ext cx="6000" cy="100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520" y="3024"/>
              <a:ext cx="2662" cy="73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90" y="2303780"/>
            <a:ext cx="6236335" cy="2870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任务拓展</a:t>
            </a:r>
            <a:r>
              <a:rPr lang="en-US" altLang="zh-CN" dirty="0"/>
              <a:t>: </a:t>
            </a:r>
            <a:r>
              <a:rPr dirty="0"/>
              <a:t>添加</a:t>
            </a:r>
            <a:r>
              <a:rPr lang="en-US" altLang="zh-CN" dirty="0"/>
              <a:t>RGB</a:t>
            </a:r>
            <a:r>
              <a:rPr dirty="0"/>
              <a:t>氛围灯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随着音乐的律动，</a:t>
            </a:r>
            <a:r>
              <a:rPr lang="en-US" altLang="zh-CN" dirty="0"/>
              <a:t>RGB</a:t>
            </a:r>
            <a:r>
              <a:rPr lang="zh-CN" altLang="en-US" dirty="0"/>
              <a:t>灯的颜色会发生怎样的改变呢？</a:t>
            </a:r>
            <a:r>
              <a:rPr lang="zh-CN" altLang="en-US" dirty="0">
                <a:sym typeface="+mn-ea"/>
              </a:rPr>
              <a:t>通过映射模块将声音的频率映射到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灯的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值和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值上，从而实现灯色的</a:t>
            </a:r>
            <a:r>
              <a:rPr lang="zh-CN" altLang="en-US" dirty="0">
                <a:sym typeface="+mn-ea"/>
              </a:rPr>
              <a:t>改变。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2953385"/>
            <a:ext cx="6715760" cy="3479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148715"/>
            <a:ext cx="10897870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⑤增加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彩灯的效果，结束后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灯灭。将声音频率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的区间</a:t>
            </a:r>
            <a:r>
              <a:rPr lang="en-US" altLang="zh-CN" sz="2400" dirty="0">
                <a:sym typeface="+mn-ea"/>
              </a:rPr>
              <a:t>[500,800]</a:t>
            </a:r>
            <a:r>
              <a:rPr lang="zh-CN" altLang="en-US" sz="2400" dirty="0">
                <a:sym typeface="+mn-ea"/>
              </a:rPr>
              <a:t>映射到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灯数值区间</a:t>
            </a:r>
            <a:r>
              <a:rPr lang="en-US" altLang="zh-CN" sz="2400" dirty="0">
                <a:sym typeface="+mn-ea"/>
              </a:rPr>
              <a:t>[0,255]</a:t>
            </a:r>
            <a:r>
              <a:rPr lang="zh-CN" altLang="en-US" sz="2400" dirty="0">
                <a:sym typeface="+mn-ea"/>
              </a:rPr>
              <a:t>上。实现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灯色伴随声音频率变化而变化的</a:t>
            </a:r>
            <a:r>
              <a:rPr lang="zh-CN" altLang="en-US" sz="2400" dirty="0">
                <a:sym typeface="+mn-ea"/>
              </a:rPr>
              <a:t>效果。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32375" y="3442970"/>
            <a:ext cx="6716395" cy="2990215"/>
            <a:chOff x="8658" y="4178"/>
            <a:chExt cx="10577" cy="4709"/>
          </a:xfrm>
        </p:grpSpPr>
        <p:sp>
          <p:nvSpPr>
            <p:cNvPr id="6" name="矩形 5"/>
            <p:cNvSpPr/>
            <p:nvPr/>
          </p:nvSpPr>
          <p:spPr>
            <a:xfrm>
              <a:off x="9441" y="4178"/>
              <a:ext cx="9794" cy="331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658" y="7610"/>
              <a:ext cx="5052" cy="1277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8200" y="2270760"/>
            <a:ext cx="6515100" cy="591185"/>
            <a:chOff x="1188" y="5544"/>
            <a:chExt cx="10260" cy="93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8" y="5544"/>
              <a:ext cx="7430" cy="93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" y="5596"/>
              <a:ext cx="3108" cy="82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389" y="5686"/>
              <a:ext cx="6906" cy="756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8145" y="951865"/>
            <a:ext cx="8856345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60833"/>
            <a:ext cx="2926080" cy="1088390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155440" y="2176145"/>
            <a:ext cx="3881120" cy="1309370"/>
          </a:xfrm>
        </p:spPr>
        <p:txBody>
          <a:bodyPr wrap="square"/>
          <a:lstStyle/>
          <a:p>
            <a:pPr algn="dist"/>
            <a:r>
              <a:rPr lang="zh-CN" altLang="en-US"/>
              <a:t>第７</a:t>
            </a:r>
            <a:r>
              <a:t>课</a:t>
            </a:r>
            <a:endParaRPr>
              <a:latin typeface="上首京东体" panose="02010609000101010101" charset="-122"/>
              <a:ea typeface="上首京东体" panose="02010609000101010101" charset="-122"/>
              <a:cs typeface="上首京东体" panose="0201060900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r>
              <a:rPr lang="zh-CN" altLang="en-US" sz="8800" dirty="0"/>
              <a:t>电子</a:t>
            </a:r>
            <a:r>
              <a:rPr lang="zh-CN" altLang="en-US" sz="8800" dirty="0"/>
              <a:t>音乐会</a:t>
            </a:r>
            <a:endParaRPr lang="zh-CN" altLang="en-US" sz="8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582275" cy="2210435"/>
          </a:xfrm>
        </p:spPr>
        <p:txBody>
          <a:bodyPr>
            <a:noAutofit/>
          </a:bodyPr>
          <a:lstStyle/>
          <a:p>
            <a:r>
              <a:rPr lang="zh-CN" altLang="en-US" dirty="0"/>
              <a:t>将一个数(自变量)从一个范围(定义域)变化到另一个范围(值域)中的数(函数值)。</a:t>
            </a:r>
            <a:endParaRPr lang="zh-CN" altLang="en-US" dirty="0"/>
          </a:p>
          <a:p>
            <a:r>
              <a:rPr lang="zh-CN" altLang="en-US" dirty="0"/>
              <a:t>Mixly软件中的映射运算满足线性关系。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dirty="0"/>
              <a:t>映射</a:t>
            </a:r>
            <a:endParaRPr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95" y="3905250"/>
            <a:ext cx="5572125" cy="5480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588721" y="4371507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09390" y="4801235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定义域</a:t>
            </a:r>
            <a:endParaRPr lang="zh-CN" altLang="en-US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049887" y="4371463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63800" y="4801235"/>
            <a:ext cx="1172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自变量</a:t>
            </a:r>
            <a:endParaRPr lang="zh-CN" altLang="en-US" sz="16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813542" y="4371507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70625" y="4801235"/>
            <a:ext cx="1085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值域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3567430"/>
            <a:ext cx="5372100" cy="23463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sym typeface="+mn-ea"/>
              </a:rPr>
              <a:t>创建一个元组，只要把逗号分隔的不同的数据项使用小括号括起来即可。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sym typeface="+mn-ea"/>
              </a:rPr>
              <a:t>通常用(元素1,元素2,元素3...)表示。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3198495"/>
            <a:ext cx="1275715" cy="460375"/>
          </a:xfrm>
        </p:spPr>
        <p:txBody>
          <a:bodyPr wrap="square"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元组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9555" y="445770"/>
            <a:ext cx="4740910" cy="5966460"/>
          </a:xfrm>
          <a:prstGeom prst="rect">
            <a:avLst/>
          </a:prstGeom>
        </p:spPr>
      </p:pic>
      <p:sp>
        <p:nvSpPr>
          <p:cNvPr id="11" name="文本占位符 3"/>
          <p:cNvSpPr>
            <a:spLocks noGrp="1"/>
          </p:cNvSpPr>
          <p:nvPr/>
        </p:nvSpPr>
        <p:spPr>
          <a:xfrm>
            <a:off x="838200" y="1037932"/>
            <a:ext cx="5109091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</a:pPr>
            <a:r>
              <a:rPr lang="zh-CN" altLang="en-US" dirty="0"/>
              <a:t> </a:t>
            </a:r>
            <a:r>
              <a:rPr dirty="0">
                <a:latin typeface="方正粗圆简体" panose="02000000000000000000" charset="-122"/>
                <a:ea typeface="方正粗圆简体" panose="02000000000000000000" charset="-122"/>
              </a:rPr>
              <a:t>序列</a:t>
            </a:r>
            <a:endParaRPr dirty="0">
              <a:latin typeface="方正粗圆简体" panose="02000000000000000000" charset="-122"/>
              <a:ea typeface="方正粗圆简体" panose="02000000000000000000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838200" y="1411605"/>
            <a:ext cx="5300345" cy="22980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latin typeface="+mn-lt"/>
                <a:ea typeface="+mn-ea"/>
                <a:sym typeface="+mn-ea"/>
              </a:rPr>
              <a:t>序列是Python中的基本数据结构。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列表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元组</a:t>
            </a:r>
            <a:r>
              <a:rPr lang="zh-CN" altLang="en-US" sz="2000" dirty="0">
                <a:latin typeface="+mn-lt"/>
                <a:ea typeface="+mn-ea"/>
                <a:sym typeface="+mn-ea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字符串</a:t>
            </a:r>
            <a:r>
              <a:rPr lang="zh-CN" altLang="en-US" sz="2000" dirty="0">
                <a:latin typeface="+mn-lt"/>
                <a:ea typeface="+mn-ea"/>
                <a:sym typeface="+mn-ea"/>
              </a:rPr>
              <a:t>都是序列；即成员有序排列，可以通过下标或索引访问。下标号从0开始。</a:t>
            </a:r>
            <a:endParaRPr lang="zh-CN" altLang="en-US" sz="20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236200" cy="2000250"/>
          </a:xfrm>
        </p:spPr>
        <p:txBody>
          <a:bodyPr>
            <a:noAutofit/>
          </a:bodyPr>
          <a:lstStyle/>
          <a:p>
            <a:r>
              <a:rPr lang="zh-CN" altLang="en-US" dirty="0"/>
              <a:t>元组的遍历需要用到</a:t>
            </a:r>
            <a:r>
              <a:rPr lang="en-US" altLang="zh-CN" dirty="0"/>
              <a:t>for</a:t>
            </a:r>
            <a:r>
              <a:rPr lang="zh-CN" altLang="en-US" dirty="0"/>
              <a:t>循环。以元组的索引为序，从元组的第</a:t>
            </a:r>
            <a:r>
              <a:rPr lang="en-US" altLang="zh-CN" dirty="0"/>
              <a:t>0</a:t>
            </a:r>
            <a:r>
              <a:rPr lang="zh-CN" altLang="en-US" dirty="0"/>
              <a:t>号元素开始，每次遍历一项，直到遍历到元组最后一个元素为止。循环的次数由元组的项数</a:t>
            </a:r>
            <a:r>
              <a:rPr lang="zh-CN" altLang="en-US" dirty="0"/>
              <a:t>决定。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648325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元组的</a:t>
            </a:r>
            <a:r>
              <a:rPr dirty="0"/>
              <a:t>遍历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090" y="3077210"/>
            <a:ext cx="6201410" cy="2925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236200" cy="2000250"/>
          </a:xfrm>
        </p:spPr>
        <p:txBody>
          <a:bodyPr>
            <a:noAutofit/>
          </a:bodyPr>
          <a:lstStyle/>
          <a:p>
            <a:r>
              <a:rPr lang="zh-CN" altLang="en-US" dirty="0"/>
              <a:t>将可迭代的对象（如序列）作为参数，将对象中对应（下标相同）元素打包成一个个元组，然后返回由这些元组组成的对象。</a:t>
            </a:r>
            <a:endParaRPr lang="zh-CN" altLang="en-US" dirty="0"/>
          </a:p>
          <a:p>
            <a:r>
              <a:rPr lang="zh-CN" altLang="en-US" dirty="0"/>
              <a:t>优点：编程简单，代码简洁，节省内存。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648325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打包迭代器</a:t>
            </a:r>
            <a:endParaRPr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3775710"/>
            <a:ext cx="4158615" cy="741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993775" y="1191260"/>
            <a:ext cx="10444480" cy="493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尝试体会下面两个代码</a:t>
            </a:r>
            <a:r>
              <a:rPr lang="zh-CN" altLang="en-US" dirty="0"/>
              <a:t>产生效果</a:t>
            </a:r>
            <a:r>
              <a:rPr lang="zh-CN" altLang="en-US" dirty="0"/>
              <a:t>的异同，你有什么</a:t>
            </a:r>
            <a:r>
              <a:rPr lang="zh-CN" altLang="en-US" dirty="0"/>
              <a:t>发现？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775" y="2184400"/>
            <a:ext cx="6268720" cy="18935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35" y="3839845"/>
            <a:ext cx="7112635" cy="18929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993775" y="1191260"/>
            <a:ext cx="10444480" cy="493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下图程序中，当</a:t>
            </a:r>
            <a:r>
              <a:rPr lang="en-US" altLang="zh-CN" dirty="0"/>
              <a:t>t=200</a:t>
            </a:r>
            <a:r>
              <a:rPr lang="zh-CN" altLang="en-US" dirty="0"/>
              <a:t>时，</a:t>
            </a:r>
            <a:r>
              <a:rPr lang="en-US" altLang="zh-CN" dirty="0"/>
              <a:t>RGB</a:t>
            </a:r>
            <a:r>
              <a:rPr lang="zh-CN" altLang="en-US" dirty="0"/>
              <a:t>灯的颜色为（）；当</a:t>
            </a:r>
            <a:r>
              <a:rPr lang="en-US" altLang="zh-CN" dirty="0"/>
              <a:t>t=500</a:t>
            </a:r>
            <a:r>
              <a:rPr lang="zh-CN" altLang="en-US" dirty="0"/>
              <a:t>时，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灯的颜色</a:t>
            </a:r>
            <a:r>
              <a:rPr lang="zh-CN" altLang="en-US" dirty="0">
                <a:sym typeface="+mn-ea"/>
              </a:rPr>
              <a:t>又为（）。</a:t>
            </a:r>
            <a:endParaRPr lang="zh-CN" altLang="en-US" dirty="0"/>
          </a:p>
          <a:p>
            <a:pPr algn="l"/>
            <a:r>
              <a:rPr lang="en-US" altLang="zh-CN" dirty="0"/>
              <a:t>     A. </a:t>
            </a:r>
            <a:r>
              <a:rPr lang="zh-CN" altLang="en-US" dirty="0"/>
              <a:t>黄色</a:t>
            </a:r>
            <a:r>
              <a:rPr lang="en-US" altLang="zh-CN" dirty="0"/>
              <a:t>           B.  </a:t>
            </a:r>
            <a:r>
              <a:rPr lang="zh-CN" altLang="en-US" dirty="0"/>
              <a:t>红色</a:t>
            </a:r>
            <a:r>
              <a:rPr lang="en-US" altLang="zh-CN" dirty="0"/>
              <a:t>          C. </a:t>
            </a:r>
            <a:r>
              <a:rPr lang="zh-CN" altLang="en-US" dirty="0"/>
              <a:t>绿色</a:t>
            </a:r>
            <a:r>
              <a:rPr lang="en-US" altLang="zh-CN" dirty="0"/>
              <a:t>       D. </a:t>
            </a:r>
            <a:r>
              <a:rPr lang="zh-CN" altLang="en-US" dirty="0"/>
              <a:t>蓝色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491230"/>
            <a:ext cx="7772400" cy="2019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p>
            <a:r>
              <a:rPr lang="zh-CN" altLang="en-US" dirty="0"/>
              <a:t>下面的程序执行</a:t>
            </a:r>
            <a:r>
              <a:rPr lang="zh-CN" altLang="en-US" dirty="0"/>
              <a:t>到第</a:t>
            </a:r>
            <a:r>
              <a:rPr lang="en-US" altLang="zh-CN" dirty="0"/>
              <a:t>3</a:t>
            </a:r>
            <a:r>
              <a:rPr lang="zh-CN" altLang="en-US" dirty="0"/>
              <a:t>次循环</a:t>
            </a:r>
            <a:r>
              <a:rPr lang="zh-CN" altLang="en-US" dirty="0"/>
              <a:t>时，播放的声音频率</a:t>
            </a:r>
            <a:r>
              <a:rPr lang="zh-CN" altLang="en-US" dirty="0"/>
              <a:t>为（）。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988</a:t>
            </a:r>
            <a:endParaRPr lang="en-US" altLang="zh-CN" dirty="0"/>
          </a:p>
          <a:p>
            <a:r>
              <a:rPr lang="en-US" altLang="zh-CN" dirty="0"/>
              <a:t>C.784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624132" y="1960635"/>
            <a:ext cx="2323160" cy="1087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880</a:t>
            </a:r>
            <a:endParaRPr 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D.698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190" y="3376295"/>
            <a:ext cx="6353810" cy="2299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643743"/>
            <a:ext cx="10337800" cy="1129938"/>
          </a:xfrm>
        </p:spPr>
        <p:txBody>
          <a:bodyPr>
            <a:noAutofit/>
          </a:bodyPr>
          <a:lstStyle/>
          <a:p>
            <a:r>
              <a:rPr lang="zh-CN" altLang="en-US" dirty="0"/>
              <a:t>尝试演奏《欢乐颂》</a:t>
            </a:r>
            <a:r>
              <a:rPr lang="zh-CN" altLang="en-US" dirty="0"/>
              <a:t>或《</a:t>
            </a:r>
            <a:r>
              <a:rPr lang="zh-CN" altLang="en-US" dirty="0"/>
              <a:t>铃儿响叮当》</a:t>
            </a:r>
            <a:r>
              <a:rPr lang="zh-CN" altLang="en-US" dirty="0"/>
              <a:t>吧！</a:t>
            </a:r>
            <a:endParaRPr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rcRect l="12670" t="8731" r="11999" b="69083"/>
          <a:stretch>
            <a:fillRect/>
          </a:stretch>
        </p:blipFill>
        <p:spPr>
          <a:xfrm>
            <a:off x="6450330" y="2458720"/>
            <a:ext cx="5028565" cy="173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838200" y="2371725"/>
            <a:ext cx="5767070" cy="2904490"/>
            <a:chOff x="1320" y="3735"/>
            <a:chExt cx="9082" cy="45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4019"/>
              <a:ext cx="8838" cy="429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582" y="3735"/>
              <a:ext cx="1820" cy="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sz="24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</a:t>
              </a:r>
              <a:endParaRPr lang="en-US" altLang="zh-CN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情境引入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200" y="1242060"/>
            <a:ext cx="1006983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生活中，音乐无处不在，无论是在大街上，还是在教室里，我们经常听到动听的旋律。今天，就让我们一起化身小小演奏家，开一场属于我们的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音乐会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吧！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方正准圆_GBK" panose="02000000000000000000" charset="-122"/>
            </a:endParaRPr>
          </a:p>
        </p:txBody>
      </p:sp>
      <p:pic>
        <p:nvPicPr>
          <p:cNvPr id="5" name="图片 4" descr="37186713&amp;pky8637186713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265" y="2771775"/>
            <a:ext cx="4903470" cy="3270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4" y="3722733"/>
            <a:ext cx="2926080" cy="1088390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想一想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85"/>
            <a:ext cx="10500360" cy="1938655"/>
          </a:xfrm>
        </p:spPr>
        <p:txBody>
          <a:bodyPr>
            <a:noAutofit/>
          </a:bodyPr>
          <a:lstStyle/>
          <a:p>
            <a:pPr algn="l" fontAlgn="auto">
              <a:buClrTx/>
              <a:buSzTx/>
              <a:buNone/>
            </a:pPr>
            <a:r>
              <a:rPr lang="en-US" altLang="zh-CN" dirty="0"/>
              <a:t>Mixgo CE</a:t>
            </a:r>
            <a:r>
              <a:rPr lang="zh-CN" altLang="en-US" dirty="0"/>
              <a:t>是如何发出声音的？如何让Mixgo CE发出高低不同的声音？</a:t>
            </a:r>
            <a:endParaRPr lang="zh-CN" altLang="en-US" dirty="0"/>
          </a:p>
          <a:p>
            <a:pPr algn="l" fontAlgn="auto">
              <a:buClrTx/>
              <a:buSzTx/>
              <a:buNone/>
            </a:pPr>
            <a:r>
              <a:rPr lang="zh-CN" altLang="en-US" dirty="0"/>
              <a:t>一首曲子是由哪几部分组成的？如何让</a:t>
            </a:r>
            <a:r>
              <a:rPr lang="en-US" altLang="zh-CN" dirty="0"/>
              <a:t>RGB</a:t>
            </a:r>
            <a:r>
              <a:rPr lang="zh-CN" altLang="en-US" dirty="0"/>
              <a:t>灯伴随着音乐改变颜色</a:t>
            </a:r>
            <a:r>
              <a:rPr lang="zh-CN" altLang="en-US" dirty="0"/>
              <a:t>呢？</a:t>
            </a:r>
            <a:endParaRPr lang="zh-CN" altLang="en-US" dirty="0"/>
          </a:p>
          <a:p>
            <a:pPr indent="612140" algn="l" fontAlgn="auto">
              <a:buClrTx/>
              <a:buSzTx/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06223"/>
            <a:ext cx="2926080" cy="1088390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710"/>
            <a:ext cx="5708650" cy="478155"/>
          </a:xfrm>
        </p:spPr>
        <p:txBody>
          <a:bodyPr wrap="square"/>
          <a:lstStyle/>
          <a:p>
            <a:r>
              <a:rPr lang="zh-CN" altLang="en-US" dirty="0"/>
              <a:t>基础任务：让</a:t>
            </a:r>
            <a:r>
              <a:rPr lang="en-US" altLang="zh-CN" dirty="0"/>
              <a:t>Mixgo CE</a:t>
            </a:r>
            <a:r>
              <a:rPr dirty="0"/>
              <a:t>播放</a:t>
            </a:r>
            <a:r>
              <a:rPr dirty="0"/>
              <a:t>七声音阶</a:t>
            </a:r>
            <a:endParaRPr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板载蜂鸣器可以发出声音。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基本音级</a:t>
            </a:r>
            <a:r>
              <a:rPr lang="en-US" altLang="zh-CN" dirty="0">
                <a:sym typeface="+mn-ea"/>
              </a:rPr>
              <a:t>C(do)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D(re)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E(mi)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F(fa)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G(so)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A(la)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B(</a:t>
            </a:r>
            <a:r>
              <a:rPr lang="en-US" altLang="zh-CN" dirty="0" err="1">
                <a:sym typeface="+mn-ea"/>
              </a:rPr>
              <a:t>si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对应的声音频率。这里以</a:t>
            </a:r>
            <a:r>
              <a:rPr lang="en-US" altLang="zh-CN" dirty="0">
                <a:sym typeface="+mn-ea"/>
              </a:rPr>
              <a:t>C5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B5</a:t>
            </a:r>
            <a:r>
              <a:rPr lang="zh-CN" altLang="en-US" dirty="0">
                <a:sym typeface="+mn-ea"/>
              </a:rPr>
              <a:t>进行一一对应。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45312" y="3245464"/>
          <a:ext cx="5960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C5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G5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B5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唱名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/>
                        <a:t>si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频率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988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47774"/>
          </a:xfrm>
        </p:spPr>
        <p:txBody>
          <a:bodyPr>
            <a:noAutofit/>
          </a:bodyPr>
          <a:lstStyle/>
          <a:p>
            <a:r>
              <a:rPr lang="zh-CN" altLang="en-US" dirty="0"/>
              <a:t>① 从“板载执行”模块中拖出“播放声音</a:t>
            </a:r>
            <a:r>
              <a:rPr lang="en-US" altLang="zh-CN" dirty="0"/>
              <a:t> </a:t>
            </a:r>
            <a:r>
              <a:rPr lang="zh-CN" altLang="en-US" dirty="0"/>
              <a:t>频率</a:t>
            </a:r>
            <a:r>
              <a:rPr lang="en-US" altLang="zh-CN" dirty="0"/>
              <a:t>…</a:t>
            </a:r>
            <a:r>
              <a:rPr lang="zh-CN" altLang="en-US" dirty="0"/>
              <a:t>持续时间</a:t>
            </a:r>
            <a:r>
              <a:rPr lang="en-US" altLang="zh-CN" dirty="0">
                <a:sym typeface="+mn-ea"/>
              </a:rPr>
              <a:t>…</a:t>
            </a:r>
            <a:r>
              <a:rPr lang="zh-CN" altLang="en-US" dirty="0"/>
              <a:t>”模块，并复制粘贴，将频率依次调整为</a:t>
            </a:r>
            <a:r>
              <a:rPr lang="en-US" altLang="zh-CN" dirty="0"/>
              <a:t>C5</a:t>
            </a:r>
            <a:r>
              <a:rPr lang="zh-CN" altLang="en-US" dirty="0"/>
              <a:t>、</a:t>
            </a:r>
            <a:r>
              <a:rPr lang="en-US" altLang="zh-CN" dirty="0"/>
              <a:t>D5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、</a:t>
            </a:r>
            <a:r>
              <a:rPr lang="en-US" altLang="zh-CN" dirty="0"/>
              <a:t>F5</a:t>
            </a:r>
            <a:r>
              <a:rPr lang="zh-CN" altLang="en-US" dirty="0"/>
              <a:t>、</a:t>
            </a:r>
            <a:r>
              <a:rPr lang="en-US" altLang="zh-CN" dirty="0"/>
              <a:t>G5</a:t>
            </a:r>
            <a:r>
              <a:rPr lang="zh-CN" altLang="en-US" dirty="0"/>
              <a:t>、</a:t>
            </a:r>
            <a:r>
              <a:rPr lang="en-US" altLang="zh-CN" dirty="0"/>
              <a:t>A5</a:t>
            </a:r>
            <a:r>
              <a:rPr lang="zh-CN" altLang="en-US" dirty="0"/>
              <a:t>、</a:t>
            </a:r>
            <a:r>
              <a:rPr lang="en-US" altLang="zh-CN" dirty="0"/>
              <a:t>B5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2343150"/>
            <a:ext cx="5005705" cy="3843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2637790"/>
            <a:ext cx="5268595" cy="8140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61260" y="2822575"/>
            <a:ext cx="3552825" cy="4991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710"/>
            <a:ext cx="5864860" cy="478155"/>
          </a:xfrm>
        </p:spPr>
        <p:txBody>
          <a:bodyPr wrap="square"/>
          <a:lstStyle/>
          <a:p>
            <a:r>
              <a:rPr lang="zh-CN" altLang="en-US" dirty="0"/>
              <a:t>任务进阶：</a:t>
            </a:r>
            <a:r>
              <a:rPr>
                <a:sym typeface="+mn-ea"/>
              </a:rPr>
              <a:t>使用音频播放七声音阶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通过上面的实验，我们已经知道</a:t>
            </a:r>
            <a:r>
              <a:rPr lang="zh-CN" dirty="0"/>
              <a:t>如何让蜂鸣器发出不同的声音，接下来我们需要</a:t>
            </a:r>
            <a:r>
              <a:rPr lang="zh-CN" dirty="0"/>
              <a:t>简化程序，使用音频播放七声</a:t>
            </a:r>
            <a:r>
              <a:rPr lang="zh-CN" dirty="0"/>
              <a:t>音阶。</a:t>
            </a:r>
            <a:endParaRPr 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9130" y="2368550"/>
            <a:ext cx="10977245" cy="3876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ym typeface="+mn-ea"/>
              </a:rPr>
              <a:t>七声音节对应七个声音</a:t>
            </a:r>
            <a:r>
              <a:rPr lang="zh-CN" altLang="en-US" dirty="0">
                <a:sym typeface="+mn-ea"/>
              </a:rPr>
              <a:t>频率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将七个声音频率存在一个元组里。</a:t>
            </a:r>
            <a:r>
              <a:rPr lang="en-US" altLang="zh-CN" sz="2000" dirty="0"/>
              <a:t>tones</a:t>
            </a:r>
            <a:r>
              <a:rPr lang="zh-CN" altLang="en-US" sz="2000" dirty="0"/>
              <a:t>赋值为（</a:t>
            </a:r>
            <a:r>
              <a:rPr lang="en-US" altLang="zh-CN" sz="2000" dirty="0"/>
              <a:t>532,587,659,698,784,880,988</a:t>
            </a:r>
            <a:r>
              <a:rPr lang="zh-CN" altLang="en-US" sz="2000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对元组中的每个项进行</a:t>
            </a:r>
            <a:r>
              <a:rPr lang="zh-CN" altLang="en-US" dirty="0"/>
              <a:t>遍历。</a:t>
            </a:r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4622" y="4482444"/>
          <a:ext cx="5960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唱名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/>
                        <a:t>si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频率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988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fdd6598-3bb8-43b0-a7a2-901a8613a670}"/>
</p:tagLst>
</file>

<file path=ppt/tags/tag2.xml><?xml version="1.0" encoding="utf-8"?>
<p:tagLst xmlns:p="http://schemas.openxmlformats.org/presentationml/2006/main">
  <p:tag name="KSO_WM_UNIT_TABLE_BEAUTIFY" val="smartTable{3fdd6598-3bb8-43b0-a7a2-901a8613a670}"/>
</p:tagLst>
</file>

<file path=ppt/tags/tag3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246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上首京东体</vt:lpstr>
      <vt:lpstr>方正准圆_GBK</vt:lpstr>
      <vt:lpstr>Apple SD Gothic Neo</vt:lpstr>
      <vt:lpstr>微软雅黑</vt:lpstr>
      <vt:lpstr>汉仪旗黑</vt:lpstr>
      <vt:lpstr>Wingdings</vt:lpstr>
      <vt:lpstr>方正准圆简体</vt:lpstr>
      <vt:lpstr>苹方-简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基础任务：让Mixgo CE播放七声音阶</vt:lpstr>
      <vt:lpstr>程序编写</vt:lpstr>
      <vt:lpstr>任务进阶：使用音频播放七声音阶</vt:lpstr>
      <vt:lpstr>程序编写</vt:lpstr>
      <vt:lpstr>任务升级:《两只老虎》音乐会</vt:lpstr>
      <vt:lpstr>程序编写</vt:lpstr>
      <vt:lpstr>程序编写</vt:lpstr>
      <vt:lpstr>程序编写</vt:lpstr>
      <vt:lpstr>程序编写</vt:lpstr>
      <vt:lpstr>任务拓展: 添加RGB氛围灯</vt:lpstr>
      <vt:lpstr>程序编写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练习巩固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995</cp:revision>
  <dcterms:created xsi:type="dcterms:W3CDTF">2022-11-25T08:19:57Z</dcterms:created>
  <dcterms:modified xsi:type="dcterms:W3CDTF">2022-11-25T08:19:57Z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045D336BE6CE44C98958157F77FF0613</vt:lpwstr>
  </property>
</Properties>
</file>