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4"/>
  </p:notesMasterIdLst>
  <p:sldIdLst>
    <p:sldId id="644" r:id="rId3"/>
    <p:sldId id="420" r:id="rId4"/>
    <p:sldId id="670" r:id="rId5"/>
    <p:sldId id="440" r:id="rId6"/>
    <p:sldId id="478" r:id="rId7"/>
    <p:sldId id="671" r:id="rId8"/>
    <p:sldId id="672" r:id="rId9"/>
    <p:sldId id="673" r:id="rId10"/>
    <p:sldId id="674" r:id="rId11"/>
    <p:sldId id="662" r:id="rId12"/>
    <p:sldId id="645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 茂鑫" initials="杨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D2CC"/>
    <a:srgbClr val="7BC6C0"/>
    <a:srgbClr val="80DBD4"/>
    <a:srgbClr val="E6AEBC"/>
    <a:srgbClr val="D6A4B0"/>
    <a:srgbClr val="DCA8B5"/>
    <a:srgbClr val="EAB1BF"/>
    <a:srgbClr val="D3F2F0"/>
    <a:srgbClr val="F8E4E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83716" autoAdjust="0"/>
  </p:normalViewPr>
  <p:slideViewPr>
    <p:cSldViewPr snapToGrid="0" showGuides="1">
      <p:cViewPr varScale="1">
        <p:scale>
          <a:sx n="65" d="100"/>
          <a:sy n="65" d="100"/>
        </p:scale>
        <p:origin x="9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681912-8CC0-4B9F-BE2A-5B54BD796B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681912-8CC0-4B9F-BE2A-5B54BD796B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27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90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95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19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2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761520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pic>
        <p:nvPicPr>
          <p:cNvPr id="30" name="图形 2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 rot="957378">
            <a:off x="430644" y="4911527"/>
            <a:ext cx="1344141" cy="1344141"/>
          </a:xfrm>
          <a:prstGeom prst="rect">
            <a:avLst/>
          </a:prstGeom>
        </p:spPr>
      </p:pic>
      <p:sp>
        <p:nvSpPr>
          <p:cNvPr id="27" name="直角三角形 26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34" name="直接连接符 33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38" name="椭圆 37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39" name="椭圆 38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40" name="椭圆 39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图形 5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54" name="图形 53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55" name="文本占位符 27"/>
          <p:cNvSpPr>
            <a:spLocks noGrp="1"/>
          </p:cNvSpPr>
          <p:nvPr>
            <p:ph type="body" sz="quarter" idx="15" hasCustomPrompt="1"/>
          </p:nvPr>
        </p:nvSpPr>
        <p:spPr>
          <a:xfrm>
            <a:off x="3847742" y="23187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5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3745150" y="35218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 rot="957378">
            <a:off x="430644" y="4911527"/>
            <a:ext cx="1344141" cy="1344141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8761520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sp>
        <p:nvSpPr>
          <p:cNvPr id="29" name="直角三角形 28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直接连接符 32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 userDrawn="1"/>
        </p:nvSpPr>
        <p:spPr>
          <a:xfrm>
            <a:off x="3783677" y="1908753"/>
            <a:ext cx="4624663" cy="30380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8000" spc="100" dirty="0">
                <a:solidFill>
                  <a:schemeClr val="accent1"/>
                </a:solidFill>
                <a:latin typeface="+mj-ea"/>
                <a:ea typeface="+mj-ea"/>
              </a:rPr>
              <a:t>See you </a:t>
            </a:r>
          </a:p>
          <a:p>
            <a:pPr algn="ctr">
              <a:lnSpc>
                <a:spcPct val="130000"/>
              </a:lnSpc>
            </a:pPr>
            <a:r>
              <a:rPr lang="en-US" altLang="zh-CN" sz="8000" spc="100" dirty="0">
                <a:solidFill>
                  <a:schemeClr val="accent1"/>
                </a:solidFill>
                <a:latin typeface="+mj-ea"/>
                <a:ea typeface="+mj-ea"/>
              </a:rPr>
              <a:t>next time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53" name="图形 5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54" name="图形 53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761520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sp>
        <p:nvSpPr>
          <p:cNvPr id="31" name="直角三角形 30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6" name="椭圆 55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 userDrawn="1"/>
        </p:nvSpPr>
        <p:spPr>
          <a:xfrm>
            <a:off x="5763793" y="19927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占位符 27"/>
          <p:cNvSpPr>
            <a:spLocks noGrp="1"/>
          </p:cNvSpPr>
          <p:nvPr>
            <p:ph type="body" sz="quarter" idx="15" hasCustomPrompt="1"/>
          </p:nvPr>
        </p:nvSpPr>
        <p:spPr>
          <a:xfrm>
            <a:off x="6057688" y="21968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0" name="文本占位符 36"/>
          <p:cNvSpPr>
            <a:spLocks noGrp="1"/>
          </p:cNvSpPr>
          <p:nvPr>
            <p:ph type="body" sz="quarter" idx="16" hasCustomPrompt="1"/>
          </p:nvPr>
        </p:nvSpPr>
        <p:spPr>
          <a:xfrm>
            <a:off x="4998906" y="39697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/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/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9018695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/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/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761520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pic>
        <p:nvPicPr>
          <p:cNvPr id="30" name="图形 2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 rot="957378">
            <a:off x="430644" y="4911527"/>
            <a:ext cx="1344141" cy="1344141"/>
          </a:xfrm>
          <a:prstGeom prst="rect">
            <a:avLst/>
          </a:prstGeom>
        </p:spPr>
      </p:pic>
      <p:sp>
        <p:nvSpPr>
          <p:cNvPr id="27" name="直角三角形 26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34" name="直接连接符 33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38" name="椭圆 37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39" name="椭圆 38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40" name="椭圆 39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图形 5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54" name="图形 53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55" name="文本占位符 27"/>
          <p:cNvSpPr>
            <a:spLocks noGrp="1"/>
          </p:cNvSpPr>
          <p:nvPr>
            <p:ph type="body" sz="quarter" idx="15" hasCustomPrompt="1"/>
          </p:nvPr>
        </p:nvSpPr>
        <p:spPr>
          <a:xfrm>
            <a:off x="3847742" y="23187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5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3745150" y="35218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 rot="957378">
            <a:off x="430644" y="4911527"/>
            <a:ext cx="1344141" cy="1344141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8761520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sp>
        <p:nvSpPr>
          <p:cNvPr id="29" name="直角三角形 28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直接连接符 32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 userDrawn="1"/>
        </p:nvSpPr>
        <p:spPr>
          <a:xfrm>
            <a:off x="3783677" y="1908753"/>
            <a:ext cx="4624663" cy="30380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8000" spc="100" dirty="0">
                <a:solidFill>
                  <a:schemeClr val="accent1"/>
                </a:solidFill>
                <a:latin typeface="+mj-ea"/>
                <a:ea typeface="+mj-ea"/>
              </a:rPr>
              <a:t>See you </a:t>
            </a:r>
          </a:p>
          <a:p>
            <a:pPr algn="ctr">
              <a:lnSpc>
                <a:spcPct val="130000"/>
              </a:lnSpc>
            </a:pPr>
            <a:r>
              <a:rPr lang="en-US" altLang="zh-CN" sz="8000" spc="100" dirty="0">
                <a:solidFill>
                  <a:schemeClr val="accent1"/>
                </a:solidFill>
                <a:latin typeface="+mj-ea"/>
                <a:ea typeface="+mj-ea"/>
              </a:rPr>
              <a:t>next time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53" name="图形 5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54" name="图形 53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761520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sp>
        <p:nvSpPr>
          <p:cNvPr id="31" name="直角三角形 30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6" name="椭圆 55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 userDrawn="1"/>
        </p:nvSpPr>
        <p:spPr>
          <a:xfrm>
            <a:off x="5763793" y="19927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占位符 27"/>
          <p:cNvSpPr>
            <a:spLocks noGrp="1"/>
          </p:cNvSpPr>
          <p:nvPr>
            <p:ph type="body" sz="quarter" idx="15" hasCustomPrompt="1"/>
          </p:nvPr>
        </p:nvSpPr>
        <p:spPr>
          <a:xfrm>
            <a:off x="6057688" y="21968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0" name="文本占位符 36"/>
          <p:cNvSpPr>
            <a:spLocks noGrp="1"/>
          </p:cNvSpPr>
          <p:nvPr>
            <p:ph type="body" sz="quarter" idx="16" hasCustomPrompt="1"/>
          </p:nvPr>
        </p:nvSpPr>
        <p:spPr>
          <a:xfrm>
            <a:off x="4998906" y="39697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/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/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9018695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/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/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24102" y="1216801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6997" y="277715"/>
            <a:ext cx="733907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玩转智能小车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713356" y="2364365"/>
            <a:ext cx="2976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35BBB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第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35BBB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6000" b="1" dirty="0">
                <a:solidFill>
                  <a:srgbClr val="35BB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 </a:t>
            </a:r>
            <a:r>
              <a:rPr lang="zh-CN" altLang="en-US" sz="6000" b="1" dirty="0">
                <a:solidFill>
                  <a:srgbClr val="35BB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课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62803" y="3602990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noProof="0" dirty="0">
                <a:ln>
                  <a:noFill/>
                </a:ln>
                <a:solidFill>
                  <a:srgbClr val="35BBB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地月畅联初探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1726769" cy="478155"/>
          </a:xfrm>
        </p:spPr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Arial Black" panose="020B0A04020102020204" pitchFamily="34" charset="0"/>
              </a:rPr>
              <a:t>常见问题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591820" y="1833374"/>
            <a:ext cx="10754360" cy="3190617"/>
          </a:xfrm>
        </p:spPr>
        <p:txBody>
          <a:bodyPr wrap="square"/>
          <a:lstStyle/>
          <a:p>
            <a:pPr algn="just">
              <a:buClrTx/>
            </a:pP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问题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1：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小车沿地球轨道行驶时容易脱离轨道？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algn="just">
              <a:buClrTx/>
              <a:buNone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回答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检查双传感器巡线算法是否存在问题，由于小车电机功能存在细微差异，可以考虑调整左右轮转速差异或整体降低转速。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0" algn="just">
              <a:buClrTx/>
              <a:buNone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buClrTx/>
            </a:pP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问题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2：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分叉点未能正确识别或轨道选取有误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？</a:t>
            </a:r>
          </a:p>
          <a:p>
            <a:pPr marL="0" algn="just">
              <a:buClrTx/>
              <a:buNone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回答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由于实际轨道的误差，可能存在误识别的情况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可以考虑引入变量辅助判断。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24102" y="1216801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6997" y="277715"/>
            <a:ext cx="733907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玩转智能小车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68028" y="2959100"/>
            <a:ext cx="20288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spc="1200" noProof="0" dirty="0">
                <a:ln>
                  <a:noFill/>
                </a:ln>
                <a:solidFill>
                  <a:srgbClr val="35BBB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再见</a:t>
            </a:r>
            <a:r>
              <a:rPr lang="en-US" altLang="zh-CN" sz="4800" spc="1200" noProof="0" dirty="0">
                <a:ln>
                  <a:noFill/>
                </a:ln>
                <a:solidFill>
                  <a:srgbClr val="35BBB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>
                <a:solidFill>
                  <a:srgbClr val="333333"/>
                </a:solidFill>
                <a:latin typeface="Arial Black" panose="020B0A04020102020204" pitchFamily="34" charset="0"/>
                <a:sym typeface="+mn-ea"/>
              </a:rPr>
              <a:t>本课目标</a:t>
            </a:r>
            <a:endParaRPr sz="2800" dirty="0">
              <a:solidFill>
                <a:srgbClr val="333333"/>
              </a:solidFill>
              <a:latin typeface="Arial Black" panose="020B0A04020102020204" pitchFamily="34" charset="0"/>
              <a:ea typeface="+mj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114200"/>
            <a:ext cx="10515600" cy="16494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了解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“地月畅联”场地模拟的地月通讯原理</a:t>
            </a:r>
            <a:endParaRPr lang="en-US" altLang="zh-CN" sz="24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了解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“地月畅联”的路线具体要求</a:t>
            </a:r>
            <a:endParaRPr lang="en-US" altLang="zh-CN" sz="24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了解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“地月畅联”图纸上的关键点及识别方式</a:t>
            </a:r>
            <a:endParaRPr lang="en-US" altLang="zh-CN" sz="24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sz="2800" dirty="0">
                <a:solidFill>
                  <a:srgbClr val="333333"/>
                </a:solidFill>
                <a:latin typeface="Arial Black" panose="020B0A04020102020204" pitchFamily="34" charset="0"/>
                <a:ea typeface="+mj-ea"/>
                <a:sym typeface="+mn-ea"/>
              </a:rPr>
              <a:t>简介</a:t>
            </a:r>
            <a:endParaRPr sz="2800" dirty="0">
              <a:solidFill>
                <a:srgbClr val="333333"/>
              </a:solidFill>
              <a:latin typeface="Arial Black" panose="020B0A04020102020204" pitchFamily="34" charset="0"/>
              <a:ea typeface="+mj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" y="1235710"/>
            <a:ext cx="10353675" cy="1165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457200" algn="just"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2000" spc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“地月畅联”项目旨在模拟嫦娥工程中地球通过卫星与月球进行通讯的的过程，利用</a:t>
            </a:r>
            <a:r>
              <a:rPr lang="en-US" altLang="zh-CN" sz="2000" spc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 GO</a:t>
            </a:r>
            <a:r>
              <a:rPr lang="zh-CN" altLang="en-US" sz="2000" spc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小车模拟卫星，选取发射卫星到地球轨道（</a:t>
            </a:r>
            <a:r>
              <a:rPr lang="en-US" altLang="zh-CN" sz="2000" spc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 sz="2000" spc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点）、发射卫星到拉格朗日点（</a:t>
            </a:r>
            <a:r>
              <a:rPr lang="en-US" altLang="zh-CN" sz="2000" spc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sz="2000" spc="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点）以及发射卫星到月球轨道并在月球背面落地三个过程进行模拟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60F74C-BD56-40BD-8DAB-0451675E36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58" y="2704004"/>
            <a:ext cx="6572865" cy="368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872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>
                <a:solidFill>
                  <a:srgbClr val="333333"/>
                </a:solidFill>
                <a:latin typeface="Arial Black" panose="020B0A04020102020204" pitchFamily="34" charset="0"/>
                <a:sym typeface="+mn-ea"/>
              </a:rPr>
              <a:t>想一想</a:t>
            </a:r>
            <a:endParaRPr sz="2800" dirty="0">
              <a:solidFill>
                <a:srgbClr val="333333"/>
              </a:solidFill>
              <a:latin typeface="Arial Black" panose="020B0A04020102020204" pitchFamily="34" charset="0"/>
              <a:ea typeface="+mj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162" y="1191465"/>
            <a:ext cx="10353675" cy="14173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如何时</a:t>
            </a:r>
            <a:r>
              <a:rPr lang="en-US" altLang="zh-CN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ME GO</a:t>
            </a: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小车沿白线代指的地球轨道行驶？</a:t>
            </a:r>
            <a:endParaRPr lang="en-US" altLang="zh-CN" sz="20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如何让</a:t>
            </a:r>
            <a:r>
              <a:rPr lang="en-US" altLang="zh-CN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ME GO</a:t>
            </a: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小车识别到轨道分叉点并沿不同轨道行进</a:t>
            </a:r>
            <a:endParaRPr lang="zh-CN" altLang="en-US" sz="2000" spc="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如何使</a:t>
            </a:r>
            <a:r>
              <a:rPr lang="en-US" altLang="zh-CN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ME GO</a:t>
            </a: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小车识别</a:t>
            </a:r>
            <a:r>
              <a:rPr lang="en-US" altLang="zh-CN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</a:t>
            </a: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D</a:t>
            </a: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等关键点</a:t>
            </a:r>
            <a:endParaRPr lang="en-US" altLang="zh-CN" sz="20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60F74C-BD56-40BD-8DAB-0451675E36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58" y="2835479"/>
            <a:ext cx="6572865" cy="368044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66139" y="502094"/>
            <a:ext cx="5109091" cy="478155"/>
          </a:xfrm>
        </p:spPr>
        <p:txBody>
          <a:bodyPr/>
          <a:lstStyle/>
          <a:p>
            <a:r>
              <a:rPr lang="zh-CN" altLang="en-US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重难点分析</a:t>
            </a:r>
            <a:endParaRPr lang="zh-CN" altLang="en-US" b="1" dirty="0">
              <a:solidFill>
                <a:srgbClr val="333333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文本占位符 32"/>
          <p:cNvSpPr>
            <a:spLocks noGrp="1"/>
          </p:cNvSpPr>
          <p:nvPr/>
        </p:nvSpPr>
        <p:spPr>
          <a:xfrm>
            <a:off x="838200" y="1282700"/>
            <a:ext cx="7411085" cy="46037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90000"/>
              <a:buFont typeface="Wingdings 2" panose="05020102010507070707" pitchFamily="18" charset="2"/>
              <a:buChar char=""/>
              <a:defRPr lang="zh-CN" altLang="en-US" sz="2400" kern="120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巡线模式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内容占位符 6"/>
          <p:cNvSpPr>
            <a:spLocks noGrp="1"/>
          </p:cNvSpPr>
          <p:nvPr/>
        </p:nvSpPr>
        <p:spPr>
          <a:xfrm>
            <a:off x="838200" y="1923907"/>
            <a:ext cx="10692161" cy="857735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spc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 GO</a:t>
            </a:r>
            <a:r>
              <a:rPr lang="zh-CN" altLang="en-US" sz="2000" spc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小车包含四个巡线传感器，可以采用单传感器巡线、双传感器巡线、多传感器巡线等不同模式。</a:t>
            </a:r>
            <a:endParaRPr lang="en-US" altLang="zh-CN" sz="2000" spc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767A9D8-6337-46A6-833C-DD06DF8C12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53267" y="2781642"/>
            <a:ext cx="7043925" cy="341654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66139" y="502094"/>
            <a:ext cx="5109091" cy="478155"/>
          </a:xfrm>
        </p:spPr>
        <p:txBody>
          <a:bodyPr/>
          <a:lstStyle/>
          <a:p>
            <a:r>
              <a:rPr lang="zh-CN" altLang="en-US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重难点分析</a:t>
            </a:r>
            <a:endParaRPr lang="zh-CN" altLang="en-US" b="1" dirty="0">
              <a:solidFill>
                <a:srgbClr val="333333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文本占位符 32"/>
          <p:cNvSpPr>
            <a:spLocks noGrp="1"/>
          </p:cNvSpPr>
          <p:nvPr/>
        </p:nvSpPr>
        <p:spPr>
          <a:xfrm>
            <a:off x="838200" y="1282700"/>
            <a:ext cx="7411085" cy="46037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90000"/>
              <a:buFont typeface="Wingdings 2" panose="05020102010507070707" pitchFamily="18" charset="2"/>
              <a:buChar char=""/>
              <a:defRPr lang="zh-CN" altLang="en-US" sz="2400" kern="120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巡线模式（地球卫星轨道）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内容占位符 6"/>
          <p:cNvSpPr>
            <a:spLocks noGrp="1"/>
          </p:cNvSpPr>
          <p:nvPr/>
        </p:nvSpPr>
        <p:spPr>
          <a:xfrm>
            <a:off x="838200" y="1923907"/>
            <a:ext cx="4235245" cy="2458173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pc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在初始沿地球轨道行驶时，双传感器巡线更加稳定。且由于小车沿逆时针方向行进，即按照小车前进方向左前方行驶，故而在条件判断时优先判断左前传感器，让小车优先向左前方行驶</a:t>
            </a:r>
            <a:endParaRPr lang="en-US" altLang="zh-CN" sz="2000" spc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9B37246-5C04-47D8-BC30-37C99DAD3B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5230" y="1282699"/>
            <a:ext cx="5109091" cy="46037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关键代码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D14B9C5-81D4-4E28-AC1D-CACF791C2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061" y="1923907"/>
            <a:ext cx="42672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523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66139" y="502094"/>
            <a:ext cx="5109091" cy="478155"/>
          </a:xfrm>
        </p:spPr>
        <p:txBody>
          <a:bodyPr/>
          <a:lstStyle/>
          <a:p>
            <a:r>
              <a:rPr lang="zh-CN" altLang="en-US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重难点分析</a:t>
            </a:r>
            <a:endParaRPr lang="zh-CN" altLang="en-US" b="1" dirty="0">
              <a:solidFill>
                <a:srgbClr val="333333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文本占位符 32"/>
          <p:cNvSpPr>
            <a:spLocks noGrp="1"/>
          </p:cNvSpPr>
          <p:nvPr/>
        </p:nvSpPr>
        <p:spPr>
          <a:xfrm>
            <a:off x="838200" y="1282700"/>
            <a:ext cx="7411085" cy="46037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90000"/>
              <a:buFont typeface="Wingdings 2" panose="05020102010507070707" pitchFamily="18" charset="2"/>
              <a:buChar char=""/>
              <a:defRPr lang="zh-CN" altLang="en-US" sz="2400" kern="120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分叉点识别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内容占位符 6"/>
          <p:cNvSpPr>
            <a:spLocks noGrp="1"/>
          </p:cNvSpPr>
          <p:nvPr/>
        </p:nvSpPr>
        <p:spPr>
          <a:xfrm>
            <a:off x="838200" y="1923907"/>
            <a:ext cx="4235245" cy="2458173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pc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模拟中继卫星及月球卫星的小车在行驶到分叉点时，需要识别到分叉点并选择适当的轨道继续行驶。分叉点位置小车左中、右中、右侧三个巡线传感器均能识别到轨道，以此为判断条件可以成功识别分叉点。</a:t>
            </a:r>
            <a:endParaRPr lang="en-US" altLang="zh-CN" sz="2000" spc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9B37246-5C04-47D8-BC30-37C99DAD3B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5230" y="1282699"/>
            <a:ext cx="5109091" cy="46037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关键代码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B31D2B-A080-41FF-8280-BF10A6314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462" y="2595562"/>
            <a:ext cx="55054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460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66139" y="502094"/>
            <a:ext cx="5109091" cy="478155"/>
          </a:xfrm>
        </p:spPr>
        <p:txBody>
          <a:bodyPr/>
          <a:lstStyle/>
          <a:p>
            <a:r>
              <a:rPr lang="zh-CN" altLang="en-US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重难点分析</a:t>
            </a:r>
            <a:endParaRPr lang="zh-CN" altLang="en-US" b="1" dirty="0">
              <a:solidFill>
                <a:srgbClr val="333333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文本占位符 32"/>
          <p:cNvSpPr>
            <a:spLocks noGrp="1"/>
          </p:cNvSpPr>
          <p:nvPr/>
        </p:nvSpPr>
        <p:spPr>
          <a:xfrm>
            <a:off x="838200" y="1282700"/>
            <a:ext cx="7411085" cy="46037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90000"/>
              <a:buFont typeface="Wingdings 2" panose="05020102010507070707" pitchFamily="18" charset="2"/>
              <a:buChar char=""/>
              <a:defRPr lang="zh-CN" altLang="en-US" sz="2400" kern="120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巡线模式（中继卫星、月球卫星轨道）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内容占位符 6"/>
          <p:cNvSpPr>
            <a:spLocks noGrp="1"/>
          </p:cNvSpPr>
          <p:nvPr/>
        </p:nvSpPr>
        <p:spPr>
          <a:xfrm>
            <a:off x="838200" y="1923907"/>
            <a:ext cx="4235245" cy="2053383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pc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在识别到分叉点之后，右中、右侧两个传感器分别识别检测到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中继卫星与月球卫星的后续轨道，此时将巡线模式改为单巡线，是小车沿适当轨道继续前进</a:t>
            </a:r>
            <a:endParaRPr lang="en-US" altLang="zh-CN" sz="2000" spc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9B37246-5C04-47D8-BC30-37C99DAD3B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98061" y="1282699"/>
            <a:ext cx="5109091" cy="46037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关键代码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F0F930-211D-496B-B98E-578337CF1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542" y="2000685"/>
            <a:ext cx="5272258" cy="35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5609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66139" y="502094"/>
            <a:ext cx="5109091" cy="478155"/>
          </a:xfrm>
        </p:spPr>
        <p:txBody>
          <a:bodyPr/>
          <a:lstStyle/>
          <a:p>
            <a:r>
              <a:rPr lang="zh-CN" altLang="en-US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重难点分析</a:t>
            </a:r>
            <a:endParaRPr lang="zh-CN" altLang="en-US" b="1" dirty="0">
              <a:solidFill>
                <a:srgbClr val="333333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文本占位符 32"/>
          <p:cNvSpPr>
            <a:spLocks noGrp="1"/>
          </p:cNvSpPr>
          <p:nvPr/>
        </p:nvSpPr>
        <p:spPr>
          <a:xfrm>
            <a:off x="838200" y="1282700"/>
            <a:ext cx="7411085" cy="46037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90000"/>
              <a:buFont typeface="Wingdings 2" panose="05020102010507070707" pitchFamily="18" charset="2"/>
              <a:buChar char=""/>
              <a:defRPr lang="zh-CN" altLang="en-US" sz="2400" kern="120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通讯点识别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内容占位符 6"/>
          <p:cNvSpPr>
            <a:spLocks noGrp="1"/>
          </p:cNvSpPr>
          <p:nvPr/>
        </p:nvSpPr>
        <p:spPr>
          <a:xfrm>
            <a:off x="838200" y="1923907"/>
            <a:ext cx="4235245" cy="2058064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pc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地球卫星到达</a:t>
            </a:r>
            <a:r>
              <a:rPr lang="en-US" altLang="zh-CN" sz="2000" spc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 sz="2000" spc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点及中继卫星到达</a:t>
            </a:r>
            <a:r>
              <a:rPr lang="en-US" altLang="zh-CN" sz="2000" spc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sz="2000" spc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点时，需要发出不同的广播信号指示后续的小车出发。通讯点可以通过外侧巡线传感器进行识别，信号通过广播等形式发出。</a:t>
            </a:r>
            <a:endParaRPr lang="en-US" altLang="zh-CN" sz="2000" spc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9B37246-5C04-47D8-BC30-37C99DAD3B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5230" y="1282699"/>
            <a:ext cx="5109091" cy="46037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关键代码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7AFEC1-0BE3-47DF-9B8A-85485AF06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78" y="1902898"/>
            <a:ext cx="4041994" cy="438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415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3MzExMWY1ODQ4MjNmMTI0NWE0YjMwNGUxODQzMWYifQ=="/>
</p:tagLst>
</file>

<file path=ppt/theme/theme1.xml><?xml version="1.0" encoding="utf-8"?>
<a:theme xmlns:a="http://schemas.openxmlformats.org/drawingml/2006/main" name="主题1">
  <a:themeElements>
    <a:clrScheme name="智能搭建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35BBB1"/>
      </a:accent1>
      <a:accent2>
        <a:srgbClr val="DF7F96"/>
      </a:accent2>
      <a:accent3>
        <a:srgbClr val="FAE8B6"/>
      </a:accent3>
      <a:accent4>
        <a:srgbClr val="DDB3FD"/>
      </a:accent4>
      <a:accent5>
        <a:srgbClr val="A5A5A5"/>
      </a:accent5>
      <a:accent6>
        <a:srgbClr val="F14124"/>
      </a:accent6>
      <a:hlink>
        <a:srgbClr val="35BDB2"/>
      </a:hlink>
      <a:folHlink>
        <a:srgbClr val="BFBFBF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智能搭建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35BBB1"/>
      </a:accent1>
      <a:accent2>
        <a:srgbClr val="DF7F96"/>
      </a:accent2>
      <a:accent3>
        <a:srgbClr val="FAE8B6"/>
      </a:accent3>
      <a:accent4>
        <a:srgbClr val="DDB3FD"/>
      </a:accent4>
      <a:accent5>
        <a:srgbClr val="A5A5A5"/>
      </a:accent5>
      <a:accent6>
        <a:srgbClr val="F14124"/>
      </a:accent6>
      <a:hlink>
        <a:srgbClr val="35BDB2"/>
      </a:hlink>
      <a:folHlink>
        <a:srgbClr val="BFBFBF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175</TotalTime>
  <Words>537</Words>
  <Application>Microsoft Office PowerPoint</Application>
  <PresentationFormat>宽屏</PresentationFormat>
  <Paragraphs>50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方正粗圆简体</vt:lpstr>
      <vt:lpstr>方正准圆简体</vt:lpstr>
      <vt:lpstr>微软雅黑</vt:lpstr>
      <vt:lpstr>Arial</vt:lpstr>
      <vt:lpstr>Arial Black</vt:lpstr>
      <vt:lpstr>Wingdings 2</vt:lpstr>
      <vt:lpstr>主题1</vt:lpstr>
      <vt:lpstr>1_主题1</vt:lpstr>
      <vt:lpstr>PowerPoint 演示文稿</vt:lpstr>
      <vt:lpstr>本课目标</vt:lpstr>
      <vt:lpstr>简介</vt:lpstr>
      <vt:lpstr>想一想</vt:lpstr>
      <vt:lpstr>重难点分析</vt:lpstr>
      <vt:lpstr>重难点分析</vt:lpstr>
      <vt:lpstr>重难点分析</vt:lpstr>
      <vt:lpstr>重难点分析</vt:lpstr>
      <vt:lpstr>重难点分析</vt:lpstr>
      <vt:lpstr>常见问题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abc</cp:lastModifiedBy>
  <cp:revision>480</cp:revision>
  <dcterms:created xsi:type="dcterms:W3CDTF">1900-01-01T00:00:00Z</dcterms:created>
  <dcterms:modified xsi:type="dcterms:W3CDTF">2022-10-14T03:35:40Z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1EA8A49219BD41D6922C96B253594C56</vt:lpwstr>
  </property>
  <property fmtid="{D5CDD505-2E9C-101B-9397-08002B2CF9AE}" pid="3" name="KSOProductBuildVer">
    <vt:lpwstr>2052-11.1.0.12019</vt:lpwstr>
  </property>
</Properties>
</file>