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1.svg" ContentType="image/svg+xml"/>
  <Override PartName="/ppt/media/image15.svg" ContentType="image/svg+xml"/>
  <Override PartName="/ppt/media/image3.svg" ContentType="image/svg+xml"/>
  <Override PartName="/ppt/media/image5.svg" ContentType="image/svg+xml"/>
  <Override PartName="/ppt/media/image7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543" r:id="rId4"/>
    <p:sldId id="398" r:id="rId6"/>
    <p:sldId id="414" r:id="rId7"/>
    <p:sldId id="403" r:id="rId8"/>
    <p:sldId id="451" r:id="rId9"/>
    <p:sldId id="388" r:id="rId10"/>
    <p:sldId id="422" r:id="rId11"/>
    <p:sldId id="420" r:id="rId12"/>
    <p:sldId id="456" r:id="rId13"/>
    <p:sldId id="457" r:id="rId14"/>
    <p:sldId id="397" r:id="rId15"/>
    <p:sldId id="412" r:id="rId16"/>
    <p:sldId id="532" r:id="rId17"/>
    <p:sldId id="381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7" autoAdjust="0"/>
  </p:normalViewPr>
  <p:slideViewPr>
    <p:cSldViewPr snapToGrid="0" showGuides="1">
      <p:cViewPr varScale="1">
        <p:scale>
          <a:sx n="71" d="100"/>
          <a:sy n="71" d="100"/>
        </p:scale>
        <p:origin x="67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gs" Target="tags/tag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A0F41-B59C-4694-B916-407FC97963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7B86E-088E-4F82-960B-37B52A1897A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2681912-8CC0-4B9F-BE2A-5B54BD796BF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2681912-8CC0-4B9F-BE2A-5B54BD796BF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2681912-8CC0-4B9F-BE2A-5B54BD796BF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2681912-8CC0-4B9F-BE2A-5B54BD796BF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D5EEEFF-49B9-413D-8AA8-27FBDA8F2EF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7B86E-088E-4F82-960B-37B52A1897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2681912-8CC0-4B9F-BE2A-5B54BD796BF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2681912-8CC0-4B9F-BE2A-5B54BD796BF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2681912-8CC0-4B9F-BE2A-5B54BD796BF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2681912-8CC0-4B9F-BE2A-5B54BD796BF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2681912-8CC0-4B9F-BE2A-5B54BD796BF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2681912-8CC0-4B9F-BE2A-5B54BD796BF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2681912-8CC0-4B9F-BE2A-5B54BD796BF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2681912-8CC0-4B9F-BE2A-5B54BD796BF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7" Type="http://schemas.openxmlformats.org/officeDocument/2006/relationships/image" Target="../media/image6.png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7" Type="http://schemas.openxmlformats.org/officeDocument/2006/relationships/image" Target="../media/image6.png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061F4-5456-440F-BDC7-8D115E42F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BE10-8216-4F97-B4FA-08B7E721B1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061F4-5456-440F-BDC7-8D115E42F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BE10-8216-4F97-B4FA-08B7E721B1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061F4-5456-440F-BDC7-8D115E42F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BE10-8216-4F97-B4FA-08B7E721B1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761520" y="6378521"/>
            <a:ext cx="3167534" cy="330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中以青少年科技人文交流项目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  <p:pic>
        <p:nvPicPr>
          <p:cNvPr id="30" name="图形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57378">
            <a:off x="430644" y="4911527"/>
            <a:ext cx="1344141" cy="1344141"/>
          </a:xfrm>
          <a:prstGeom prst="rect">
            <a:avLst/>
          </a:prstGeom>
        </p:spPr>
      </p:pic>
      <p:sp>
        <p:nvSpPr>
          <p:cNvPr id="27" name="直角三角形 26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 3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34" name="直接连接符 33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38" name="椭圆 37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39" name="椭圆 38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40" name="椭圆 39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连接符 41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3" name="图形 5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54" name="图形 5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  <p:sp>
        <p:nvSpPr>
          <p:cNvPr id="55" name="文本占位符 27"/>
          <p:cNvSpPr>
            <a:spLocks noGrp="1"/>
          </p:cNvSpPr>
          <p:nvPr>
            <p:ph type="body" sz="quarter" idx="15" hasCustomPrompt="1"/>
          </p:nvPr>
        </p:nvSpPr>
        <p:spPr>
          <a:xfrm>
            <a:off x="3847742" y="23187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  <a:endParaRPr lang="zh-CN" altLang="en-US" dirty="0"/>
          </a:p>
        </p:txBody>
      </p:sp>
      <p:sp>
        <p:nvSpPr>
          <p:cNvPr id="56" name="文本占位符 30"/>
          <p:cNvSpPr>
            <a:spLocks noGrp="1"/>
          </p:cNvSpPr>
          <p:nvPr>
            <p:ph type="body" sz="quarter" idx="16" hasCustomPrompt="1"/>
          </p:nvPr>
        </p:nvSpPr>
        <p:spPr>
          <a:xfrm>
            <a:off x="3745150" y="35218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28" name="图形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57378">
            <a:off x="430644" y="4911527"/>
            <a:ext cx="1344141" cy="1344141"/>
          </a:xfrm>
          <a:prstGeom prst="rect">
            <a:avLst/>
          </a:prstGeom>
        </p:spPr>
      </p:pic>
      <p:sp>
        <p:nvSpPr>
          <p:cNvPr id="29" name="直角三角形 28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72288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33" name="直接连接符 32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 userDrawn="1"/>
        </p:nvSpPr>
        <p:spPr>
          <a:xfrm>
            <a:off x="4876312" y="2576270"/>
            <a:ext cx="3116238" cy="144449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再见！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53" name="图形 5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54" name="图形 5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8761520" y="6378521"/>
            <a:ext cx="3167534" cy="330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中以青少年科技人文交流项目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  <p:sp>
        <p:nvSpPr>
          <p:cNvPr id="31" name="直角三角形 30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34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5" name="图片 5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6" name="椭圆 55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 userDrawn="1"/>
        </p:nvSpPr>
        <p:spPr>
          <a:xfrm>
            <a:off x="5763793" y="19927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占位符 27"/>
          <p:cNvSpPr>
            <a:spLocks noGrp="1"/>
          </p:cNvSpPr>
          <p:nvPr>
            <p:ph type="body" sz="quarter" idx="15" hasCustomPrompt="1"/>
          </p:nvPr>
        </p:nvSpPr>
        <p:spPr>
          <a:xfrm>
            <a:off x="6057688" y="21968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60" name="文本占位符 36"/>
          <p:cNvSpPr>
            <a:spLocks noGrp="1"/>
          </p:cNvSpPr>
          <p:nvPr>
            <p:ph type="body" sz="quarter" idx="16" hasCustomPrompt="1"/>
          </p:nvPr>
        </p:nvSpPr>
        <p:spPr>
          <a:xfrm>
            <a:off x="4998906" y="39697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9018695" y="6378521"/>
            <a:ext cx="3167534" cy="330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中以青少年科技人文交流项目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061F4-5456-440F-BDC7-8D115E42F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BE10-8216-4F97-B4FA-08B7E721B1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061F4-5456-440F-BDC7-8D115E42F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BE10-8216-4F97-B4FA-08B7E721B1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061F4-5456-440F-BDC7-8D115E42F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BE10-8216-4F97-B4FA-08B7E721B1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061F4-5456-440F-BDC7-8D115E42F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BE10-8216-4F97-B4FA-08B7E721B1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061F4-5456-440F-BDC7-8D115E42F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BE10-8216-4F97-B4FA-08B7E721B1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061F4-5456-440F-BDC7-8D115E42F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BE10-8216-4F97-B4FA-08B7E721B1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061F4-5456-440F-BDC7-8D115E42F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BE10-8216-4F97-B4FA-08B7E721B1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061F4-5456-440F-BDC7-8D115E42F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BE10-8216-4F97-B4FA-08B7E721B1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061F4-5456-440F-BDC7-8D115E42F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6BE10-8216-4F97-B4FA-08B7E721B16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24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20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2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准圆简体"/>
              <a:cs typeface="+mn-cs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准圆简体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准圆简体"/>
              <a:cs typeface="+mn-cs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124102" y="1216801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准圆简体"/>
                <a:cs typeface="+mn-cs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准圆简体"/>
                <a:cs typeface="+mn-cs"/>
              </a:endParaRP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/>
                <a:cs typeface="+mn-cs"/>
              </a:endParaRPr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/>
                <a:cs typeface="+mn-cs"/>
              </a:endParaRPr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/>
                <a:cs typeface="+mn-cs"/>
              </a:endParaRPr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/>
                <a:cs typeface="+mn-cs"/>
              </a:endParaRPr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/>
                <a:cs typeface="+mn-cs"/>
              </a:endParaRPr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/>
                <a:cs typeface="+mn-cs"/>
              </a:endParaRPr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/>
                <a:cs typeface="+mn-cs"/>
              </a:endParaRPr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/>
                <a:cs typeface="+mn-cs"/>
              </a:endParaRPr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/>
                <a:cs typeface="+mn-cs"/>
              </a:endParaRPr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/>
                <a:cs typeface="+mn-cs"/>
              </a:endParaRPr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/>
                <a:cs typeface="+mn-cs"/>
              </a:endParaRPr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/>
                <a:cs typeface="+mn-cs"/>
              </a:endParaRPr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/>
                <a:cs typeface="+mn-cs"/>
              </a:endParaRPr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/>
                <a:cs typeface="+mn-cs"/>
              </a:endParaRPr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/>
                <a:cs typeface="+mn-cs"/>
              </a:endParaRPr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/>
                <a:cs typeface="+mn-cs"/>
              </a:endParaRPr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/>
                <a:cs typeface="+mn-cs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6997" y="287875"/>
            <a:ext cx="7339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5BBB1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玩转智能小车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35BBB1">
                  <a:lumMod val="75000"/>
                </a:srgbClr>
              </a:solidFill>
              <a:effectLst/>
              <a:uLnTx/>
              <a:uFillTx/>
              <a:latin typeface="Arial Black" panose="020B0A040201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931412" y="2413056"/>
            <a:ext cx="24884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35BBB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第四课</a:t>
            </a:r>
            <a:endParaRPr kumimoji="0" lang="en-US" altLang="zh-CN" sz="6000" b="1" i="0" u="none" strike="noStrike" kern="1200" cap="none" spc="0" normalizeH="0" baseline="0" noProof="0" dirty="0">
              <a:ln>
                <a:noFill/>
              </a:ln>
              <a:solidFill>
                <a:srgbClr val="35BBB2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73013" y="3553104"/>
            <a:ext cx="6413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5BBB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创意计时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35BBB2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16"/>
    </mc:Choice>
    <mc:Fallback>
      <p:transition spd="slow" advTm="281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知识讲解</a:t>
            </a:r>
            <a:endParaRPr lang="zh-CN" altLang="en-US" dirty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sz="quarter" idx="15"/>
          </p:nvPr>
        </p:nvPicPr>
        <p:blipFill>
          <a:blip r:embed="rId1"/>
          <a:stretch>
            <a:fillRect/>
          </a:stretch>
        </p:blipFill>
        <p:spPr>
          <a:xfrm>
            <a:off x="1017074" y="2199753"/>
            <a:ext cx="5108575" cy="3394800"/>
          </a:xfrm>
        </p:spPr>
      </p:pic>
      <p:sp>
        <p:nvSpPr>
          <p:cNvPr id="7" name="文本占位符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延时的作用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4"/>
          </p:nvPr>
        </p:nvSpPr>
        <p:spPr>
          <a:xfrm>
            <a:off x="6583378" y="1594837"/>
            <a:ext cx="4126956" cy="535909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程序按如下顺序重复执行：</a:t>
            </a:r>
            <a:endParaRPr lang="zh-CN" altLang="en-US" sz="2000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7212119" y="2333976"/>
            <a:ext cx="484081" cy="0"/>
          </a:xfrm>
          <a:prstGeom prst="line">
            <a:avLst/>
          </a:prstGeom>
          <a:ln w="635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7119937" y="2333976"/>
            <a:ext cx="92182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861765" y="2720448"/>
            <a:ext cx="3570181" cy="696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10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方正准圆简体"/>
                <a:cs typeface="+mn-cs"/>
              </a:rPr>
              <a:t>人按下一次按钮的时间略大于</a:t>
            </a:r>
            <a:r>
              <a:rPr kumimoji="0" lang="en-US" altLang="zh-CN" sz="1200" b="0" i="0" u="none" strike="noStrike" kern="1200" cap="none" spc="10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方正准圆简体"/>
                <a:cs typeface="+mn-cs"/>
              </a:rPr>
              <a:t>0.1</a:t>
            </a:r>
            <a:r>
              <a:rPr kumimoji="0" lang="zh-CN" altLang="en-US" sz="1200" b="0" i="0" u="none" strike="noStrike" kern="1200" cap="none" spc="10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方正准圆简体"/>
                <a:cs typeface="+mn-cs"/>
              </a:rPr>
              <a:t>秒，同时非延时的程序运行速度很快，当延时设置为</a:t>
            </a:r>
            <a:r>
              <a:rPr kumimoji="0" lang="en-US" altLang="zh-CN" sz="1200" b="0" i="0" u="none" strike="noStrike" kern="1200" cap="none" spc="10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方正准圆简体"/>
                <a:cs typeface="+mn-cs"/>
              </a:rPr>
              <a:t>0.1</a:t>
            </a:r>
            <a:r>
              <a:rPr kumimoji="0" lang="zh-CN" altLang="en-US" sz="1200" b="0" i="0" u="none" strike="noStrike" kern="1200" cap="none" spc="10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方正准圆简体"/>
                <a:cs typeface="+mn-cs"/>
              </a:rPr>
              <a:t>秒时，每按一次按钮至少会遇到一次按钮检测。</a:t>
            </a:r>
            <a:endParaRPr kumimoji="0" lang="zh-CN" altLang="en-US" sz="1200" b="0" i="0" u="none" strike="noStrike" kern="1200" cap="none" spc="10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方正准圆简体"/>
              <a:cs typeface="+mn-cs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7790177" y="2333976"/>
            <a:ext cx="484081" cy="0"/>
          </a:xfrm>
          <a:prstGeom prst="line">
            <a:avLst/>
          </a:prstGeom>
          <a:ln w="635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697995" y="2333976"/>
            <a:ext cx="92182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583378" y="3874644"/>
            <a:ext cx="4287823" cy="6090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100" normalizeH="0" baseline="0" noProof="0" dirty="0">
                <a:ln>
                  <a:noFill/>
                </a:ln>
                <a:solidFill>
                  <a:srgbClr val="35BBB1"/>
                </a:solidFill>
                <a:effectLst/>
                <a:uLnTx/>
                <a:uFillTx/>
                <a:latin typeface="方正准圆简体"/>
                <a:cs typeface="+mn-cs"/>
              </a:rPr>
              <a:t>想一想：</a:t>
            </a:r>
            <a:endParaRPr kumimoji="0" lang="en-US" altLang="zh-CN" sz="1600" b="0" i="0" u="none" strike="noStrike" kern="1200" cap="none" spc="100" normalizeH="0" baseline="0" noProof="0" dirty="0">
              <a:ln>
                <a:noFill/>
              </a:ln>
              <a:solidFill>
                <a:srgbClr val="35BBB1"/>
              </a:solidFill>
              <a:effectLst/>
              <a:uLnTx/>
              <a:uFillTx/>
              <a:latin typeface="方正准圆简体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100" normalizeH="0" baseline="0" noProof="0" dirty="0">
                <a:ln>
                  <a:noFill/>
                </a:ln>
                <a:solidFill>
                  <a:srgbClr val="35BBB1"/>
                </a:solidFill>
                <a:effectLst/>
                <a:uLnTx/>
                <a:uFillTx/>
                <a:latin typeface="方正准圆简体"/>
                <a:cs typeface="+mn-cs"/>
              </a:rPr>
              <a:t>如果延时设置为</a:t>
            </a:r>
            <a:r>
              <a:rPr kumimoji="0" lang="en-US" altLang="zh-CN" sz="1600" b="0" i="0" u="none" strike="noStrike" kern="1200" cap="none" spc="100" normalizeH="0" baseline="0" noProof="0" dirty="0">
                <a:ln>
                  <a:noFill/>
                </a:ln>
                <a:solidFill>
                  <a:srgbClr val="35BBB1"/>
                </a:solidFill>
                <a:effectLst/>
                <a:uLnTx/>
                <a:uFillTx/>
                <a:latin typeface="方正准圆简体"/>
                <a:cs typeface="+mn-cs"/>
              </a:rPr>
              <a:t>1</a:t>
            </a:r>
            <a:r>
              <a:rPr kumimoji="0" lang="zh-CN" altLang="en-US" sz="1600" b="0" i="0" u="none" strike="noStrike" kern="1200" cap="none" spc="100" normalizeH="0" baseline="0" noProof="0" dirty="0">
                <a:ln>
                  <a:noFill/>
                </a:ln>
                <a:solidFill>
                  <a:srgbClr val="35BBB1"/>
                </a:solidFill>
                <a:effectLst/>
                <a:uLnTx/>
                <a:uFillTx/>
                <a:latin typeface="方正准圆简体"/>
                <a:cs typeface="+mn-cs"/>
              </a:rPr>
              <a:t>秒的话会发生什么情况？</a:t>
            </a:r>
            <a:endParaRPr kumimoji="0" lang="zh-CN" altLang="en-US" sz="1600" b="0" i="0" u="none" strike="noStrike" kern="1200" cap="none" spc="100" normalizeH="0" baseline="0" noProof="0" dirty="0">
              <a:ln>
                <a:noFill/>
              </a:ln>
              <a:solidFill>
                <a:srgbClr val="35BBB1"/>
              </a:solidFill>
              <a:effectLst/>
              <a:uLnTx/>
              <a:uFillTx/>
              <a:latin typeface="方正准圆简体"/>
              <a:cs typeface="+mn-cs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583378" y="4628782"/>
            <a:ext cx="3701943" cy="8129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10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方正准圆简体"/>
                <a:cs typeface="+mn-cs"/>
              </a:rPr>
              <a:t>延时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方正准圆简体"/>
                <a:cs typeface="+mn-cs"/>
              </a:rPr>
              <a:t>1</a:t>
            </a:r>
            <a:r>
              <a:rPr kumimoji="0" lang="zh-CN" altLang="en-US" sz="1400" b="0" i="0" u="none" strike="noStrike" kern="1200" cap="none" spc="10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方正准圆简体"/>
                <a:cs typeface="+mn-cs"/>
              </a:rPr>
              <a:t>秒时，会因为延时运行时间远大于按键按下的时间，导致按下按钮时不一定能够遇到按钮检测。</a:t>
            </a:r>
            <a:endParaRPr kumimoji="0" lang="zh-CN" altLang="en-US" sz="1400" b="0" i="0" u="none" strike="noStrike" kern="1200" cap="none" spc="10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方正准圆简体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 rot="5400000">
            <a:off x="7435427" y="1949351"/>
            <a:ext cx="350520" cy="11916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0" i="0" u="none" strike="noStrike" kern="1200" cap="none" spc="100" normalizeH="0" baseline="0" noProof="0" dirty="0">
                <a:ln>
                  <a:noFill/>
                </a:ln>
                <a:solidFill>
                  <a:srgbClr val="35BBB1"/>
                </a:solidFill>
                <a:effectLst/>
                <a:uLnTx/>
                <a:uFillTx/>
                <a:latin typeface="方正准圆简体"/>
                <a:cs typeface="+mn-cs"/>
              </a:rPr>
              <a:t>}</a:t>
            </a:r>
            <a:endParaRPr kumimoji="0" lang="zh-CN" altLang="en-US" sz="6600" b="0" i="0" u="none" strike="noStrike" kern="1200" cap="none" spc="100" normalizeH="0" baseline="0" noProof="0" dirty="0">
              <a:ln>
                <a:noFill/>
              </a:ln>
              <a:solidFill>
                <a:srgbClr val="35BBB1"/>
              </a:solidFill>
              <a:effectLst/>
              <a:uLnTx/>
              <a:uFillTx/>
              <a:latin typeface="方正准圆简体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5109091" cy="1653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000" kern="0" spc="600" dirty="0"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在</a:t>
            </a:r>
            <a:r>
              <a:rPr lang="zh-CN" altLang="en-US" sz="2000" kern="0" spc="600" dirty="0"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已有</a:t>
            </a:r>
            <a:r>
              <a:rPr lang="zh-CN" altLang="zh-CN" sz="2000" kern="0" spc="600" dirty="0"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</a:t>
            </a:r>
            <a:r>
              <a:rPr lang="zh-CN" altLang="en-US" sz="2000" kern="0" spc="600" dirty="0"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计时器</a:t>
            </a:r>
            <a:r>
              <a:rPr lang="zh-CN" altLang="zh-CN" sz="2000" kern="0" spc="600" dirty="0"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基础上，</a:t>
            </a:r>
            <a:r>
              <a:rPr lang="en-US" altLang="zh-CN" sz="2000" kern="0" spc="600" dirty="0">
                <a:solidFill>
                  <a:srgbClr val="4949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Adam</a:t>
            </a:r>
            <a:r>
              <a:rPr lang="zh-CN" altLang="en-US" sz="2000" kern="0" spc="600" dirty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希望还能实现暂停和清零的功能，好方便他在运动过程中可以暂停计时，休息一会再继续运动。</a:t>
            </a:r>
            <a:endParaRPr lang="zh-CN" altLang="en-US" sz="2000" spc="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3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可以暂停和清零计时器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6900918" y="1533600"/>
            <a:ext cx="3791607" cy="3790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准圆简体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15" b="35824"/>
          <a:stretch>
            <a:fillRect/>
          </a:stretch>
        </p:blipFill>
        <p:spPr>
          <a:xfrm>
            <a:off x="7672771" y="2756971"/>
            <a:ext cx="2247900" cy="1344057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拓展任务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sz="quarter" idx="15"/>
          </p:nvPr>
        </p:nvPicPr>
        <p:blipFill>
          <a:blip r:embed="rId1"/>
          <a:stretch>
            <a:fillRect/>
          </a:stretch>
        </p:blipFill>
        <p:spPr>
          <a:xfrm>
            <a:off x="838200" y="1988210"/>
            <a:ext cx="5108575" cy="3873767"/>
          </a:xfrm>
        </p:spPr>
      </p:pic>
      <p:sp>
        <p:nvSpPr>
          <p:cNvPr id="11" name="文本占位符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代码样例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015738" y="3111539"/>
            <a:ext cx="1258458" cy="380523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5BBB1"/>
              </a:solidFill>
              <a:effectLst/>
              <a:uLnTx/>
              <a:uFillTx/>
              <a:latin typeface="方正准圆简体"/>
              <a:cs typeface="+mn-cs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274196" y="3260933"/>
            <a:ext cx="1085316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359512" y="2818434"/>
            <a:ext cx="1258458" cy="917994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5BBB1"/>
              </a:solidFill>
              <a:effectLst/>
              <a:uLnTx/>
              <a:uFillTx/>
              <a:latin typeface="方正准圆简体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482691" y="2899808"/>
            <a:ext cx="1120506" cy="7612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100" normalizeH="0" baseline="0" noProof="0" dirty="0">
                <a:ln>
                  <a:noFill/>
                </a:ln>
                <a:solidFill>
                  <a:srgbClr val="35BBB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逻辑真值转换</a:t>
            </a:r>
            <a:endParaRPr kumimoji="0" lang="zh-CN" altLang="en-US" sz="2000" b="0" i="0" u="none" strike="noStrike" kern="1200" cap="none" spc="100" normalizeH="0" baseline="0" noProof="0" dirty="0">
              <a:ln>
                <a:noFill/>
              </a:ln>
              <a:solidFill>
                <a:srgbClr val="35BBB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样例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占位符 10"/>
          <p:cNvSpPr>
            <a:spLocks noGrp="1"/>
          </p:cNvSpPr>
          <p:nvPr>
            <p:ph type="body" sz="quarter" idx="16"/>
          </p:nvPr>
        </p:nvSpPr>
        <p:spPr>
          <a:xfrm>
            <a:off x="1050115" y="1276144"/>
            <a:ext cx="10091769" cy="3908762"/>
          </a:xfrm>
        </p:spPr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r>
              <a:rPr lang="zh-CN" altLang="en-US" dirty="0"/>
              <a:t>：当按下按钮时，计时器不启动。</a:t>
            </a:r>
            <a:endParaRPr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检查延时设置是否合理，如延时设置过长可以缩短延时时间。</a:t>
            </a:r>
            <a:endParaRPr lang="en-US" altLang="zh-CN" sz="2000" spc="1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dirty="0"/>
              <a:t>问题</a:t>
            </a:r>
            <a:r>
              <a:rPr lang="en-US" altLang="zh-CN" dirty="0"/>
              <a:t>2</a:t>
            </a:r>
            <a:r>
              <a:rPr lang="zh-CN" altLang="en-US" dirty="0"/>
              <a:t>：当按下不同按钮时，计时器对应功能不能实现。</a:t>
            </a:r>
            <a:endParaRPr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检查按钮是否与功能对应，如果不同功能设置同一按钮启动，则修改代码中的按钮设置。</a:t>
            </a:r>
            <a:endParaRPr lang="en-US" altLang="zh-CN" sz="2000" spc="1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常见问题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lt"/>
                <a:ea typeface="微软雅黑" panose="020B0503020204020204" pitchFamily="34" charset="-122"/>
              </a:rPr>
              <a:t>掌握代码块数学运算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lt"/>
                <a:ea typeface="微软雅黑" panose="020B0503020204020204" pitchFamily="34" charset="-122"/>
              </a:rPr>
              <a:t>掌握变量的运用</a:t>
            </a:r>
            <a:endParaRPr lang="en-US" altLang="zh-CN" sz="2400" dirty="0">
              <a:latin typeface="+mn-lt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ea typeface="微软雅黑" panose="020B0503020204020204" pitchFamily="34" charset="-122"/>
              </a:rPr>
              <a:t>理解“</a:t>
            </a:r>
            <a:r>
              <a:rPr lang="zh-CN" altLang="en-US" sz="2400" dirty="0">
                <a:latin typeface="+mn-lt"/>
                <a:ea typeface="微软雅黑" panose="020B0503020204020204" pitchFamily="34" charset="-122"/>
              </a:rPr>
              <a:t>延时期间不能进行相应用户输入”的主控板属性</a:t>
            </a:r>
            <a:endParaRPr lang="zh-CN" altLang="en-US" sz="2400" dirty="0">
              <a:latin typeface="+mn-lt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sz="quarter" idx="15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28664"/>
            <a:ext cx="5108575" cy="3192859"/>
          </a:xfrm>
        </p:spPr>
      </p:pic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>
          <a:xfrm>
            <a:off x="838200" y="1336477"/>
            <a:ext cx="5109091" cy="46166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锻炼计时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6244709" y="2694481"/>
            <a:ext cx="5109091" cy="264670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Adam</a:t>
            </a:r>
            <a:r>
              <a:rPr lang="zh-CN" altLang="en-US" sz="2000" dirty="0"/>
              <a:t>很喜欢骑自行车这项运动，为了记录自己锻炼的时间，</a:t>
            </a:r>
            <a:r>
              <a:rPr lang="en-US" altLang="zh-CN" sz="2000" dirty="0"/>
              <a:t>Adam</a:t>
            </a:r>
            <a:r>
              <a:rPr lang="zh-CN" altLang="en-US" sz="2000" dirty="0"/>
              <a:t>希望做一个小型的可以控制开始结束的计时显示器，固定在自行车上使用。</a:t>
            </a:r>
            <a:endParaRPr lang="en-US" altLang="zh-CN" sz="2000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背景介绍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28600" marR="0" lvl="0" indent="-288290" algn="just" fontAlgn="auto">
              <a:spcBef>
                <a:spcPts val="1000"/>
              </a:spcBef>
              <a:spcAft>
                <a:spcPts val="0"/>
              </a:spcAft>
              <a:buClrTx/>
              <a:buSzPct val="90000"/>
              <a:buFont typeface="Wingdings 2" panose="05020102010507070707" pitchFamily="18" charset="2"/>
              <a:buChar char=""/>
              <a:defRPr/>
            </a:pP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想一想</a:t>
            </a:r>
            <a:endParaRPr lang="en-US" altLang="zh-CN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838200" y="1447800"/>
            <a:ext cx="10515600" cy="571500"/>
          </a:xfrm>
        </p:spPr>
        <p:txBody>
          <a:bodyPr/>
          <a:lstStyle/>
          <a:p>
            <a:r>
              <a:rPr lang="zh-CN" altLang="en-US" dirty="0">
                <a:latin typeface="+mj-lt"/>
                <a:ea typeface="微软雅黑" panose="020B0503020204020204" pitchFamily="34" charset="-122"/>
              </a:rPr>
              <a:t>如何使用按钮实现控制计时的开始和结束</a:t>
            </a:r>
            <a:r>
              <a:rPr lang="zh-CN" altLang="en-US" sz="2400" dirty="0">
                <a:latin typeface="+mj-lt"/>
                <a:ea typeface="微软雅黑" panose="020B0503020204020204" pitchFamily="34" charset="-122"/>
              </a:rPr>
              <a:t>？</a:t>
            </a:r>
            <a:endParaRPr lang="en-US" altLang="zh-CN" sz="2400" dirty="0">
              <a:latin typeface="+mj-lt"/>
              <a:ea typeface="微软雅黑" panose="020B0503020204020204" pitchFamily="34" charset="-122"/>
            </a:endParaRPr>
          </a:p>
          <a:p>
            <a:endParaRPr lang="zh-CN" altLang="en-US" dirty="0">
              <a:latin typeface="+mj-lt"/>
            </a:endParaRPr>
          </a:p>
        </p:txBody>
      </p:sp>
      <p:sp>
        <p:nvSpPr>
          <p:cNvPr id="7" name="Freeform 82"/>
          <p:cNvSpPr>
            <a:spLocks noEditPoints="1"/>
          </p:cNvSpPr>
          <p:nvPr/>
        </p:nvSpPr>
        <p:spPr bwMode="auto">
          <a:xfrm rot="3151819">
            <a:off x="8972826" y="3253148"/>
            <a:ext cx="2120262" cy="2751198"/>
          </a:xfrm>
          <a:custGeom>
            <a:avLst/>
            <a:gdLst/>
            <a:ahLst/>
            <a:cxnLst>
              <a:cxn ang="0">
                <a:pos x="106" y="95"/>
              </a:cxn>
              <a:cxn ang="0">
                <a:pos x="120" y="125"/>
              </a:cxn>
              <a:cxn ang="0">
                <a:pos x="110" y="145"/>
              </a:cxn>
              <a:cxn ang="0">
                <a:pos x="98" y="153"/>
              </a:cxn>
              <a:cxn ang="0">
                <a:pos x="66" y="149"/>
              </a:cxn>
              <a:cxn ang="0">
                <a:pos x="57" y="132"/>
              </a:cxn>
              <a:cxn ang="0">
                <a:pos x="45" y="118"/>
              </a:cxn>
              <a:cxn ang="0">
                <a:pos x="23" y="105"/>
              </a:cxn>
              <a:cxn ang="0">
                <a:pos x="3" y="73"/>
              </a:cxn>
              <a:cxn ang="0">
                <a:pos x="4" y="36"/>
              </a:cxn>
              <a:cxn ang="0">
                <a:pos x="18" y="14"/>
              </a:cxn>
              <a:cxn ang="0">
                <a:pos x="34" y="4"/>
              </a:cxn>
              <a:cxn ang="0">
                <a:pos x="44" y="3"/>
              </a:cxn>
              <a:cxn ang="0">
                <a:pos x="53" y="2"/>
              </a:cxn>
              <a:cxn ang="0">
                <a:pos x="83" y="13"/>
              </a:cxn>
              <a:cxn ang="0">
                <a:pos x="99" y="32"/>
              </a:cxn>
              <a:cxn ang="0">
                <a:pos x="106" y="64"/>
              </a:cxn>
              <a:cxn ang="0">
                <a:pos x="102" y="91"/>
              </a:cxn>
              <a:cxn ang="0">
                <a:pos x="30" y="100"/>
              </a:cxn>
              <a:cxn ang="0">
                <a:pos x="52" y="114"/>
              </a:cxn>
              <a:cxn ang="0">
                <a:pos x="65" y="109"/>
              </a:cxn>
              <a:cxn ang="0">
                <a:pos x="54" y="90"/>
              </a:cxn>
              <a:cxn ang="0">
                <a:pos x="34" y="71"/>
              </a:cxn>
              <a:cxn ang="0">
                <a:pos x="39" y="50"/>
              </a:cxn>
              <a:cxn ang="0">
                <a:pos x="53" y="39"/>
              </a:cxn>
              <a:cxn ang="0">
                <a:pos x="74" y="86"/>
              </a:cxn>
              <a:cxn ang="0">
                <a:pos x="81" y="98"/>
              </a:cxn>
              <a:cxn ang="0">
                <a:pos x="88" y="97"/>
              </a:cxn>
              <a:cxn ang="0">
                <a:pos x="98" y="92"/>
              </a:cxn>
              <a:cxn ang="0">
                <a:pos x="96" y="52"/>
              </a:cxn>
              <a:cxn ang="0">
                <a:pos x="71" y="17"/>
              </a:cxn>
              <a:cxn ang="0">
                <a:pos x="17" y="30"/>
              </a:cxn>
              <a:cxn ang="0">
                <a:pos x="10" y="72"/>
              </a:cxn>
              <a:cxn ang="0">
                <a:pos x="75" y="145"/>
              </a:cxn>
              <a:cxn ang="0">
                <a:pos x="103" y="138"/>
              </a:cxn>
              <a:cxn ang="0">
                <a:pos x="102" y="124"/>
              </a:cxn>
              <a:cxn ang="0">
                <a:pos x="74" y="138"/>
              </a:cxn>
              <a:cxn ang="0">
                <a:pos x="75" y="145"/>
              </a:cxn>
              <a:cxn ang="0">
                <a:pos x="70" y="133"/>
              </a:cxn>
              <a:cxn ang="0">
                <a:pos x="100" y="116"/>
              </a:cxn>
              <a:cxn ang="0">
                <a:pos x="97" y="105"/>
              </a:cxn>
              <a:cxn ang="0">
                <a:pos x="90" y="108"/>
              </a:cxn>
              <a:cxn ang="0">
                <a:pos x="65" y="128"/>
              </a:cxn>
              <a:cxn ang="0">
                <a:pos x="71" y="103"/>
              </a:cxn>
              <a:cxn ang="0">
                <a:pos x="76" y="103"/>
              </a:cxn>
              <a:cxn ang="0">
                <a:pos x="66" y="88"/>
              </a:cxn>
              <a:cxn ang="0">
                <a:pos x="52" y="55"/>
              </a:cxn>
              <a:cxn ang="0">
                <a:pos x="48" y="51"/>
              </a:cxn>
              <a:cxn ang="0">
                <a:pos x="41" y="68"/>
              </a:cxn>
              <a:cxn ang="0">
                <a:pos x="53" y="79"/>
              </a:cxn>
              <a:cxn ang="0">
                <a:pos x="71" y="103"/>
              </a:cxn>
            </a:cxnLst>
            <a:rect l="0" t="0" r="r" b="b"/>
            <a:pathLst>
              <a:path w="122" h="159">
                <a:moveTo>
                  <a:pt x="102" y="91"/>
                </a:moveTo>
                <a:cubicBezTo>
                  <a:pt x="104" y="90"/>
                  <a:pt x="105" y="92"/>
                  <a:pt x="106" y="95"/>
                </a:cubicBezTo>
                <a:cubicBezTo>
                  <a:pt x="106" y="99"/>
                  <a:pt x="106" y="103"/>
                  <a:pt x="109" y="106"/>
                </a:cubicBezTo>
                <a:cubicBezTo>
                  <a:pt x="113" y="113"/>
                  <a:pt x="117" y="119"/>
                  <a:pt x="120" y="125"/>
                </a:cubicBezTo>
                <a:cubicBezTo>
                  <a:pt x="122" y="129"/>
                  <a:pt x="121" y="136"/>
                  <a:pt x="117" y="139"/>
                </a:cubicBezTo>
                <a:cubicBezTo>
                  <a:pt x="115" y="141"/>
                  <a:pt x="113" y="143"/>
                  <a:pt x="110" y="145"/>
                </a:cubicBezTo>
                <a:cubicBezTo>
                  <a:pt x="108" y="148"/>
                  <a:pt x="104" y="149"/>
                  <a:pt x="101" y="151"/>
                </a:cubicBezTo>
                <a:cubicBezTo>
                  <a:pt x="100" y="151"/>
                  <a:pt x="99" y="152"/>
                  <a:pt x="98" y="153"/>
                </a:cubicBezTo>
                <a:cubicBezTo>
                  <a:pt x="94" y="155"/>
                  <a:pt x="90" y="155"/>
                  <a:pt x="86" y="156"/>
                </a:cubicBezTo>
                <a:cubicBezTo>
                  <a:pt x="79" y="159"/>
                  <a:pt x="71" y="155"/>
                  <a:pt x="66" y="149"/>
                </a:cubicBezTo>
                <a:cubicBezTo>
                  <a:pt x="64" y="146"/>
                  <a:pt x="62" y="143"/>
                  <a:pt x="60" y="140"/>
                </a:cubicBezTo>
                <a:cubicBezTo>
                  <a:pt x="58" y="138"/>
                  <a:pt x="58" y="135"/>
                  <a:pt x="57" y="132"/>
                </a:cubicBezTo>
                <a:cubicBezTo>
                  <a:pt x="54" y="129"/>
                  <a:pt x="53" y="126"/>
                  <a:pt x="51" y="122"/>
                </a:cubicBezTo>
                <a:cubicBezTo>
                  <a:pt x="50" y="120"/>
                  <a:pt x="49" y="118"/>
                  <a:pt x="45" y="118"/>
                </a:cubicBezTo>
                <a:cubicBezTo>
                  <a:pt x="42" y="118"/>
                  <a:pt x="40" y="115"/>
                  <a:pt x="37" y="113"/>
                </a:cubicBezTo>
                <a:cubicBezTo>
                  <a:pt x="32" y="111"/>
                  <a:pt x="27" y="108"/>
                  <a:pt x="23" y="105"/>
                </a:cubicBezTo>
                <a:cubicBezTo>
                  <a:pt x="19" y="101"/>
                  <a:pt x="14" y="97"/>
                  <a:pt x="11" y="92"/>
                </a:cubicBezTo>
                <a:cubicBezTo>
                  <a:pt x="8" y="86"/>
                  <a:pt x="4" y="80"/>
                  <a:pt x="3" y="73"/>
                </a:cubicBezTo>
                <a:cubicBezTo>
                  <a:pt x="1" y="67"/>
                  <a:pt x="0" y="60"/>
                  <a:pt x="1" y="54"/>
                </a:cubicBezTo>
                <a:cubicBezTo>
                  <a:pt x="1" y="48"/>
                  <a:pt x="2" y="42"/>
                  <a:pt x="4" y="36"/>
                </a:cubicBezTo>
                <a:cubicBezTo>
                  <a:pt x="5" y="32"/>
                  <a:pt x="7" y="27"/>
                  <a:pt x="9" y="23"/>
                </a:cubicBezTo>
                <a:cubicBezTo>
                  <a:pt x="11" y="20"/>
                  <a:pt x="15" y="16"/>
                  <a:pt x="18" y="14"/>
                </a:cubicBezTo>
                <a:cubicBezTo>
                  <a:pt x="21" y="12"/>
                  <a:pt x="24" y="10"/>
                  <a:pt x="25" y="8"/>
                </a:cubicBezTo>
                <a:cubicBezTo>
                  <a:pt x="27" y="4"/>
                  <a:pt x="31" y="6"/>
                  <a:pt x="34" y="4"/>
                </a:cubicBezTo>
                <a:cubicBezTo>
                  <a:pt x="35" y="3"/>
                  <a:pt x="38" y="3"/>
                  <a:pt x="40" y="2"/>
                </a:cubicBezTo>
                <a:cubicBezTo>
                  <a:pt x="42" y="2"/>
                  <a:pt x="43" y="1"/>
                  <a:pt x="44" y="3"/>
                </a:cubicBezTo>
                <a:cubicBezTo>
                  <a:pt x="44" y="3"/>
                  <a:pt x="45" y="3"/>
                  <a:pt x="45" y="3"/>
                </a:cubicBezTo>
                <a:cubicBezTo>
                  <a:pt x="48" y="0"/>
                  <a:pt x="51" y="2"/>
                  <a:pt x="53" y="2"/>
                </a:cubicBezTo>
                <a:cubicBezTo>
                  <a:pt x="58" y="2"/>
                  <a:pt x="63" y="4"/>
                  <a:pt x="67" y="5"/>
                </a:cubicBezTo>
                <a:cubicBezTo>
                  <a:pt x="73" y="6"/>
                  <a:pt x="78" y="9"/>
                  <a:pt x="83" y="13"/>
                </a:cubicBezTo>
                <a:cubicBezTo>
                  <a:pt x="86" y="15"/>
                  <a:pt x="88" y="17"/>
                  <a:pt x="90" y="19"/>
                </a:cubicBezTo>
                <a:cubicBezTo>
                  <a:pt x="93" y="23"/>
                  <a:pt x="97" y="27"/>
                  <a:pt x="99" y="32"/>
                </a:cubicBezTo>
                <a:cubicBezTo>
                  <a:pt x="103" y="39"/>
                  <a:pt x="106" y="47"/>
                  <a:pt x="105" y="55"/>
                </a:cubicBezTo>
                <a:cubicBezTo>
                  <a:pt x="105" y="58"/>
                  <a:pt x="106" y="61"/>
                  <a:pt x="106" y="64"/>
                </a:cubicBezTo>
                <a:cubicBezTo>
                  <a:pt x="105" y="70"/>
                  <a:pt x="105" y="76"/>
                  <a:pt x="104" y="82"/>
                </a:cubicBezTo>
                <a:cubicBezTo>
                  <a:pt x="103" y="85"/>
                  <a:pt x="104" y="88"/>
                  <a:pt x="102" y="91"/>
                </a:cubicBezTo>
                <a:close/>
                <a:moveTo>
                  <a:pt x="20" y="90"/>
                </a:moveTo>
                <a:cubicBezTo>
                  <a:pt x="22" y="95"/>
                  <a:pt x="27" y="96"/>
                  <a:pt x="30" y="100"/>
                </a:cubicBezTo>
                <a:cubicBezTo>
                  <a:pt x="32" y="101"/>
                  <a:pt x="34" y="104"/>
                  <a:pt x="36" y="105"/>
                </a:cubicBezTo>
                <a:cubicBezTo>
                  <a:pt x="43" y="106"/>
                  <a:pt x="47" y="111"/>
                  <a:pt x="52" y="114"/>
                </a:cubicBezTo>
                <a:cubicBezTo>
                  <a:pt x="53" y="115"/>
                  <a:pt x="55" y="117"/>
                  <a:pt x="56" y="115"/>
                </a:cubicBezTo>
                <a:cubicBezTo>
                  <a:pt x="59" y="112"/>
                  <a:pt x="62" y="110"/>
                  <a:pt x="65" y="109"/>
                </a:cubicBezTo>
                <a:cubicBezTo>
                  <a:pt x="66" y="108"/>
                  <a:pt x="67" y="107"/>
                  <a:pt x="65" y="105"/>
                </a:cubicBezTo>
                <a:cubicBezTo>
                  <a:pt x="61" y="100"/>
                  <a:pt x="57" y="95"/>
                  <a:pt x="54" y="90"/>
                </a:cubicBezTo>
                <a:cubicBezTo>
                  <a:pt x="51" y="87"/>
                  <a:pt x="48" y="85"/>
                  <a:pt x="46" y="82"/>
                </a:cubicBezTo>
                <a:cubicBezTo>
                  <a:pt x="42" y="78"/>
                  <a:pt x="38" y="74"/>
                  <a:pt x="34" y="71"/>
                </a:cubicBezTo>
                <a:cubicBezTo>
                  <a:pt x="29" y="68"/>
                  <a:pt x="29" y="67"/>
                  <a:pt x="31" y="61"/>
                </a:cubicBezTo>
                <a:cubicBezTo>
                  <a:pt x="33" y="57"/>
                  <a:pt x="37" y="54"/>
                  <a:pt x="39" y="50"/>
                </a:cubicBezTo>
                <a:cubicBezTo>
                  <a:pt x="42" y="46"/>
                  <a:pt x="45" y="43"/>
                  <a:pt x="48" y="39"/>
                </a:cubicBezTo>
                <a:cubicBezTo>
                  <a:pt x="49" y="38"/>
                  <a:pt x="51" y="37"/>
                  <a:pt x="53" y="39"/>
                </a:cubicBezTo>
                <a:cubicBezTo>
                  <a:pt x="57" y="43"/>
                  <a:pt x="58" y="48"/>
                  <a:pt x="59" y="52"/>
                </a:cubicBezTo>
                <a:cubicBezTo>
                  <a:pt x="64" y="64"/>
                  <a:pt x="67" y="75"/>
                  <a:pt x="74" y="86"/>
                </a:cubicBezTo>
                <a:cubicBezTo>
                  <a:pt x="75" y="87"/>
                  <a:pt x="75" y="88"/>
                  <a:pt x="76" y="89"/>
                </a:cubicBezTo>
                <a:cubicBezTo>
                  <a:pt x="77" y="92"/>
                  <a:pt x="78" y="96"/>
                  <a:pt x="81" y="98"/>
                </a:cubicBezTo>
                <a:cubicBezTo>
                  <a:pt x="81" y="99"/>
                  <a:pt x="81" y="99"/>
                  <a:pt x="82" y="99"/>
                </a:cubicBezTo>
                <a:cubicBezTo>
                  <a:pt x="84" y="98"/>
                  <a:pt x="86" y="98"/>
                  <a:pt x="88" y="97"/>
                </a:cubicBezTo>
                <a:cubicBezTo>
                  <a:pt x="89" y="95"/>
                  <a:pt x="91" y="93"/>
                  <a:pt x="94" y="94"/>
                </a:cubicBezTo>
                <a:cubicBezTo>
                  <a:pt x="96" y="95"/>
                  <a:pt x="98" y="93"/>
                  <a:pt x="98" y="92"/>
                </a:cubicBezTo>
                <a:cubicBezTo>
                  <a:pt x="96" y="86"/>
                  <a:pt x="97" y="80"/>
                  <a:pt x="97" y="75"/>
                </a:cubicBezTo>
                <a:cubicBezTo>
                  <a:pt x="98" y="67"/>
                  <a:pt x="97" y="59"/>
                  <a:pt x="96" y="52"/>
                </a:cubicBezTo>
                <a:cubicBezTo>
                  <a:pt x="95" y="43"/>
                  <a:pt x="93" y="35"/>
                  <a:pt x="86" y="28"/>
                </a:cubicBezTo>
                <a:cubicBezTo>
                  <a:pt x="81" y="24"/>
                  <a:pt x="77" y="20"/>
                  <a:pt x="71" y="17"/>
                </a:cubicBezTo>
                <a:cubicBezTo>
                  <a:pt x="62" y="13"/>
                  <a:pt x="53" y="10"/>
                  <a:pt x="42" y="12"/>
                </a:cubicBezTo>
                <a:cubicBezTo>
                  <a:pt x="31" y="14"/>
                  <a:pt x="22" y="21"/>
                  <a:pt x="17" y="30"/>
                </a:cubicBezTo>
                <a:cubicBezTo>
                  <a:pt x="11" y="40"/>
                  <a:pt x="7" y="51"/>
                  <a:pt x="9" y="63"/>
                </a:cubicBezTo>
                <a:cubicBezTo>
                  <a:pt x="10" y="66"/>
                  <a:pt x="9" y="69"/>
                  <a:pt x="10" y="72"/>
                </a:cubicBezTo>
                <a:cubicBezTo>
                  <a:pt x="13" y="78"/>
                  <a:pt x="15" y="85"/>
                  <a:pt x="20" y="90"/>
                </a:cubicBezTo>
                <a:close/>
                <a:moveTo>
                  <a:pt x="75" y="145"/>
                </a:moveTo>
                <a:cubicBezTo>
                  <a:pt x="76" y="148"/>
                  <a:pt x="78" y="148"/>
                  <a:pt x="81" y="148"/>
                </a:cubicBezTo>
                <a:cubicBezTo>
                  <a:pt x="89" y="146"/>
                  <a:pt x="96" y="144"/>
                  <a:pt x="103" y="138"/>
                </a:cubicBezTo>
                <a:cubicBezTo>
                  <a:pt x="109" y="133"/>
                  <a:pt x="110" y="133"/>
                  <a:pt x="108" y="126"/>
                </a:cubicBezTo>
                <a:cubicBezTo>
                  <a:pt x="107" y="122"/>
                  <a:pt x="105" y="121"/>
                  <a:pt x="102" y="124"/>
                </a:cubicBezTo>
                <a:cubicBezTo>
                  <a:pt x="96" y="129"/>
                  <a:pt x="88" y="133"/>
                  <a:pt x="81" y="136"/>
                </a:cubicBezTo>
                <a:cubicBezTo>
                  <a:pt x="79" y="137"/>
                  <a:pt x="76" y="137"/>
                  <a:pt x="74" y="138"/>
                </a:cubicBezTo>
                <a:cubicBezTo>
                  <a:pt x="71" y="140"/>
                  <a:pt x="71" y="140"/>
                  <a:pt x="73" y="143"/>
                </a:cubicBezTo>
                <a:cubicBezTo>
                  <a:pt x="74" y="144"/>
                  <a:pt x="73" y="145"/>
                  <a:pt x="75" y="145"/>
                </a:cubicBezTo>
                <a:close/>
                <a:moveTo>
                  <a:pt x="67" y="131"/>
                </a:moveTo>
                <a:cubicBezTo>
                  <a:pt x="67" y="132"/>
                  <a:pt x="68" y="133"/>
                  <a:pt x="70" y="133"/>
                </a:cubicBezTo>
                <a:cubicBezTo>
                  <a:pt x="75" y="130"/>
                  <a:pt x="80" y="128"/>
                  <a:pt x="84" y="125"/>
                </a:cubicBezTo>
                <a:cubicBezTo>
                  <a:pt x="89" y="122"/>
                  <a:pt x="94" y="118"/>
                  <a:pt x="100" y="116"/>
                </a:cubicBezTo>
                <a:cubicBezTo>
                  <a:pt x="101" y="116"/>
                  <a:pt x="102" y="115"/>
                  <a:pt x="102" y="114"/>
                </a:cubicBezTo>
                <a:cubicBezTo>
                  <a:pt x="100" y="111"/>
                  <a:pt x="98" y="108"/>
                  <a:pt x="97" y="105"/>
                </a:cubicBezTo>
                <a:cubicBezTo>
                  <a:pt x="97" y="104"/>
                  <a:pt x="96" y="104"/>
                  <a:pt x="96" y="105"/>
                </a:cubicBezTo>
                <a:cubicBezTo>
                  <a:pt x="94" y="106"/>
                  <a:pt x="92" y="107"/>
                  <a:pt x="90" y="108"/>
                </a:cubicBezTo>
                <a:cubicBezTo>
                  <a:pt x="82" y="113"/>
                  <a:pt x="74" y="117"/>
                  <a:pt x="67" y="121"/>
                </a:cubicBezTo>
                <a:cubicBezTo>
                  <a:pt x="63" y="123"/>
                  <a:pt x="62" y="124"/>
                  <a:pt x="65" y="128"/>
                </a:cubicBezTo>
                <a:cubicBezTo>
                  <a:pt x="65" y="129"/>
                  <a:pt x="66" y="130"/>
                  <a:pt x="67" y="131"/>
                </a:cubicBezTo>
                <a:close/>
                <a:moveTo>
                  <a:pt x="71" y="103"/>
                </a:moveTo>
                <a:cubicBezTo>
                  <a:pt x="72" y="104"/>
                  <a:pt x="72" y="105"/>
                  <a:pt x="73" y="104"/>
                </a:cubicBezTo>
                <a:cubicBezTo>
                  <a:pt x="74" y="104"/>
                  <a:pt x="75" y="103"/>
                  <a:pt x="76" y="103"/>
                </a:cubicBezTo>
                <a:cubicBezTo>
                  <a:pt x="76" y="102"/>
                  <a:pt x="75" y="101"/>
                  <a:pt x="75" y="100"/>
                </a:cubicBezTo>
                <a:cubicBezTo>
                  <a:pt x="71" y="97"/>
                  <a:pt x="69" y="92"/>
                  <a:pt x="66" y="88"/>
                </a:cubicBezTo>
                <a:cubicBezTo>
                  <a:pt x="63" y="82"/>
                  <a:pt x="61" y="76"/>
                  <a:pt x="58" y="71"/>
                </a:cubicBezTo>
                <a:cubicBezTo>
                  <a:pt x="56" y="65"/>
                  <a:pt x="54" y="60"/>
                  <a:pt x="52" y="55"/>
                </a:cubicBezTo>
                <a:cubicBezTo>
                  <a:pt x="52" y="53"/>
                  <a:pt x="51" y="52"/>
                  <a:pt x="50" y="51"/>
                </a:cubicBezTo>
                <a:cubicBezTo>
                  <a:pt x="49" y="50"/>
                  <a:pt x="49" y="49"/>
                  <a:pt x="48" y="51"/>
                </a:cubicBezTo>
                <a:cubicBezTo>
                  <a:pt x="46" y="55"/>
                  <a:pt x="44" y="58"/>
                  <a:pt x="41" y="61"/>
                </a:cubicBezTo>
                <a:cubicBezTo>
                  <a:pt x="38" y="64"/>
                  <a:pt x="39" y="65"/>
                  <a:pt x="41" y="68"/>
                </a:cubicBezTo>
                <a:cubicBezTo>
                  <a:pt x="43" y="70"/>
                  <a:pt x="46" y="72"/>
                  <a:pt x="48" y="73"/>
                </a:cubicBezTo>
                <a:cubicBezTo>
                  <a:pt x="50" y="75"/>
                  <a:pt x="50" y="77"/>
                  <a:pt x="53" y="79"/>
                </a:cubicBezTo>
                <a:cubicBezTo>
                  <a:pt x="57" y="82"/>
                  <a:pt x="60" y="87"/>
                  <a:pt x="64" y="91"/>
                </a:cubicBezTo>
                <a:cubicBezTo>
                  <a:pt x="67" y="95"/>
                  <a:pt x="69" y="99"/>
                  <a:pt x="71" y="10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方正准圆简体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65155" y="2088577"/>
            <a:ext cx="9067802" cy="361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10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方正准圆简体"/>
                <a:ea typeface="微软雅黑" panose="020B0503020204020204" pitchFamily="34" charset="-122"/>
                <a:cs typeface="+mn-cs"/>
              </a:rPr>
              <a:t>使用条件判断。</a:t>
            </a:r>
            <a:endParaRPr kumimoji="0" lang="zh-CN" altLang="en-US" sz="2000" b="0" i="0" u="none" strike="noStrike" kern="1200" cap="none" spc="10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方正准圆简体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65155" y="3248437"/>
            <a:ext cx="8305802" cy="361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10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采用延时功能。</a:t>
            </a:r>
            <a:endParaRPr kumimoji="0" lang="zh-CN" altLang="en-US" sz="2000" b="0" i="0" u="none" strike="noStrike" kern="1200" cap="none" spc="10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内容占位符 3"/>
          <p:cNvSpPr txBox="1"/>
          <p:nvPr/>
        </p:nvSpPr>
        <p:spPr>
          <a:xfrm>
            <a:off x="838200" y="2616639"/>
            <a:ext cx="10515600" cy="5715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just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10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方正粗圆简体"/>
                <a:ea typeface="微软雅黑" panose="020B0503020204020204" pitchFamily="34" charset="-122"/>
                <a:cs typeface="+mn-cs"/>
              </a:rPr>
              <a:t>如何实现时间显示随着时间变化？</a:t>
            </a:r>
            <a:endParaRPr kumimoji="0" lang="zh-CN" altLang="en-US" sz="2400" b="0" i="0" u="none" strike="noStrike" kern="1200" cap="none" spc="10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方正粗圆简体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430" y="1971675"/>
            <a:ext cx="5153025" cy="20504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sz="2800" dirty="0">
                <a:latin typeface="+mj-ea"/>
                <a:ea typeface="+mj-ea"/>
              </a:rPr>
              <a:t>硬件</a:t>
            </a:r>
            <a:endParaRPr lang="zh-CN" altLang="en-US" sz="2800" dirty="0">
              <a:latin typeface="+mj-ea"/>
              <a:ea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68470" y="2030095"/>
            <a:ext cx="2740025" cy="1287145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5BBB1"/>
              </a:solidFill>
              <a:effectLst/>
              <a:uLnTx/>
              <a:uFillTx/>
              <a:latin typeface="方正准圆简体"/>
              <a:cs typeface="+mn-cs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6395901" y="2029943"/>
            <a:ext cx="2671238" cy="7254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9014426" y="1768005"/>
            <a:ext cx="2085975" cy="523875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5BBB1"/>
              </a:solidFill>
              <a:effectLst/>
              <a:uLnTx/>
              <a:uFillTx/>
              <a:latin typeface="方正准圆简体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014426" y="1841093"/>
            <a:ext cx="2085975" cy="361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100" normalizeH="0" baseline="0" noProof="0" dirty="0">
                <a:ln>
                  <a:noFill/>
                </a:ln>
                <a:solidFill>
                  <a:srgbClr val="35BBB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点阵屏显示时间</a:t>
            </a:r>
            <a:endParaRPr kumimoji="0" lang="zh-CN" altLang="en-US" sz="2000" b="0" i="0" u="none" strike="noStrike" kern="1200" cap="none" spc="100" normalizeH="0" baseline="0" noProof="0" dirty="0">
              <a:ln>
                <a:noFill/>
              </a:ln>
              <a:solidFill>
                <a:srgbClr val="35BBB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85291" y="3669472"/>
            <a:ext cx="571500" cy="390933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5BBB1"/>
              </a:solidFill>
              <a:effectLst/>
              <a:uLnTx/>
              <a:uFillTx/>
              <a:latin typeface="方正准圆简体"/>
              <a:cs typeface="+mn-cs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7579981" y="3172310"/>
            <a:ext cx="1487158" cy="72746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067139" y="2950029"/>
            <a:ext cx="1258458" cy="523875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5BBB1"/>
              </a:solidFill>
              <a:effectLst/>
              <a:uLnTx/>
              <a:uFillTx/>
              <a:latin typeface="方正准圆简体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190318" y="3031403"/>
            <a:ext cx="1120506" cy="361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100" normalizeH="0" baseline="0" noProof="0" dirty="0">
                <a:ln>
                  <a:noFill/>
                </a:ln>
                <a:solidFill>
                  <a:srgbClr val="35BBB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按钮控制</a:t>
            </a:r>
            <a:endParaRPr kumimoji="0" lang="zh-CN" altLang="en-US" sz="2000" b="0" i="0" u="none" strike="noStrike" kern="1200" cap="none" spc="100" normalizeH="0" baseline="0" noProof="0" dirty="0">
              <a:ln>
                <a:noFill/>
              </a:ln>
              <a:solidFill>
                <a:srgbClr val="35BBB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204055" y="3001386"/>
            <a:ext cx="571500" cy="390933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5BBB1"/>
              </a:solidFill>
              <a:effectLst/>
              <a:uLnTx/>
              <a:uFillTx/>
              <a:latin typeface="方正准圆简体"/>
              <a:cs typeface="+mn-cs"/>
            </a:endParaRPr>
          </a:p>
        </p:txBody>
      </p:sp>
      <p:cxnSp>
        <p:nvCxnSpPr>
          <p:cNvPr id="25" name="直接连接符 24"/>
          <p:cNvCxnSpPr/>
          <p:nvPr/>
        </p:nvCxnSpPr>
        <p:spPr>
          <a:xfrm flipV="1">
            <a:off x="7970500" y="3097613"/>
            <a:ext cx="1096639" cy="2768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形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331202" y="3517166"/>
            <a:ext cx="2438400" cy="24384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软件模块列表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" name="表格 22"/>
          <p:cNvGraphicFramePr>
            <a:graphicFrameLocks noGrp="1"/>
          </p:cNvGraphicFramePr>
          <p:nvPr/>
        </p:nvGraphicFramePr>
        <p:xfrm>
          <a:off x="838200" y="1133890"/>
          <a:ext cx="10450271" cy="330296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669090"/>
                <a:gridCol w="7781181"/>
              </a:tblGrid>
              <a:tr h="79016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数学模块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68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变量模块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  <a:p>
                      <a:endParaRPr lang="en-US" altLang="zh-CN" dirty="0"/>
                    </a:p>
                    <a:p>
                      <a:endParaRPr lang="en-US" altLang="zh-C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68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板载显示模块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  <a:p>
                      <a:endParaRPr lang="en-US" altLang="zh-CN" dirty="0"/>
                    </a:p>
                    <a:p>
                      <a:endParaRPr lang="en-US" altLang="zh-C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68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逻辑模块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636" y="1264832"/>
            <a:ext cx="2618704" cy="55444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636" y="2874585"/>
            <a:ext cx="4857750" cy="6953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4996" y="3817068"/>
            <a:ext cx="885825" cy="48577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3519" y="2060371"/>
            <a:ext cx="4067175" cy="5905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2"/>
          <p:cNvSpPr>
            <a:spLocks noEditPoints="1"/>
          </p:cNvSpPr>
          <p:nvPr/>
        </p:nvSpPr>
        <p:spPr bwMode="auto">
          <a:xfrm rot="3151819">
            <a:off x="8972826" y="3253148"/>
            <a:ext cx="2120262" cy="2751198"/>
          </a:xfrm>
          <a:custGeom>
            <a:avLst/>
            <a:gdLst/>
            <a:ahLst/>
            <a:cxnLst>
              <a:cxn ang="0">
                <a:pos x="106" y="95"/>
              </a:cxn>
              <a:cxn ang="0">
                <a:pos x="120" y="125"/>
              </a:cxn>
              <a:cxn ang="0">
                <a:pos x="110" y="145"/>
              </a:cxn>
              <a:cxn ang="0">
                <a:pos x="98" y="153"/>
              </a:cxn>
              <a:cxn ang="0">
                <a:pos x="66" y="149"/>
              </a:cxn>
              <a:cxn ang="0">
                <a:pos x="57" y="132"/>
              </a:cxn>
              <a:cxn ang="0">
                <a:pos x="45" y="118"/>
              </a:cxn>
              <a:cxn ang="0">
                <a:pos x="23" y="105"/>
              </a:cxn>
              <a:cxn ang="0">
                <a:pos x="3" y="73"/>
              </a:cxn>
              <a:cxn ang="0">
                <a:pos x="4" y="36"/>
              </a:cxn>
              <a:cxn ang="0">
                <a:pos x="18" y="14"/>
              </a:cxn>
              <a:cxn ang="0">
                <a:pos x="34" y="4"/>
              </a:cxn>
              <a:cxn ang="0">
                <a:pos x="44" y="3"/>
              </a:cxn>
              <a:cxn ang="0">
                <a:pos x="53" y="2"/>
              </a:cxn>
              <a:cxn ang="0">
                <a:pos x="83" y="13"/>
              </a:cxn>
              <a:cxn ang="0">
                <a:pos x="99" y="32"/>
              </a:cxn>
              <a:cxn ang="0">
                <a:pos x="106" y="64"/>
              </a:cxn>
              <a:cxn ang="0">
                <a:pos x="102" y="91"/>
              </a:cxn>
              <a:cxn ang="0">
                <a:pos x="30" y="100"/>
              </a:cxn>
              <a:cxn ang="0">
                <a:pos x="52" y="114"/>
              </a:cxn>
              <a:cxn ang="0">
                <a:pos x="65" y="109"/>
              </a:cxn>
              <a:cxn ang="0">
                <a:pos x="54" y="90"/>
              </a:cxn>
              <a:cxn ang="0">
                <a:pos x="34" y="71"/>
              </a:cxn>
              <a:cxn ang="0">
                <a:pos x="39" y="50"/>
              </a:cxn>
              <a:cxn ang="0">
                <a:pos x="53" y="39"/>
              </a:cxn>
              <a:cxn ang="0">
                <a:pos x="74" y="86"/>
              </a:cxn>
              <a:cxn ang="0">
                <a:pos x="81" y="98"/>
              </a:cxn>
              <a:cxn ang="0">
                <a:pos x="88" y="97"/>
              </a:cxn>
              <a:cxn ang="0">
                <a:pos x="98" y="92"/>
              </a:cxn>
              <a:cxn ang="0">
                <a:pos x="96" y="52"/>
              </a:cxn>
              <a:cxn ang="0">
                <a:pos x="71" y="17"/>
              </a:cxn>
              <a:cxn ang="0">
                <a:pos x="17" y="30"/>
              </a:cxn>
              <a:cxn ang="0">
                <a:pos x="10" y="72"/>
              </a:cxn>
              <a:cxn ang="0">
                <a:pos x="75" y="145"/>
              </a:cxn>
              <a:cxn ang="0">
                <a:pos x="103" y="138"/>
              </a:cxn>
              <a:cxn ang="0">
                <a:pos x="102" y="124"/>
              </a:cxn>
              <a:cxn ang="0">
                <a:pos x="74" y="138"/>
              </a:cxn>
              <a:cxn ang="0">
                <a:pos x="75" y="145"/>
              </a:cxn>
              <a:cxn ang="0">
                <a:pos x="70" y="133"/>
              </a:cxn>
              <a:cxn ang="0">
                <a:pos x="100" y="116"/>
              </a:cxn>
              <a:cxn ang="0">
                <a:pos x="97" y="105"/>
              </a:cxn>
              <a:cxn ang="0">
                <a:pos x="90" y="108"/>
              </a:cxn>
              <a:cxn ang="0">
                <a:pos x="65" y="128"/>
              </a:cxn>
              <a:cxn ang="0">
                <a:pos x="71" y="103"/>
              </a:cxn>
              <a:cxn ang="0">
                <a:pos x="76" y="103"/>
              </a:cxn>
              <a:cxn ang="0">
                <a:pos x="66" y="88"/>
              </a:cxn>
              <a:cxn ang="0">
                <a:pos x="52" y="55"/>
              </a:cxn>
              <a:cxn ang="0">
                <a:pos x="48" y="51"/>
              </a:cxn>
              <a:cxn ang="0">
                <a:pos x="41" y="68"/>
              </a:cxn>
              <a:cxn ang="0">
                <a:pos x="53" y="79"/>
              </a:cxn>
              <a:cxn ang="0">
                <a:pos x="71" y="103"/>
              </a:cxn>
            </a:cxnLst>
            <a:rect l="0" t="0" r="r" b="b"/>
            <a:pathLst>
              <a:path w="122" h="159">
                <a:moveTo>
                  <a:pt x="102" y="91"/>
                </a:moveTo>
                <a:cubicBezTo>
                  <a:pt x="104" y="90"/>
                  <a:pt x="105" y="92"/>
                  <a:pt x="106" y="95"/>
                </a:cubicBezTo>
                <a:cubicBezTo>
                  <a:pt x="106" y="99"/>
                  <a:pt x="106" y="103"/>
                  <a:pt x="109" y="106"/>
                </a:cubicBezTo>
                <a:cubicBezTo>
                  <a:pt x="113" y="113"/>
                  <a:pt x="117" y="119"/>
                  <a:pt x="120" y="125"/>
                </a:cubicBezTo>
                <a:cubicBezTo>
                  <a:pt x="122" y="129"/>
                  <a:pt x="121" y="136"/>
                  <a:pt x="117" y="139"/>
                </a:cubicBezTo>
                <a:cubicBezTo>
                  <a:pt x="115" y="141"/>
                  <a:pt x="113" y="143"/>
                  <a:pt x="110" y="145"/>
                </a:cubicBezTo>
                <a:cubicBezTo>
                  <a:pt x="108" y="148"/>
                  <a:pt x="104" y="149"/>
                  <a:pt x="101" y="151"/>
                </a:cubicBezTo>
                <a:cubicBezTo>
                  <a:pt x="100" y="151"/>
                  <a:pt x="99" y="152"/>
                  <a:pt x="98" y="153"/>
                </a:cubicBezTo>
                <a:cubicBezTo>
                  <a:pt x="94" y="155"/>
                  <a:pt x="90" y="155"/>
                  <a:pt x="86" y="156"/>
                </a:cubicBezTo>
                <a:cubicBezTo>
                  <a:pt x="79" y="159"/>
                  <a:pt x="71" y="155"/>
                  <a:pt x="66" y="149"/>
                </a:cubicBezTo>
                <a:cubicBezTo>
                  <a:pt x="64" y="146"/>
                  <a:pt x="62" y="143"/>
                  <a:pt x="60" y="140"/>
                </a:cubicBezTo>
                <a:cubicBezTo>
                  <a:pt x="58" y="138"/>
                  <a:pt x="58" y="135"/>
                  <a:pt x="57" y="132"/>
                </a:cubicBezTo>
                <a:cubicBezTo>
                  <a:pt x="54" y="129"/>
                  <a:pt x="53" y="126"/>
                  <a:pt x="51" y="122"/>
                </a:cubicBezTo>
                <a:cubicBezTo>
                  <a:pt x="50" y="120"/>
                  <a:pt x="49" y="118"/>
                  <a:pt x="45" y="118"/>
                </a:cubicBezTo>
                <a:cubicBezTo>
                  <a:pt x="42" y="118"/>
                  <a:pt x="40" y="115"/>
                  <a:pt x="37" y="113"/>
                </a:cubicBezTo>
                <a:cubicBezTo>
                  <a:pt x="32" y="111"/>
                  <a:pt x="27" y="108"/>
                  <a:pt x="23" y="105"/>
                </a:cubicBezTo>
                <a:cubicBezTo>
                  <a:pt x="19" y="101"/>
                  <a:pt x="14" y="97"/>
                  <a:pt x="11" y="92"/>
                </a:cubicBezTo>
                <a:cubicBezTo>
                  <a:pt x="8" y="86"/>
                  <a:pt x="4" y="80"/>
                  <a:pt x="3" y="73"/>
                </a:cubicBezTo>
                <a:cubicBezTo>
                  <a:pt x="1" y="67"/>
                  <a:pt x="0" y="60"/>
                  <a:pt x="1" y="54"/>
                </a:cubicBezTo>
                <a:cubicBezTo>
                  <a:pt x="1" y="48"/>
                  <a:pt x="2" y="42"/>
                  <a:pt x="4" y="36"/>
                </a:cubicBezTo>
                <a:cubicBezTo>
                  <a:pt x="5" y="32"/>
                  <a:pt x="7" y="27"/>
                  <a:pt x="9" y="23"/>
                </a:cubicBezTo>
                <a:cubicBezTo>
                  <a:pt x="11" y="20"/>
                  <a:pt x="15" y="16"/>
                  <a:pt x="18" y="14"/>
                </a:cubicBezTo>
                <a:cubicBezTo>
                  <a:pt x="21" y="12"/>
                  <a:pt x="24" y="10"/>
                  <a:pt x="25" y="8"/>
                </a:cubicBezTo>
                <a:cubicBezTo>
                  <a:pt x="27" y="4"/>
                  <a:pt x="31" y="6"/>
                  <a:pt x="34" y="4"/>
                </a:cubicBezTo>
                <a:cubicBezTo>
                  <a:pt x="35" y="3"/>
                  <a:pt x="38" y="3"/>
                  <a:pt x="40" y="2"/>
                </a:cubicBezTo>
                <a:cubicBezTo>
                  <a:pt x="42" y="2"/>
                  <a:pt x="43" y="1"/>
                  <a:pt x="44" y="3"/>
                </a:cubicBezTo>
                <a:cubicBezTo>
                  <a:pt x="44" y="3"/>
                  <a:pt x="45" y="3"/>
                  <a:pt x="45" y="3"/>
                </a:cubicBezTo>
                <a:cubicBezTo>
                  <a:pt x="48" y="0"/>
                  <a:pt x="51" y="2"/>
                  <a:pt x="53" y="2"/>
                </a:cubicBezTo>
                <a:cubicBezTo>
                  <a:pt x="58" y="2"/>
                  <a:pt x="63" y="4"/>
                  <a:pt x="67" y="5"/>
                </a:cubicBezTo>
                <a:cubicBezTo>
                  <a:pt x="73" y="6"/>
                  <a:pt x="78" y="9"/>
                  <a:pt x="83" y="13"/>
                </a:cubicBezTo>
                <a:cubicBezTo>
                  <a:pt x="86" y="15"/>
                  <a:pt x="88" y="17"/>
                  <a:pt x="90" y="19"/>
                </a:cubicBezTo>
                <a:cubicBezTo>
                  <a:pt x="93" y="23"/>
                  <a:pt x="97" y="27"/>
                  <a:pt x="99" y="32"/>
                </a:cubicBezTo>
                <a:cubicBezTo>
                  <a:pt x="103" y="39"/>
                  <a:pt x="106" y="47"/>
                  <a:pt x="105" y="55"/>
                </a:cubicBezTo>
                <a:cubicBezTo>
                  <a:pt x="105" y="58"/>
                  <a:pt x="106" y="61"/>
                  <a:pt x="106" y="64"/>
                </a:cubicBezTo>
                <a:cubicBezTo>
                  <a:pt x="105" y="70"/>
                  <a:pt x="105" y="76"/>
                  <a:pt x="104" y="82"/>
                </a:cubicBezTo>
                <a:cubicBezTo>
                  <a:pt x="103" y="85"/>
                  <a:pt x="104" y="88"/>
                  <a:pt x="102" y="91"/>
                </a:cubicBezTo>
                <a:close/>
                <a:moveTo>
                  <a:pt x="20" y="90"/>
                </a:moveTo>
                <a:cubicBezTo>
                  <a:pt x="22" y="95"/>
                  <a:pt x="27" y="96"/>
                  <a:pt x="30" y="100"/>
                </a:cubicBezTo>
                <a:cubicBezTo>
                  <a:pt x="32" y="101"/>
                  <a:pt x="34" y="104"/>
                  <a:pt x="36" y="105"/>
                </a:cubicBezTo>
                <a:cubicBezTo>
                  <a:pt x="43" y="106"/>
                  <a:pt x="47" y="111"/>
                  <a:pt x="52" y="114"/>
                </a:cubicBezTo>
                <a:cubicBezTo>
                  <a:pt x="53" y="115"/>
                  <a:pt x="55" y="117"/>
                  <a:pt x="56" y="115"/>
                </a:cubicBezTo>
                <a:cubicBezTo>
                  <a:pt x="59" y="112"/>
                  <a:pt x="62" y="110"/>
                  <a:pt x="65" y="109"/>
                </a:cubicBezTo>
                <a:cubicBezTo>
                  <a:pt x="66" y="108"/>
                  <a:pt x="67" y="107"/>
                  <a:pt x="65" y="105"/>
                </a:cubicBezTo>
                <a:cubicBezTo>
                  <a:pt x="61" y="100"/>
                  <a:pt x="57" y="95"/>
                  <a:pt x="54" y="90"/>
                </a:cubicBezTo>
                <a:cubicBezTo>
                  <a:pt x="51" y="87"/>
                  <a:pt x="48" y="85"/>
                  <a:pt x="46" y="82"/>
                </a:cubicBezTo>
                <a:cubicBezTo>
                  <a:pt x="42" y="78"/>
                  <a:pt x="38" y="74"/>
                  <a:pt x="34" y="71"/>
                </a:cubicBezTo>
                <a:cubicBezTo>
                  <a:pt x="29" y="68"/>
                  <a:pt x="29" y="67"/>
                  <a:pt x="31" y="61"/>
                </a:cubicBezTo>
                <a:cubicBezTo>
                  <a:pt x="33" y="57"/>
                  <a:pt x="37" y="54"/>
                  <a:pt x="39" y="50"/>
                </a:cubicBezTo>
                <a:cubicBezTo>
                  <a:pt x="42" y="46"/>
                  <a:pt x="45" y="43"/>
                  <a:pt x="48" y="39"/>
                </a:cubicBezTo>
                <a:cubicBezTo>
                  <a:pt x="49" y="38"/>
                  <a:pt x="51" y="37"/>
                  <a:pt x="53" y="39"/>
                </a:cubicBezTo>
                <a:cubicBezTo>
                  <a:pt x="57" y="43"/>
                  <a:pt x="58" y="48"/>
                  <a:pt x="59" y="52"/>
                </a:cubicBezTo>
                <a:cubicBezTo>
                  <a:pt x="64" y="64"/>
                  <a:pt x="67" y="75"/>
                  <a:pt x="74" y="86"/>
                </a:cubicBezTo>
                <a:cubicBezTo>
                  <a:pt x="75" y="87"/>
                  <a:pt x="75" y="88"/>
                  <a:pt x="76" y="89"/>
                </a:cubicBezTo>
                <a:cubicBezTo>
                  <a:pt x="77" y="92"/>
                  <a:pt x="78" y="96"/>
                  <a:pt x="81" y="98"/>
                </a:cubicBezTo>
                <a:cubicBezTo>
                  <a:pt x="81" y="99"/>
                  <a:pt x="81" y="99"/>
                  <a:pt x="82" y="99"/>
                </a:cubicBezTo>
                <a:cubicBezTo>
                  <a:pt x="84" y="98"/>
                  <a:pt x="86" y="98"/>
                  <a:pt x="88" y="97"/>
                </a:cubicBezTo>
                <a:cubicBezTo>
                  <a:pt x="89" y="95"/>
                  <a:pt x="91" y="93"/>
                  <a:pt x="94" y="94"/>
                </a:cubicBezTo>
                <a:cubicBezTo>
                  <a:pt x="96" y="95"/>
                  <a:pt x="98" y="93"/>
                  <a:pt x="98" y="92"/>
                </a:cubicBezTo>
                <a:cubicBezTo>
                  <a:pt x="96" y="86"/>
                  <a:pt x="97" y="80"/>
                  <a:pt x="97" y="75"/>
                </a:cubicBezTo>
                <a:cubicBezTo>
                  <a:pt x="98" y="67"/>
                  <a:pt x="97" y="59"/>
                  <a:pt x="96" y="52"/>
                </a:cubicBezTo>
                <a:cubicBezTo>
                  <a:pt x="95" y="43"/>
                  <a:pt x="93" y="35"/>
                  <a:pt x="86" y="28"/>
                </a:cubicBezTo>
                <a:cubicBezTo>
                  <a:pt x="81" y="24"/>
                  <a:pt x="77" y="20"/>
                  <a:pt x="71" y="17"/>
                </a:cubicBezTo>
                <a:cubicBezTo>
                  <a:pt x="62" y="13"/>
                  <a:pt x="53" y="10"/>
                  <a:pt x="42" y="12"/>
                </a:cubicBezTo>
                <a:cubicBezTo>
                  <a:pt x="31" y="14"/>
                  <a:pt x="22" y="21"/>
                  <a:pt x="17" y="30"/>
                </a:cubicBezTo>
                <a:cubicBezTo>
                  <a:pt x="11" y="40"/>
                  <a:pt x="7" y="51"/>
                  <a:pt x="9" y="63"/>
                </a:cubicBezTo>
                <a:cubicBezTo>
                  <a:pt x="10" y="66"/>
                  <a:pt x="9" y="69"/>
                  <a:pt x="10" y="72"/>
                </a:cubicBezTo>
                <a:cubicBezTo>
                  <a:pt x="13" y="78"/>
                  <a:pt x="15" y="85"/>
                  <a:pt x="20" y="90"/>
                </a:cubicBezTo>
                <a:close/>
                <a:moveTo>
                  <a:pt x="75" y="145"/>
                </a:moveTo>
                <a:cubicBezTo>
                  <a:pt x="76" y="148"/>
                  <a:pt x="78" y="148"/>
                  <a:pt x="81" y="148"/>
                </a:cubicBezTo>
                <a:cubicBezTo>
                  <a:pt x="89" y="146"/>
                  <a:pt x="96" y="144"/>
                  <a:pt x="103" y="138"/>
                </a:cubicBezTo>
                <a:cubicBezTo>
                  <a:pt x="109" y="133"/>
                  <a:pt x="110" y="133"/>
                  <a:pt x="108" y="126"/>
                </a:cubicBezTo>
                <a:cubicBezTo>
                  <a:pt x="107" y="122"/>
                  <a:pt x="105" y="121"/>
                  <a:pt x="102" y="124"/>
                </a:cubicBezTo>
                <a:cubicBezTo>
                  <a:pt x="96" y="129"/>
                  <a:pt x="88" y="133"/>
                  <a:pt x="81" y="136"/>
                </a:cubicBezTo>
                <a:cubicBezTo>
                  <a:pt x="79" y="137"/>
                  <a:pt x="76" y="137"/>
                  <a:pt x="74" y="138"/>
                </a:cubicBezTo>
                <a:cubicBezTo>
                  <a:pt x="71" y="140"/>
                  <a:pt x="71" y="140"/>
                  <a:pt x="73" y="143"/>
                </a:cubicBezTo>
                <a:cubicBezTo>
                  <a:pt x="74" y="144"/>
                  <a:pt x="73" y="145"/>
                  <a:pt x="75" y="145"/>
                </a:cubicBezTo>
                <a:close/>
                <a:moveTo>
                  <a:pt x="67" y="131"/>
                </a:moveTo>
                <a:cubicBezTo>
                  <a:pt x="67" y="132"/>
                  <a:pt x="68" y="133"/>
                  <a:pt x="70" y="133"/>
                </a:cubicBezTo>
                <a:cubicBezTo>
                  <a:pt x="75" y="130"/>
                  <a:pt x="80" y="128"/>
                  <a:pt x="84" y="125"/>
                </a:cubicBezTo>
                <a:cubicBezTo>
                  <a:pt x="89" y="122"/>
                  <a:pt x="94" y="118"/>
                  <a:pt x="100" y="116"/>
                </a:cubicBezTo>
                <a:cubicBezTo>
                  <a:pt x="101" y="116"/>
                  <a:pt x="102" y="115"/>
                  <a:pt x="102" y="114"/>
                </a:cubicBezTo>
                <a:cubicBezTo>
                  <a:pt x="100" y="111"/>
                  <a:pt x="98" y="108"/>
                  <a:pt x="97" y="105"/>
                </a:cubicBezTo>
                <a:cubicBezTo>
                  <a:pt x="97" y="104"/>
                  <a:pt x="96" y="104"/>
                  <a:pt x="96" y="105"/>
                </a:cubicBezTo>
                <a:cubicBezTo>
                  <a:pt x="94" y="106"/>
                  <a:pt x="92" y="107"/>
                  <a:pt x="90" y="108"/>
                </a:cubicBezTo>
                <a:cubicBezTo>
                  <a:pt x="82" y="113"/>
                  <a:pt x="74" y="117"/>
                  <a:pt x="67" y="121"/>
                </a:cubicBezTo>
                <a:cubicBezTo>
                  <a:pt x="63" y="123"/>
                  <a:pt x="62" y="124"/>
                  <a:pt x="65" y="128"/>
                </a:cubicBezTo>
                <a:cubicBezTo>
                  <a:pt x="65" y="129"/>
                  <a:pt x="66" y="130"/>
                  <a:pt x="67" y="131"/>
                </a:cubicBezTo>
                <a:close/>
                <a:moveTo>
                  <a:pt x="71" y="103"/>
                </a:moveTo>
                <a:cubicBezTo>
                  <a:pt x="72" y="104"/>
                  <a:pt x="72" y="105"/>
                  <a:pt x="73" y="104"/>
                </a:cubicBezTo>
                <a:cubicBezTo>
                  <a:pt x="74" y="104"/>
                  <a:pt x="75" y="103"/>
                  <a:pt x="76" y="103"/>
                </a:cubicBezTo>
                <a:cubicBezTo>
                  <a:pt x="76" y="102"/>
                  <a:pt x="75" y="101"/>
                  <a:pt x="75" y="100"/>
                </a:cubicBezTo>
                <a:cubicBezTo>
                  <a:pt x="71" y="97"/>
                  <a:pt x="69" y="92"/>
                  <a:pt x="66" y="88"/>
                </a:cubicBezTo>
                <a:cubicBezTo>
                  <a:pt x="63" y="82"/>
                  <a:pt x="61" y="76"/>
                  <a:pt x="58" y="71"/>
                </a:cubicBezTo>
                <a:cubicBezTo>
                  <a:pt x="56" y="65"/>
                  <a:pt x="54" y="60"/>
                  <a:pt x="52" y="55"/>
                </a:cubicBezTo>
                <a:cubicBezTo>
                  <a:pt x="52" y="53"/>
                  <a:pt x="51" y="52"/>
                  <a:pt x="50" y="51"/>
                </a:cubicBezTo>
                <a:cubicBezTo>
                  <a:pt x="49" y="50"/>
                  <a:pt x="49" y="49"/>
                  <a:pt x="48" y="51"/>
                </a:cubicBezTo>
                <a:cubicBezTo>
                  <a:pt x="46" y="55"/>
                  <a:pt x="44" y="58"/>
                  <a:pt x="41" y="61"/>
                </a:cubicBezTo>
                <a:cubicBezTo>
                  <a:pt x="38" y="64"/>
                  <a:pt x="39" y="65"/>
                  <a:pt x="41" y="68"/>
                </a:cubicBezTo>
                <a:cubicBezTo>
                  <a:pt x="43" y="70"/>
                  <a:pt x="46" y="72"/>
                  <a:pt x="48" y="73"/>
                </a:cubicBezTo>
                <a:cubicBezTo>
                  <a:pt x="50" y="75"/>
                  <a:pt x="50" y="77"/>
                  <a:pt x="53" y="79"/>
                </a:cubicBezTo>
                <a:cubicBezTo>
                  <a:pt x="57" y="82"/>
                  <a:pt x="60" y="87"/>
                  <a:pt x="64" y="91"/>
                </a:cubicBezTo>
                <a:cubicBezTo>
                  <a:pt x="67" y="95"/>
                  <a:pt x="69" y="99"/>
                  <a:pt x="71" y="10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方正准圆简体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流程图</a:t>
            </a:r>
            <a:endParaRPr lang="zh-CN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quarter" idx="15"/>
          </p:nvPr>
        </p:nvPicPr>
        <p:blipFill>
          <a:blip r:embed="rId1"/>
          <a:stretch>
            <a:fillRect/>
          </a:stretch>
        </p:blipFill>
        <p:spPr>
          <a:xfrm>
            <a:off x="838200" y="1348343"/>
            <a:ext cx="7458056" cy="4492538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zh-CN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>
          <a:xfrm>
            <a:off x="838200" y="1148561"/>
            <a:ext cx="5109091" cy="430887"/>
          </a:xfrm>
        </p:spPr>
        <p:txBody>
          <a:bodyPr/>
          <a:lstStyle/>
          <a:p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代码展示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内容占位符 14"/>
          <p:cNvPicPr>
            <a:picLocks noGrp="1" noChangeAspect="1"/>
          </p:cNvPicPr>
          <p:nvPr>
            <p:ph sz="quarter" idx="15"/>
          </p:nvPr>
        </p:nvPicPr>
        <p:blipFill>
          <a:blip r:embed="rId1"/>
          <a:stretch>
            <a:fillRect/>
          </a:stretch>
        </p:blipFill>
        <p:spPr>
          <a:xfrm>
            <a:off x="838200" y="1942510"/>
            <a:ext cx="5108575" cy="3766929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知识要点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sz="2000" dirty="0"/>
              <a:t>变量就是“盒子”，可以帮助我们储存后续程序中还需要的值。</a:t>
            </a:r>
            <a:endParaRPr lang="en-US" altLang="zh-CN" sz="2000" dirty="0"/>
          </a:p>
          <a:p>
            <a:r>
              <a:rPr lang="zh-CN" altLang="en-US" sz="2000" dirty="0"/>
              <a:t>使用变量的好处：</a:t>
            </a:r>
            <a:endParaRPr lang="en-US" altLang="zh-CN" sz="2000" dirty="0"/>
          </a:p>
          <a:p>
            <a:r>
              <a:rPr lang="zh-CN" altLang="en-US" sz="2000" dirty="0"/>
              <a:t>使用变量储存中间值，可以使显示的值随着计算不断变化。</a:t>
            </a:r>
            <a:endParaRPr lang="zh-CN" altLang="en-US" sz="2000" dirty="0"/>
          </a:p>
          <a:p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变量</a:t>
            </a:r>
            <a:endParaRPr lang="zh-CN" altLang="en-US" dirty="0"/>
          </a:p>
        </p:txBody>
      </p:sp>
      <p:sp>
        <p:nvSpPr>
          <p:cNvPr id="18" name="文本占位符 6"/>
          <p:cNvSpPr txBox="1"/>
          <p:nvPr/>
        </p:nvSpPr>
        <p:spPr>
          <a:xfrm>
            <a:off x="6244709" y="1133172"/>
            <a:ext cx="5109091" cy="46166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 algn="just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90000"/>
              <a:buFont typeface="Wingdings 2" panose="05020102010507070707" pitchFamily="18" charset="2"/>
              <a:buChar char=""/>
              <a:defRPr lang="zh-CN" altLang="en-US" sz="2400" kern="120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8829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Wingdings 2" panose="05020102010507070707" pitchFamily="18" charset="2"/>
              <a:buChar char="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5BBB1"/>
                </a:solidFill>
                <a:effectLst/>
                <a:uLnTx/>
                <a:uFillTx/>
                <a:latin typeface="方正粗圆简体"/>
                <a:cs typeface="+mn-cs"/>
              </a:rPr>
              <a:t>变量的数学运算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35BBB1"/>
              </a:solidFill>
              <a:effectLst/>
              <a:uLnTx/>
              <a:uFillTx/>
              <a:latin typeface="方正粗圆简体"/>
              <a:cs typeface="+mn-cs"/>
            </a:endParaRPr>
          </a:p>
        </p:txBody>
      </p:sp>
      <p:pic>
        <p:nvPicPr>
          <p:cNvPr id="28" name="内容占位符 2"/>
          <p:cNvPicPr>
            <a:picLocks noGrp="1" noChangeAspect="1"/>
          </p:cNvPicPr>
          <p:nvPr>
            <p:ph sz="quarter" idx="14"/>
          </p:nvPr>
        </p:nvPicPr>
        <p:blipFill>
          <a:blip r:embed="rId1"/>
          <a:stretch>
            <a:fillRect/>
          </a:stretch>
        </p:blipFill>
        <p:spPr>
          <a:xfrm>
            <a:off x="6245225" y="1914463"/>
            <a:ext cx="5108575" cy="659746"/>
          </a:xfrm>
          <a:prstGeom prst="rect">
            <a:avLst/>
          </a:prstGeom>
        </p:spPr>
      </p:pic>
      <p:sp>
        <p:nvSpPr>
          <p:cNvPr id="19" name="箭头: 下 18"/>
          <p:cNvSpPr/>
          <p:nvPr/>
        </p:nvSpPr>
        <p:spPr>
          <a:xfrm>
            <a:off x="9406634" y="2437150"/>
            <a:ext cx="203749" cy="794111"/>
          </a:xfrm>
          <a:prstGeom prst="downArrow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准圆简体"/>
              <a:cs typeface="+mn-cs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725801" y="3355686"/>
            <a:ext cx="1997765" cy="361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方正准圆简体"/>
                <a:cs typeface="+mn-cs"/>
              </a:rPr>
              <a:t>变量原来的值</a:t>
            </a:r>
            <a:endParaRPr kumimoji="0" lang="zh-CN" altLang="en-US" sz="2000" b="0" i="0" u="none" strike="noStrike" kern="1200" cap="none" spc="10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方正准圆简体"/>
              <a:cs typeface="+mn-cs"/>
            </a:endParaRPr>
          </a:p>
        </p:txBody>
      </p:sp>
      <p:sp>
        <p:nvSpPr>
          <p:cNvPr id="21" name="箭头: 下 20"/>
          <p:cNvSpPr/>
          <p:nvPr/>
        </p:nvSpPr>
        <p:spPr>
          <a:xfrm>
            <a:off x="7115215" y="2511694"/>
            <a:ext cx="203749" cy="1196646"/>
          </a:xfrm>
          <a:prstGeom prst="downArrow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准圆简体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244709" y="3741137"/>
            <a:ext cx="2332383" cy="361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10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方正准圆简体"/>
                <a:cs typeface="+mn-cs"/>
              </a:rPr>
              <a:t>变量运算后的值</a:t>
            </a:r>
            <a:endParaRPr kumimoji="0" lang="zh-CN" altLang="en-US" sz="2000" b="0" i="0" u="none" strike="noStrike" kern="1200" cap="none" spc="10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方正准圆简体"/>
              <a:cs typeface="+mn-cs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a7d6af0d-233e-4924-9c95-c773ae4db433"/>
  <p:tag name="COMMONDATA" val="eyJoZGlkIjoiZGZkZWNjNGU0ZTgzZDQyY2ZlOWRkMTc4NjkyNDUwYzk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题1">
  <a:themeElements>
    <a:clrScheme name="智能搭建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35BBB1"/>
      </a:accent1>
      <a:accent2>
        <a:srgbClr val="DF7F96"/>
      </a:accent2>
      <a:accent3>
        <a:srgbClr val="FAE8B6"/>
      </a:accent3>
      <a:accent4>
        <a:srgbClr val="DDB3FD"/>
      </a:accent4>
      <a:accent5>
        <a:srgbClr val="A5A5A5"/>
      </a:accent5>
      <a:accent6>
        <a:srgbClr val="F14124"/>
      </a:accent6>
      <a:hlink>
        <a:srgbClr val="35BDB2"/>
      </a:hlink>
      <a:folHlink>
        <a:srgbClr val="BFBFBF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667</Words>
  <Application>WPS 演示</Application>
  <PresentationFormat>宽屏</PresentationFormat>
  <Paragraphs>110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31" baseType="lpstr">
      <vt:lpstr>Arial</vt:lpstr>
      <vt:lpstr>宋体</vt:lpstr>
      <vt:lpstr>Wingdings</vt:lpstr>
      <vt:lpstr>Wingdings 2</vt:lpstr>
      <vt:lpstr>方正准圆简体</vt:lpstr>
      <vt:lpstr>Arial Black</vt:lpstr>
      <vt:lpstr>微软雅黑</vt:lpstr>
      <vt:lpstr>等线</vt:lpstr>
      <vt:lpstr>Times New Roman</vt:lpstr>
      <vt:lpstr>Segoe Print</vt:lpstr>
      <vt:lpstr>方正粗圆简体</vt:lpstr>
      <vt:lpstr>等线 Light</vt:lpstr>
      <vt:lpstr>Calibri</vt:lpstr>
      <vt:lpstr>Arial Unicode MS</vt:lpstr>
      <vt:lpstr>方正准圆简体</vt:lpstr>
      <vt:lpstr>Office 主题​​</vt:lpstr>
      <vt:lpstr>主题1</vt:lpstr>
      <vt:lpstr>PowerPoint 演示文稿</vt:lpstr>
      <vt:lpstr>课程目标</vt:lpstr>
      <vt:lpstr>背景介绍</vt:lpstr>
      <vt:lpstr>想一想</vt:lpstr>
      <vt:lpstr>硬件</vt:lpstr>
      <vt:lpstr>软件模块列表</vt:lpstr>
      <vt:lpstr>流程图</vt:lpstr>
      <vt:lpstr>代码</vt:lpstr>
      <vt:lpstr>知识要点</vt:lpstr>
      <vt:lpstr>知识讲解</vt:lpstr>
      <vt:lpstr>拓展任务</vt:lpstr>
      <vt:lpstr>样例</vt:lpstr>
      <vt:lpstr>常见问题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 茂鑫</dc:creator>
  <cp:lastModifiedBy>cm</cp:lastModifiedBy>
  <cp:revision>16</cp:revision>
  <dcterms:created xsi:type="dcterms:W3CDTF">2022-08-17T07:48:00Z</dcterms:created>
  <dcterms:modified xsi:type="dcterms:W3CDTF">2022-11-18T02:29:32Z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2BFADF74E81E43DA94AC3AB59436E1E0</vt:lpwstr>
  </property>
  <property fmtid="{D5CDD505-2E9C-101B-9397-08002B2CF9AE}" pid="3" name="KSOProductBuildVer">
    <vt:lpwstr>2052-11.1.0.12763</vt:lpwstr>
  </property>
</Properties>
</file>