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801" r:id="rId2"/>
    <p:sldId id="286" r:id="rId3"/>
    <p:sldId id="643" r:id="rId4"/>
    <p:sldId id="323" r:id="rId5"/>
    <p:sldId id="351" r:id="rId6"/>
    <p:sldId id="653" r:id="rId7"/>
    <p:sldId id="350" r:id="rId8"/>
    <p:sldId id="792" r:id="rId9"/>
    <p:sldId id="793" r:id="rId10"/>
    <p:sldId id="358" r:id="rId11"/>
    <p:sldId id="796" r:id="rId12"/>
    <p:sldId id="778" r:id="rId13"/>
    <p:sldId id="775" r:id="rId14"/>
    <p:sldId id="639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62" d="100"/>
          <a:sy n="62" d="100"/>
        </p:scale>
        <p:origin x="8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29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9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9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需要注意的是，智能物联套件中的带灯按钮块会在压下时发送信号</a:t>
            </a:r>
            <a:r>
              <a:rPr lang="en-US" altLang="zh-CN" dirty="0"/>
              <a:t>1</a:t>
            </a:r>
            <a:r>
              <a:rPr lang="zh-CN" altLang="en-US" dirty="0"/>
              <a:t>，抬起时发送信号</a:t>
            </a:r>
            <a:r>
              <a:rPr lang="en-US" altLang="zh-CN" dirty="0"/>
              <a:t>0</a:t>
            </a:r>
            <a:r>
              <a:rPr lang="zh-CN" altLang="en-US" dirty="0"/>
              <a:t>，但并非所有的按钮模块发送信号都遵从这一规则，可能存在相反的情况，即压下时为低电平，抬起时为高电平，具体的模块功能需要在使用时通过串口打印具体查看。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27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BE5AF99-AF18-4D05-9D0B-C16BC705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5BBE8E-C9DA-64C6-8142-04CA33A7A214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E4E819-1072-3E14-4362-A80355694595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元控青春伴我学编程</a:t>
              </a: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DAF04B8-D805-8A16-2732-FBAD15A489B4}"/>
              </a:ext>
            </a:extLst>
          </p:cNvPr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55F08A-064F-FCCE-F606-ECD82BB3E16A}"/>
              </a:ext>
            </a:extLst>
          </p:cNvPr>
          <p:cNvCxnSpPr>
            <a:cxnSpLocks/>
          </p:cNvCxnSpPr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A3EAA455-C04E-A4B0-719F-CAC48805A4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1653683"/>
          </a:xfrm>
        </p:spPr>
        <p:txBody>
          <a:bodyPr>
            <a:normAutofit/>
          </a:bodyPr>
          <a:lstStyle/>
          <a:p>
            <a:r>
              <a:rPr lang="zh-CN" altLang="en-US" dirty="0"/>
              <a:t>在程序设计中，有时需要根据某些条件是否成立来决定语句流程的走向，这种结构被称为条件结构。</a:t>
            </a:r>
          </a:p>
        </p:txBody>
      </p:sp>
      <p:sp>
        <p:nvSpPr>
          <p:cNvPr id="22" name="文本占位符 3">
            <a:extLst>
              <a:ext uri="{FF2B5EF4-FFF2-40B4-BE49-F238E27FC236}">
                <a16:creationId xmlns:a16="http://schemas.microsoft.com/office/drawing/2014/main" id="{334BC67F-AAE5-3B35-A209-7E53253A9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1133172"/>
            <a:ext cx="5109091" cy="461665"/>
          </a:xfrm>
        </p:spPr>
        <p:txBody>
          <a:bodyPr/>
          <a:lstStyle/>
          <a:p>
            <a:r>
              <a:rPr lang="zh-CN" altLang="en-US" dirty="0"/>
              <a:t> 条件分支结构</a:t>
            </a:r>
            <a:endParaRPr lang="zh-CN" altLang="zh-CN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45A3754-5258-E00C-82A8-27C149AFC34F}"/>
              </a:ext>
            </a:extLst>
          </p:cNvPr>
          <p:cNvGrpSpPr/>
          <p:nvPr/>
        </p:nvGrpSpPr>
        <p:grpSpPr>
          <a:xfrm>
            <a:off x="2864977" y="3609480"/>
            <a:ext cx="3082314" cy="1689541"/>
            <a:chOff x="468086" y="2642870"/>
            <a:chExt cx="3471601" cy="2232856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DFAB72A-D3AB-39B0-C45E-695288D73E10}"/>
                </a:ext>
              </a:extLst>
            </p:cNvPr>
            <p:cNvSpPr/>
            <p:nvPr/>
          </p:nvSpPr>
          <p:spPr>
            <a:xfrm>
              <a:off x="1076048" y="2642870"/>
              <a:ext cx="1080000" cy="39097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zh-CN" altLang="en-US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开始</a:t>
              </a:r>
            </a:p>
          </p:txBody>
        </p:sp>
        <p:sp>
          <p:nvSpPr>
            <p:cNvPr id="25" name="流程图: 决策 24">
              <a:extLst>
                <a:ext uri="{FF2B5EF4-FFF2-40B4-BE49-F238E27FC236}">
                  <a16:creationId xmlns:a16="http://schemas.microsoft.com/office/drawing/2014/main" id="{5BA46F52-70E1-6276-9CDB-1B8381F8F80A}"/>
                </a:ext>
              </a:extLst>
            </p:cNvPr>
            <p:cNvSpPr/>
            <p:nvPr/>
          </p:nvSpPr>
          <p:spPr>
            <a:xfrm>
              <a:off x="468086" y="3441432"/>
              <a:ext cx="2295925" cy="648000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zh-CN" altLang="en-US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条件表达式</a:t>
              </a: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02BEE6AA-711E-D303-A689-EE44649D3695}"/>
                </a:ext>
              </a:extLst>
            </p:cNvPr>
            <p:cNvCxnSpPr>
              <a:endCxn id="25" idx="0"/>
            </p:cNvCxnSpPr>
            <p:nvPr/>
          </p:nvCxnSpPr>
          <p:spPr>
            <a:xfrm>
              <a:off x="1616048" y="3033841"/>
              <a:ext cx="1" cy="407591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800000"/>
              <a:tailEnd type="stealth" w="med" len="med"/>
            </a:ln>
            <a:effectLst/>
          </p:spPr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5A63C906-9816-3C6B-ED05-F04EC24F1F84}"/>
                </a:ext>
              </a:extLst>
            </p:cNvPr>
            <p:cNvCxnSpPr>
              <a:stCxn id="25" idx="2"/>
              <a:endCxn id="29" idx="0"/>
            </p:cNvCxnSpPr>
            <p:nvPr/>
          </p:nvCxnSpPr>
          <p:spPr>
            <a:xfrm>
              <a:off x="1616048" y="4089432"/>
              <a:ext cx="0" cy="407592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800000"/>
              <a:tailEnd type="stealth" w="med" len="med"/>
            </a:ln>
            <a:effectLst/>
          </p:spPr>
        </p:cxn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D885442C-9B9E-A06A-C0B4-A3337D77C009}"/>
                </a:ext>
              </a:extLst>
            </p:cNvPr>
            <p:cNvCxnSpPr>
              <a:stCxn id="25" idx="3"/>
              <a:endCxn id="30" idx="0"/>
            </p:cNvCxnSpPr>
            <p:nvPr/>
          </p:nvCxnSpPr>
          <p:spPr>
            <a:xfrm>
              <a:off x="2764011" y="3765432"/>
              <a:ext cx="635677" cy="731592"/>
            </a:xfrm>
            <a:prstGeom prst="bentConnector2">
              <a:avLst/>
            </a:prstGeom>
            <a:noFill/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800000"/>
              <a:tailEnd type="stealth" w="med" len="med"/>
            </a:ln>
            <a:effectLst/>
          </p:spPr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A901327-B016-97D7-D65A-A0AB670488CB}"/>
                </a:ext>
              </a:extLst>
            </p:cNvPr>
            <p:cNvSpPr/>
            <p:nvPr/>
          </p:nvSpPr>
          <p:spPr>
            <a:xfrm>
              <a:off x="1076049" y="4497025"/>
              <a:ext cx="1079999" cy="37870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</a:rPr>
                <a:t>语句块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</a:rPr>
                <a:t>1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6DC4796-D0B6-4822-A25C-063831F796A2}"/>
                </a:ext>
              </a:extLst>
            </p:cNvPr>
            <p:cNvSpPr/>
            <p:nvPr/>
          </p:nvSpPr>
          <p:spPr>
            <a:xfrm>
              <a:off x="2859688" y="4497025"/>
              <a:ext cx="1079999" cy="37870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</a:rPr>
                <a:t>语句块</a:t>
              </a:r>
              <a:r>
                <a:rPr lang="en-US" altLang="zh-CN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F5123F6-C836-AA7A-0CB1-16F61D251DFD}"/>
                </a:ext>
              </a:extLst>
            </p:cNvPr>
            <p:cNvSpPr/>
            <p:nvPr/>
          </p:nvSpPr>
          <p:spPr>
            <a:xfrm>
              <a:off x="1267190" y="4060302"/>
              <a:ext cx="370332" cy="3787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是</a:t>
              </a:r>
              <a:endPara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EE8FBB5-35E8-2D80-60B4-135FB52B0397}"/>
                </a:ext>
              </a:extLst>
            </p:cNvPr>
            <p:cNvSpPr/>
            <p:nvPr/>
          </p:nvSpPr>
          <p:spPr>
            <a:xfrm>
              <a:off x="2894452" y="3395621"/>
              <a:ext cx="370332" cy="3787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否</a:t>
              </a:r>
              <a:endPara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B621391C-AC92-CADF-D96D-096E4473D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979" y="3665608"/>
            <a:ext cx="1386433" cy="11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5000">
        <p:fade/>
      </p:transition>
    </mc:Choice>
    <mc:Fallback xmlns="">
      <p:transition spd="med" advClick="0" advTm="4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</a:p>
        </p:txBody>
      </p:sp>
    </p:spTree>
    <p:extLst>
      <p:ext uri="{BB962C8B-B14F-4D97-AF65-F5344CB8AC3E}">
        <p14:creationId xmlns:p14="http://schemas.microsoft.com/office/powerpoint/2010/main" val="28876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10063579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调整程序功能，在保持按钮</a:t>
            </a:r>
            <a:r>
              <a:rPr lang="en-US" altLang="zh-CN" dirty="0"/>
              <a:t>B1</a:t>
            </a:r>
            <a:r>
              <a:rPr lang="zh-CN" altLang="en-US" dirty="0"/>
              <a:t>控制内嵌灯</a:t>
            </a:r>
            <a:r>
              <a:rPr lang="en-US" altLang="zh-CN" dirty="0"/>
              <a:t>L1</a:t>
            </a:r>
            <a:r>
              <a:rPr lang="zh-CN" altLang="en-US" dirty="0"/>
              <a:t>亮灭的同时，同样利用按钮</a:t>
            </a:r>
            <a:r>
              <a:rPr lang="en-US" altLang="zh-CN" dirty="0"/>
              <a:t>B2</a:t>
            </a:r>
            <a:r>
              <a:rPr lang="zh-CN" altLang="en-US" dirty="0"/>
              <a:t>实现对内嵌灯</a:t>
            </a:r>
            <a:r>
              <a:rPr lang="en-US" altLang="zh-CN" dirty="0"/>
              <a:t>L2</a:t>
            </a:r>
            <a:r>
              <a:rPr lang="zh-CN" altLang="en-US" dirty="0"/>
              <a:t>亮灭的控制。</a:t>
            </a:r>
          </a:p>
        </p:txBody>
      </p:sp>
    </p:spTree>
    <p:extLst>
      <p:ext uri="{BB962C8B-B14F-4D97-AF65-F5344CB8AC3E}">
        <p14:creationId xmlns:p14="http://schemas.microsoft.com/office/powerpoint/2010/main" val="37975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592750" y="3369434"/>
            <a:ext cx="5006499" cy="1625894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按钮开关</a:t>
            </a:r>
          </a:p>
        </p:txBody>
      </p:sp>
      <p:sp>
        <p:nvSpPr>
          <p:cNvPr id="3" name="文本占位符 39">
            <a:extLst>
              <a:ext uri="{FF2B5EF4-FFF2-40B4-BE49-F238E27FC236}">
                <a16:creationId xmlns:a16="http://schemas.microsoft.com/office/drawing/2014/main" id="{8C458E80-E397-4B99-9E30-99F426DB0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2604" y="2166324"/>
            <a:ext cx="3026790" cy="124252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DFDBAF-8FF2-5906-89AF-9EEAF3CB4FC3}"/>
              </a:ext>
            </a:extLst>
          </p:cNvPr>
          <p:cNvSpPr/>
          <p:nvPr/>
        </p:nvSpPr>
        <p:spPr>
          <a:xfrm>
            <a:off x="1321665" y="1775318"/>
            <a:ext cx="9385664" cy="17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了解内嵌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灯的控制方法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利用模块获取按钮的状态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理解条件分支结构，能够编写程序完成条件判断</a:t>
            </a:r>
          </a:p>
        </p:txBody>
      </p:sp>
    </p:spTree>
    <p:extLst>
      <p:ext uri="{BB962C8B-B14F-4D97-AF65-F5344CB8AC3E}">
        <p14:creationId xmlns:p14="http://schemas.microsoft.com/office/powerpoint/2010/main" val="1768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按钮是一种常用的电器控制元件，常用来接通或断开控制电路，从而达到控制其他电器元件的目的。如果想用</a:t>
            </a:r>
            <a:r>
              <a:rPr lang="en-US" altLang="zh-CN" dirty="0" err="1"/>
              <a:t>MixGo</a:t>
            </a:r>
            <a:r>
              <a:rPr lang="en-US" altLang="zh-CN" dirty="0"/>
              <a:t> </a:t>
            </a:r>
            <a:r>
              <a:rPr lang="zh-CN" altLang="en-US" dirty="0"/>
              <a:t>元控青春主控板上的按钮控制内嵌灯的开关变化，应该如何实现呢？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2000">
        <p:fade/>
      </p:transition>
    </mc:Choice>
    <mc:Fallback xmlns=""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</a:p>
        </p:txBody>
      </p:sp>
      <p:sp>
        <p:nvSpPr>
          <p:cNvPr id="20" name="内容占位符 10">
            <a:extLst>
              <a:ext uri="{FF2B5EF4-FFF2-40B4-BE49-F238E27FC236}">
                <a16:creationId xmlns:a16="http://schemas.microsoft.com/office/drawing/2014/main" id="{60BF48B8-A7C9-4671-8DD0-40F1625A63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214499" cy="4306257"/>
          </a:xfrm>
        </p:spPr>
        <p:txBody>
          <a:bodyPr/>
          <a:lstStyle/>
          <a:p>
            <a:r>
              <a:rPr lang="zh-CN" altLang="en-US" dirty="0"/>
              <a:t>首先将利用模块获取主控板上按钮的状态，之后利用条件判断结构，在满足条件时改变内嵌</a:t>
            </a:r>
            <a:r>
              <a:rPr lang="en-US" altLang="zh-CN" dirty="0"/>
              <a:t>LED</a:t>
            </a:r>
            <a:r>
              <a:rPr lang="zh-CN" altLang="en-US" dirty="0"/>
              <a:t>灯的状态。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8000">
        <p:fade/>
      </p:transition>
    </mc:Choice>
    <mc:Fallback xmlns=""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C5C352AD-8863-4052-ABB8-793812EA61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834380"/>
              </p:ext>
            </p:extLst>
          </p:nvPr>
        </p:nvGraphicFramePr>
        <p:xfrm>
          <a:off x="1074738" y="1154113"/>
          <a:ext cx="10042524" cy="1994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>
                  <a:extLst>
                    <a:ext uri="{9D8B030D-6E8A-4147-A177-3AD203B41FA5}">
                      <a16:colId xmlns:a16="http://schemas.microsoft.com/office/drawing/2014/main" val="2238078864"/>
                    </a:ext>
                  </a:extLst>
                </a:gridCol>
                <a:gridCol w="7902722">
                  <a:extLst>
                    <a:ext uri="{9D8B030D-6E8A-4147-A177-3AD203B41FA5}">
                      <a16:colId xmlns:a16="http://schemas.microsoft.com/office/drawing/2014/main" val="3945399278"/>
                    </a:ext>
                  </a:extLst>
                </a:gridCol>
              </a:tblGrid>
              <a:tr h="985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板载传感</a:t>
                      </a: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910945"/>
                  </a:ext>
                </a:extLst>
              </a:tr>
              <a:tr h="10086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板载执行分类</a:t>
                      </a: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11030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AAB5B46-EC27-AB37-4142-2168CEB36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413867"/>
              </p:ext>
            </p:extLst>
          </p:nvPr>
        </p:nvGraphicFramePr>
        <p:xfrm>
          <a:off x="1074738" y="3148553"/>
          <a:ext cx="10042524" cy="161741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>
                  <a:extLst>
                    <a:ext uri="{9D8B030D-6E8A-4147-A177-3AD203B41FA5}">
                      <a16:colId xmlns:a16="http://schemas.microsoft.com/office/drawing/2014/main" val="867000934"/>
                    </a:ext>
                  </a:extLst>
                </a:gridCol>
                <a:gridCol w="7902722">
                  <a:extLst>
                    <a:ext uri="{9D8B030D-6E8A-4147-A177-3AD203B41FA5}">
                      <a16:colId xmlns:a16="http://schemas.microsoft.com/office/drawing/2014/main" val="3930602701"/>
                    </a:ext>
                  </a:extLst>
                </a:gridCol>
              </a:tblGrid>
              <a:tr h="1617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控制分类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38950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6D929813-F86B-8891-F55F-2C72E5975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924" y="1181556"/>
            <a:ext cx="3070885" cy="93292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3AB870B-2E01-872E-D21A-AF5B73601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24" y="2232316"/>
            <a:ext cx="4483230" cy="77096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A94A9D6-1677-96B4-5682-A0A9ABA30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8924" y="3377418"/>
            <a:ext cx="1386433" cy="11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5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119BD8-8186-0504-E283-974CFD816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072" y="1890498"/>
            <a:ext cx="8811855" cy="30770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342</Words>
  <Application>Microsoft Office PowerPoint</Application>
  <PresentationFormat>宽屏</PresentationFormat>
  <Paragraphs>49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方正粗圆简体</vt:lpstr>
      <vt:lpstr>方正准圆简体</vt:lpstr>
      <vt:lpstr>微软雅黑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Qianqian</cp:lastModifiedBy>
  <cp:revision>1019</cp:revision>
  <dcterms:created xsi:type="dcterms:W3CDTF">2019-07-04T08:14:00Z</dcterms:created>
  <dcterms:modified xsi:type="dcterms:W3CDTF">2024-04-10T03:55:19Z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DDC17F2520F941DDA51073E4506157B0</vt:lpwstr>
  </property>
</Properties>
</file>