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801" r:id="rId2"/>
    <p:sldId id="286" r:id="rId3"/>
    <p:sldId id="643" r:id="rId4"/>
    <p:sldId id="323" r:id="rId5"/>
    <p:sldId id="351" r:id="rId6"/>
    <p:sldId id="653" r:id="rId7"/>
    <p:sldId id="350" r:id="rId8"/>
    <p:sldId id="802" r:id="rId9"/>
    <p:sldId id="358" r:id="rId10"/>
    <p:sldId id="791" r:id="rId11"/>
    <p:sldId id="778" r:id="rId12"/>
    <p:sldId id="803" r:id="rId13"/>
    <p:sldId id="639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91342" autoAdjust="0"/>
  </p:normalViewPr>
  <p:slideViewPr>
    <p:cSldViewPr snapToGrid="0">
      <p:cViewPr varScale="1">
        <p:scale>
          <a:sx n="72" d="100"/>
          <a:sy n="72" d="100"/>
        </p:scale>
        <p:origin x="471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82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6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BE5AF99-AF18-4D05-9D0B-C16BC705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5BBE8E-C9DA-64C6-8142-04CA33A7A214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4E819-1072-3E14-4362-A80355694595}"/>
              </a:ext>
            </a:extLst>
          </p:cNvPr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2024-04-10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>
                  <a:solidFill>
                    <a:schemeClr val="accent1"/>
                  </a:solidFill>
                  <a:latin typeface="+mj-ea"/>
                  <a:ea typeface="+mj-ea"/>
                </a:rPr>
                <a:t>元控青春伴我学编程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DAF04B8-D805-8A16-2732-FBAD15A489B4}"/>
              </a:ext>
            </a:extLst>
          </p:cNvPr>
          <p:cNvSpPr txBox="1"/>
          <p:nvPr/>
        </p:nvSpPr>
        <p:spPr>
          <a:xfrm>
            <a:off x="1399124" y="2001053"/>
            <a:ext cx="5121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信息科技实验一板通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355F08A-064F-FCCE-F606-ECD82BB3E16A}"/>
              </a:ext>
            </a:extLst>
          </p:cNvPr>
          <p:cNvCxnSpPr>
            <a:cxnSpLocks/>
          </p:cNvCxnSpPr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000">
        <p:fade/>
      </p:transition>
    </mc:Choice>
    <mc:Fallback xmlns=""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1653683"/>
          </a:xfrm>
        </p:spPr>
        <p:txBody>
          <a:bodyPr>
            <a:normAutofit/>
          </a:bodyPr>
          <a:lstStyle/>
          <a:p>
            <a:r>
              <a:rPr lang="zh-CN" altLang="en-US" dirty="0"/>
              <a:t>在多分支条件判断结构中，可以有若干“否则如果”的判断分支，但最多只能有一个“否则”判断分支，“否则”分支只有在前面所有分支条件均不满足时才会执行。巧妙利用“否则”分支可以让程序书写变得简单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“否则”判断分支</a:t>
            </a:r>
            <a:endParaRPr lang="zh-CN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A02AC11-AB66-4E21-AA95-E7E6698CD213}"/>
              </a:ext>
            </a:extLst>
          </p:cNvPr>
          <p:cNvGrpSpPr/>
          <p:nvPr/>
        </p:nvGrpSpPr>
        <p:grpSpPr>
          <a:xfrm>
            <a:off x="3823655" y="3429000"/>
            <a:ext cx="4247272" cy="2326338"/>
            <a:chOff x="348604" y="2138275"/>
            <a:chExt cx="4247272" cy="2326338"/>
          </a:xfrm>
        </p:grpSpPr>
        <p:sp>
          <p:nvSpPr>
            <p:cNvPr id="18" name="流程图: 终止 17">
              <a:extLst>
                <a:ext uri="{FF2B5EF4-FFF2-40B4-BE49-F238E27FC236}">
                  <a16:creationId xmlns:a16="http://schemas.microsoft.com/office/drawing/2014/main" id="{9777A6F5-BA94-4E75-B273-470FDC295D92}"/>
                </a:ext>
              </a:extLst>
            </p:cNvPr>
            <p:cNvSpPr/>
            <p:nvPr/>
          </p:nvSpPr>
          <p:spPr>
            <a:xfrm>
              <a:off x="728267" y="2138275"/>
              <a:ext cx="852078" cy="288000"/>
            </a:xfrm>
            <a:prstGeom prst="flowChartTerminato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algn="ctr"/>
              <a:r>
                <a:rPr lang="zh-CN" altLang="en-US" sz="12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开始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8A19B979-DD1C-447E-B22A-815E6485F4D5}"/>
                </a:ext>
              </a:extLst>
            </p:cNvPr>
            <p:cNvCxnSpPr>
              <a:stCxn id="18" idx="2"/>
              <a:endCxn id="46" idx="0"/>
            </p:cNvCxnSpPr>
            <p:nvPr/>
          </p:nvCxnSpPr>
          <p:spPr>
            <a:xfrm>
              <a:off x="1154306" y="2426275"/>
              <a:ext cx="4298" cy="242644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800000"/>
              <a:tailEnd type="stealth" w="med" len="med"/>
            </a:ln>
            <a:effectLst/>
          </p:spPr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81002F7-0694-4C6C-B3EA-B6F94E9C6AD8}"/>
                </a:ext>
              </a:extLst>
            </p:cNvPr>
            <p:cNvGrpSpPr/>
            <p:nvPr/>
          </p:nvGrpSpPr>
          <p:grpSpPr>
            <a:xfrm>
              <a:off x="348604" y="2595778"/>
              <a:ext cx="1893889" cy="1162560"/>
              <a:chOff x="348604" y="2595778"/>
              <a:chExt cx="1893889" cy="1162560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5C9EE5D-E5A6-4EA3-BD94-6DEBE2BCAE39}"/>
                  </a:ext>
                </a:extLst>
              </p:cNvPr>
              <p:cNvSpPr/>
              <p:nvPr/>
            </p:nvSpPr>
            <p:spPr>
              <a:xfrm>
                <a:off x="801359" y="304064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07DD951F-1431-498D-A4B1-AA86351D09A9}"/>
                  </a:ext>
                </a:extLst>
              </p:cNvPr>
              <p:cNvCxnSpPr>
                <a:stCxn id="46" idx="2"/>
                <a:endCxn id="43" idx="0"/>
              </p:cNvCxnSpPr>
              <p:nvPr/>
            </p:nvCxnSpPr>
            <p:spPr>
              <a:xfrm flipH="1">
                <a:off x="1156131" y="3111083"/>
                <a:ext cx="2473" cy="343069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794803F6-86E8-4B96-A338-63DC0DE18097}"/>
                  </a:ext>
                </a:extLst>
              </p:cNvPr>
              <p:cNvCxnSpPr>
                <a:stCxn id="46" idx="3"/>
                <a:endCxn id="38" idx="0"/>
              </p:cNvCxnSpPr>
              <p:nvPr/>
            </p:nvCxnSpPr>
            <p:spPr>
              <a:xfrm>
                <a:off x="1968604" y="2890001"/>
                <a:ext cx="217458" cy="207044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4BFF84B-ACCB-46B4-B4BB-29FE7EC2E6AA}"/>
                  </a:ext>
                </a:extLst>
              </p:cNvPr>
              <p:cNvSpPr/>
              <p:nvPr/>
            </p:nvSpPr>
            <p:spPr>
              <a:xfrm>
                <a:off x="774632" y="3454152"/>
                <a:ext cx="762998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1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CE5636E-272E-47F1-B6CA-63ED15F56DD5}"/>
                  </a:ext>
                </a:extLst>
              </p:cNvPr>
              <p:cNvSpPr/>
              <p:nvPr/>
            </p:nvSpPr>
            <p:spPr>
              <a:xfrm>
                <a:off x="1872161" y="2595778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7B3D7711-EF16-44C9-9827-DEB394A22928}"/>
                  </a:ext>
                </a:extLst>
              </p:cNvPr>
              <p:cNvGrpSpPr/>
              <p:nvPr/>
            </p:nvGrpSpPr>
            <p:grpSpPr>
              <a:xfrm>
                <a:off x="348604" y="2668919"/>
                <a:ext cx="1620000" cy="442164"/>
                <a:chOff x="266918" y="2486662"/>
                <a:chExt cx="1620000" cy="442164"/>
              </a:xfrm>
            </p:grpSpPr>
            <p:sp>
              <p:nvSpPr>
                <p:cNvPr id="46" name="流程图: 决策 45">
                  <a:extLst>
                    <a:ext uri="{FF2B5EF4-FFF2-40B4-BE49-F238E27FC236}">
                      <a16:creationId xmlns:a16="http://schemas.microsoft.com/office/drawing/2014/main" id="{70308741-C860-4F28-B279-B380BD197568}"/>
                    </a:ext>
                  </a:extLst>
                </p:cNvPr>
                <p:cNvSpPr/>
                <p:nvPr/>
              </p:nvSpPr>
              <p:spPr>
                <a:xfrm>
                  <a:off x="266918" y="2486662"/>
                  <a:ext cx="1620000" cy="442164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19B5B41-700A-4EAE-9EC3-7CAF569D02FF}"/>
                    </a:ext>
                  </a:extLst>
                </p:cNvPr>
                <p:cNvSpPr txBox="1"/>
                <p:nvPr/>
              </p:nvSpPr>
              <p:spPr>
                <a:xfrm>
                  <a:off x="333320" y="2573500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1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48EB550-B066-48DF-A2E8-CA38CA06C5EB}"/>
                </a:ext>
              </a:extLst>
            </p:cNvPr>
            <p:cNvGrpSpPr/>
            <p:nvPr/>
          </p:nvGrpSpPr>
          <p:grpSpPr>
            <a:xfrm>
              <a:off x="1376062" y="3006646"/>
              <a:ext cx="1907635" cy="1134611"/>
              <a:chOff x="348604" y="2366552"/>
              <a:chExt cx="1907635" cy="1134611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6051A68-90FE-4175-9DE9-67793B8E41C9}"/>
                  </a:ext>
                </a:extLst>
              </p:cNvPr>
              <p:cNvSpPr/>
              <p:nvPr/>
            </p:nvSpPr>
            <p:spPr>
              <a:xfrm>
                <a:off x="848243" y="2824173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B3DF44C7-8E55-427D-B529-5F8AB7A4439A}"/>
                  </a:ext>
                </a:extLst>
              </p:cNvPr>
              <p:cNvCxnSpPr>
                <a:stCxn id="38" idx="2"/>
                <a:endCxn id="35" idx="0"/>
              </p:cNvCxnSpPr>
              <p:nvPr/>
            </p:nvCxnSpPr>
            <p:spPr>
              <a:xfrm flipH="1">
                <a:off x="1156131" y="2851713"/>
                <a:ext cx="2473" cy="34526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34" name="连接符: 肘形 33">
                <a:extLst>
                  <a:ext uri="{FF2B5EF4-FFF2-40B4-BE49-F238E27FC236}">
                    <a16:creationId xmlns:a16="http://schemas.microsoft.com/office/drawing/2014/main" id="{B88144AD-5543-4707-AA05-EB11CCF99264}"/>
                  </a:ext>
                </a:extLst>
              </p:cNvPr>
              <p:cNvCxnSpPr>
                <a:stCxn id="38" idx="3"/>
                <a:endCxn id="30" idx="0"/>
              </p:cNvCxnSpPr>
              <p:nvPr/>
            </p:nvCxnSpPr>
            <p:spPr>
              <a:xfrm>
                <a:off x="1968604" y="2654332"/>
                <a:ext cx="216270" cy="239034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0BE899A-FB23-4A3C-8B29-06F4C2229397}"/>
                  </a:ext>
                </a:extLst>
              </p:cNvPr>
              <p:cNvSpPr/>
              <p:nvPr/>
            </p:nvSpPr>
            <p:spPr>
              <a:xfrm>
                <a:off x="811971" y="3196977"/>
                <a:ext cx="688320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lang="en-US" altLang="zh-CN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2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3D6D7EF-E884-47E3-8859-FA32EBC34A50}"/>
                  </a:ext>
                </a:extLst>
              </p:cNvPr>
              <p:cNvSpPr/>
              <p:nvPr/>
            </p:nvSpPr>
            <p:spPr>
              <a:xfrm>
                <a:off x="1885907" y="236655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6D200CF4-FE5A-4D26-AAB2-BFD413580607}"/>
                  </a:ext>
                </a:extLst>
              </p:cNvPr>
              <p:cNvGrpSpPr/>
              <p:nvPr/>
            </p:nvGrpSpPr>
            <p:grpSpPr>
              <a:xfrm>
                <a:off x="348604" y="2456951"/>
                <a:ext cx="1620000" cy="394762"/>
                <a:chOff x="266918" y="2274694"/>
                <a:chExt cx="1620000" cy="394762"/>
              </a:xfrm>
            </p:grpSpPr>
            <p:sp>
              <p:nvSpPr>
                <p:cNvPr id="38" name="流程图: 决策 37">
                  <a:extLst>
                    <a:ext uri="{FF2B5EF4-FFF2-40B4-BE49-F238E27FC236}">
                      <a16:creationId xmlns:a16="http://schemas.microsoft.com/office/drawing/2014/main" id="{661FF0C8-91CF-4D36-B26E-E1E351408EB1}"/>
                    </a:ext>
                  </a:extLst>
                </p:cNvPr>
                <p:cNvSpPr/>
                <p:nvPr/>
              </p:nvSpPr>
              <p:spPr>
                <a:xfrm>
                  <a:off x="266918" y="2274694"/>
                  <a:ext cx="1620000" cy="394762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A617D53-434F-4129-B783-7EA6EB0A57E1}"/>
                    </a:ext>
                  </a:extLst>
                </p:cNvPr>
                <p:cNvSpPr txBox="1"/>
                <p:nvPr/>
              </p:nvSpPr>
              <p:spPr>
                <a:xfrm>
                  <a:off x="331145" y="2344178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2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6560F25-6CCD-43B1-A4AB-08D752A44528}"/>
                </a:ext>
              </a:extLst>
            </p:cNvPr>
            <p:cNvGrpSpPr/>
            <p:nvPr/>
          </p:nvGrpSpPr>
          <p:grpSpPr>
            <a:xfrm>
              <a:off x="2402332" y="3443528"/>
              <a:ext cx="2193544" cy="1021085"/>
              <a:chOff x="348604" y="2166994"/>
              <a:chExt cx="2193544" cy="1021085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8EEFD4A-DF40-4774-949C-0A5A8206D263}"/>
                  </a:ext>
                </a:extLst>
              </p:cNvPr>
              <p:cNvSpPr/>
              <p:nvPr/>
            </p:nvSpPr>
            <p:spPr>
              <a:xfrm>
                <a:off x="850980" y="2574012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是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0BA21CCF-923C-40DB-9B80-1434629A7C32}"/>
                  </a:ext>
                </a:extLst>
              </p:cNvPr>
              <p:cNvCxnSpPr>
                <a:stCxn id="30" idx="2"/>
                <a:endCxn id="26" idx="0"/>
              </p:cNvCxnSpPr>
              <p:nvPr/>
            </p:nvCxnSpPr>
            <p:spPr>
              <a:xfrm flipH="1">
                <a:off x="1156131" y="2651238"/>
                <a:ext cx="2473" cy="231414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cxnSp>
            <p:nvCxnSpPr>
              <p:cNvPr id="25" name="连接符: 肘形 24">
                <a:extLst>
                  <a:ext uri="{FF2B5EF4-FFF2-40B4-BE49-F238E27FC236}">
                    <a16:creationId xmlns:a16="http://schemas.microsoft.com/office/drawing/2014/main" id="{014B33BA-BAEC-4A55-938E-B648EA6FBED3}"/>
                  </a:ext>
                </a:extLst>
              </p:cNvPr>
              <p:cNvCxnSpPr>
                <a:stCxn id="30" idx="3"/>
                <a:endCxn id="29" idx="0"/>
              </p:cNvCxnSpPr>
              <p:nvPr/>
            </p:nvCxnSpPr>
            <p:spPr>
              <a:xfrm>
                <a:off x="1968604" y="2454082"/>
                <a:ext cx="221858" cy="429811"/>
              </a:xfrm>
              <a:prstGeom prst="bentConnector2">
                <a:avLst/>
              </a:prstGeom>
              <a:noFill/>
              <a:ln w="38100" cap="flat" cmpd="sng" algn="ctr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3466517-8888-429B-B990-AAD0CF203152}"/>
                  </a:ext>
                </a:extLst>
              </p:cNvPr>
              <p:cNvSpPr/>
              <p:nvPr/>
            </p:nvSpPr>
            <p:spPr>
              <a:xfrm>
                <a:off x="804445" y="2882652"/>
                <a:ext cx="703372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3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1616598-E741-4870-9B7A-44E47F4CD544}"/>
                  </a:ext>
                </a:extLst>
              </p:cNvPr>
              <p:cNvSpPr/>
              <p:nvPr/>
            </p:nvSpPr>
            <p:spPr>
              <a:xfrm>
                <a:off x="1868974" y="2166994"/>
                <a:ext cx="370332" cy="3041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否</a:t>
                </a:r>
                <a:endPara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2F83BCA-DB17-4260-B192-D9F01796200F}"/>
                  </a:ext>
                </a:extLst>
              </p:cNvPr>
              <p:cNvGrpSpPr/>
              <p:nvPr/>
            </p:nvGrpSpPr>
            <p:grpSpPr>
              <a:xfrm>
                <a:off x="348604" y="2256926"/>
                <a:ext cx="1620000" cy="394312"/>
                <a:chOff x="266918" y="2074669"/>
                <a:chExt cx="1620000" cy="394312"/>
              </a:xfrm>
            </p:grpSpPr>
            <p:sp>
              <p:nvSpPr>
                <p:cNvPr id="30" name="流程图: 决策 29">
                  <a:extLst>
                    <a:ext uri="{FF2B5EF4-FFF2-40B4-BE49-F238E27FC236}">
                      <a16:creationId xmlns:a16="http://schemas.microsoft.com/office/drawing/2014/main" id="{9234F1C0-A443-4DA7-992F-F8337671B2A8}"/>
                    </a:ext>
                  </a:extLst>
                </p:cNvPr>
                <p:cNvSpPr/>
                <p:nvPr/>
              </p:nvSpPr>
              <p:spPr>
                <a:xfrm>
                  <a:off x="266918" y="2074669"/>
                  <a:ext cx="1620000" cy="394312"/>
                </a:xfrm>
                <a:prstGeom prst="flowChartDecisi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0" tIns="0" rIns="0" bIns="0" rtlCol="0" anchor="ctr"/>
                <a:lstStyle/>
                <a:p>
                  <a:pPr algn="ctr"/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A30070F-BA2E-4214-A3B9-30C5DC0540EF}"/>
                    </a:ext>
                  </a:extLst>
                </p:cNvPr>
                <p:cNvSpPr txBox="1"/>
                <p:nvPr/>
              </p:nvSpPr>
              <p:spPr>
                <a:xfrm>
                  <a:off x="350912" y="2147074"/>
                  <a:ext cx="14752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条件表达式</a:t>
                  </a:r>
                  <a:r>
                    <a:rPr lang="en-US" altLang="zh-CN" sz="1200" kern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rPr>
                    <a:t>3</a:t>
                  </a:r>
                  <a:endParaRPr lang="zh-CN" altLang="en-US" sz="1200" kern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endParaRPr>
                </a:p>
              </p:txBody>
            </p:sp>
          </p:grp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0E46B15-E259-4D57-BDDF-CF4E1E05380B}"/>
                  </a:ext>
                </a:extLst>
              </p:cNvPr>
              <p:cNvSpPr/>
              <p:nvPr/>
            </p:nvSpPr>
            <p:spPr>
              <a:xfrm>
                <a:off x="1838776" y="2883893"/>
                <a:ext cx="703372" cy="30418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语句块</a:t>
                </a:r>
                <a:r>
                  <a:rPr kumimoji="0" lang="en-US" altLang="zh-CN" sz="1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+mn-ea"/>
                  </a:rPr>
                  <a:t>4</a:t>
                </a: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37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</a:p>
        </p:txBody>
      </p:sp>
    </p:spTree>
    <p:extLst>
      <p:ext uri="{BB962C8B-B14F-4D97-AF65-F5344CB8AC3E}">
        <p14:creationId xmlns:p14="http://schemas.microsoft.com/office/powerpoint/2010/main" val="28876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拓展任务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sz="quarter" idx="15"/>
          </p:nvPr>
        </p:nvSpPr>
        <p:spPr>
          <a:xfrm>
            <a:off x="838200" y="1399044"/>
            <a:ext cx="10337800" cy="1129938"/>
          </a:xfrm>
        </p:spPr>
        <p:txBody>
          <a:bodyPr>
            <a:normAutofit/>
          </a:bodyPr>
          <a:lstStyle/>
          <a:p>
            <a:r>
              <a:rPr lang="zh-CN" altLang="en-US" dirty="0"/>
              <a:t>将“剪刀石头布”游戏修改为双人对战模式，方便两名玩家一起进行游玩 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761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246507" y="3369434"/>
            <a:ext cx="5698996" cy="1444498"/>
          </a:xfrm>
        </p:spPr>
        <p:txBody>
          <a:bodyPr/>
          <a:lstStyle/>
          <a:p>
            <a:r>
              <a:rPr lang="zh-CN" altLang="en-US" sz="8000" dirty="0"/>
              <a:t>剪刀石头布</a:t>
            </a:r>
          </a:p>
        </p:txBody>
      </p:sp>
      <p:sp>
        <p:nvSpPr>
          <p:cNvPr id="3" name="文本占位符 39">
            <a:extLst>
              <a:ext uri="{FF2B5EF4-FFF2-40B4-BE49-F238E27FC236}">
                <a16:creationId xmlns:a16="http://schemas.microsoft.com/office/drawing/2014/main" id="{8C458E80-E397-4B99-9E30-99F426DB0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9448" y="2166324"/>
            <a:ext cx="3833102" cy="1207831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15 </a:t>
            </a:r>
            <a:r>
              <a:rPr lang="zh-CN" altLang="en-US" dirty="0"/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DFDBAF-8FF2-5906-89AF-9EEAF3CB4FC3}"/>
              </a:ext>
            </a:extLst>
          </p:cNvPr>
          <p:cNvSpPr/>
          <p:nvPr/>
        </p:nvSpPr>
        <p:spPr>
          <a:xfrm>
            <a:off x="1321665" y="1775318"/>
            <a:ext cx="9385664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了解“否则”判断分支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掌握“否则”判断分支的应用</a:t>
            </a:r>
          </a:p>
        </p:txBody>
      </p:sp>
    </p:spTree>
    <p:extLst>
      <p:ext uri="{BB962C8B-B14F-4D97-AF65-F5344CB8AC3E}">
        <p14:creationId xmlns:p14="http://schemas.microsoft.com/office/powerpoint/2010/main" val="1768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5000">
        <p:fade/>
      </p:transition>
    </mc:Choice>
    <mc:Fallback xmlns=""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1228449"/>
          </a:xfrm>
        </p:spPr>
        <p:txBody>
          <a:bodyPr/>
          <a:lstStyle/>
          <a:p>
            <a:r>
              <a:rPr lang="zh-CN" altLang="en-US" dirty="0"/>
              <a:t>如果让你设计一款与电脑对战的“剪刀石头布”游戏，怎么判断玩家和电脑的胜负？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</a:p>
        </p:txBody>
      </p:sp>
      <p:sp>
        <p:nvSpPr>
          <p:cNvPr id="20" name="内容占位符 10">
            <a:extLst>
              <a:ext uri="{FF2B5EF4-FFF2-40B4-BE49-F238E27FC236}">
                <a16:creationId xmlns:a16="http://schemas.microsoft.com/office/drawing/2014/main" id="{60BF48B8-A7C9-4671-8DD0-40F1625A63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214499" cy="4306257"/>
          </a:xfrm>
        </p:spPr>
        <p:txBody>
          <a:bodyPr/>
          <a:lstStyle/>
          <a:p>
            <a:r>
              <a:rPr lang="zh-CN" altLang="en-US" dirty="0"/>
              <a:t>想要实现与电脑对战剪刀石头布，我们可以用</a:t>
            </a:r>
            <a:r>
              <a:rPr lang="en-US" altLang="zh-CN" dirty="0"/>
              <a:t>3</a:t>
            </a:r>
            <a:r>
              <a:rPr lang="zh-CN" altLang="en-US" dirty="0"/>
              <a:t>个按键代表</a:t>
            </a:r>
            <a:r>
              <a:rPr lang="en-US" altLang="zh-CN" dirty="0"/>
              <a:t>3</a:t>
            </a:r>
            <a:r>
              <a:rPr lang="zh-CN" altLang="en-US" dirty="0"/>
              <a:t>个出拳选项，让电脑随机出拳。显示玩家与电脑的出拳结果后，系统自动判断胜负，并将结果显示在屏幕上。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B6A9C0-81CA-328C-6531-2A8279B46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56"/>
          <a:stretch/>
        </p:blipFill>
        <p:spPr>
          <a:xfrm>
            <a:off x="1680517" y="1901686"/>
            <a:ext cx="3699866" cy="44199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EAFE09-78DD-00D0-C52A-AA45E1D30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724" y="2080590"/>
            <a:ext cx="5116818" cy="4326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8000">
        <p:fade/>
      </p:transition>
    </mc:Choice>
    <mc:Fallback xmlns="">
      <p:transition spd="med" advClick="0" advTm="8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262</Words>
  <Application>Microsoft Office PowerPoint</Application>
  <PresentationFormat>宽屏</PresentationFormat>
  <Paragraphs>49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方正粗圆简体</vt:lpstr>
      <vt:lpstr>方正准圆简体</vt:lpstr>
      <vt:lpstr>字魂27号-布丁体</vt:lpstr>
      <vt:lpstr>Arial</vt:lpstr>
      <vt:lpstr>Wingdings 2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程序演示</vt:lpstr>
      <vt:lpstr>PowerPoint 演示文稿</vt:lpstr>
      <vt:lpstr>学一学</vt:lpstr>
      <vt:lpstr>PowerPoint 演示文稿</vt:lpstr>
      <vt:lpstr>拓展任务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Qianqian</cp:lastModifiedBy>
  <cp:revision>1102</cp:revision>
  <dcterms:created xsi:type="dcterms:W3CDTF">2019-07-04T08:14:00Z</dcterms:created>
  <dcterms:modified xsi:type="dcterms:W3CDTF">2024-04-10T04:05:19Z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DDC17F2520F941DDA51073E4506157B0</vt:lpwstr>
  </property>
</Properties>
</file>