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801" r:id="rId2"/>
    <p:sldId id="286" r:id="rId3"/>
    <p:sldId id="643" r:id="rId4"/>
    <p:sldId id="323" r:id="rId5"/>
    <p:sldId id="351" r:id="rId6"/>
    <p:sldId id="653" r:id="rId7"/>
    <p:sldId id="350" r:id="rId8"/>
    <p:sldId id="792" r:id="rId9"/>
    <p:sldId id="793" r:id="rId10"/>
    <p:sldId id="358" r:id="rId11"/>
    <p:sldId id="777" r:id="rId12"/>
    <p:sldId id="778" r:id="rId13"/>
    <p:sldId id="775" r:id="rId14"/>
    <p:sldId id="639"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4" autoAdjust="0"/>
    <p:restoredTop sz="83671" autoAdjust="0"/>
  </p:normalViewPr>
  <p:slideViewPr>
    <p:cSldViewPr snapToGrid="0">
      <p:cViewPr varScale="1">
        <p:scale>
          <a:sx n="74" d="100"/>
          <a:sy n="74" d="100"/>
        </p:scale>
        <p:origin x="1070" y="72"/>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2023/10/27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a:t>
            </a:fld>
            <a:endParaRPr lang="zh-CN" altLang="en-US"/>
          </a:p>
        </p:txBody>
      </p:sp>
    </p:spTree>
    <p:extLst>
      <p:ext uri="{BB962C8B-B14F-4D97-AF65-F5344CB8AC3E}">
        <p14:creationId xmlns:p14="http://schemas.microsoft.com/office/powerpoint/2010/main" val="3250829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3</a:t>
            </a:fld>
            <a:endParaRPr lang="zh-CN" altLang="en-US"/>
          </a:p>
        </p:txBody>
      </p:sp>
    </p:spTree>
    <p:extLst>
      <p:ext uri="{BB962C8B-B14F-4D97-AF65-F5344CB8AC3E}">
        <p14:creationId xmlns:p14="http://schemas.microsoft.com/office/powerpoint/2010/main" val="1092796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8</a:t>
            </a:fld>
            <a:endParaRPr lang="zh-CN" altLang="en-US"/>
          </a:p>
        </p:txBody>
      </p:sp>
    </p:spTree>
    <p:extLst>
      <p:ext uri="{BB962C8B-B14F-4D97-AF65-F5344CB8AC3E}">
        <p14:creationId xmlns:p14="http://schemas.microsoft.com/office/powerpoint/2010/main" val="1849393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12</a:t>
            </a:fld>
            <a:endParaRPr lang="zh-CN" altLang="en-US"/>
          </a:p>
        </p:txBody>
      </p:sp>
    </p:spTree>
    <p:extLst>
      <p:ext uri="{BB962C8B-B14F-4D97-AF65-F5344CB8AC3E}">
        <p14:creationId xmlns:p14="http://schemas.microsoft.com/office/powerpoint/2010/main" val="1216661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标题 4">
            <a:extLst>
              <a:ext uri="{FF2B5EF4-FFF2-40B4-BE49-F238E27FC236}">
                <a16:creationId xmlns:a16="http://schemas.microsoft.com/office/drawing/2014/main" id="{9BE5AF99-AF18-4D05-9D0B-C16BC705A1F7}"/>
              </a:ext>
            </a:extLst>
          </p:cNvPr>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a:extLst>
              <a:ext uri="{FF2B5EF4-FFF2-40B4-BE49-F238E27FC236}">
                <a16:creationId xmlns:a16="http://schemas.microsoft.com/office/drawing/2014/main" id="{815BBE8E-C9DA-64C6-8142-04CA33A7A214}"/>
              </a:ext>
            </a:extLst>
          </p:cNvPr>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p>
        </p:txBody>
      </p:sp>
      <p:sp>
        <p:nvSpPr>
          <p:cNvPr id="2" name="文本框 1">
            <a:extLst>
              <a:ext uri="{FF2B5EF4-FFF2-40B4-BE49-F238E27FC236}">
                <a16:creationId xmlns:a16="http://schemas.microsoft.com/office/drawing/2014/main" id="{BEE4E819-1072-3E14-4362-A80355694595}"/>
              </a:ext>
            </a:extLst>
          </p:cNvPr>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2023/10/27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30942"/>
            </a:xfrm>
            <a:prstGeom prst="rect">
              <a:avLst/>
            </a:prstGeom>
            <a:noFill/>
          </p:spPr>
          <p:txBody>
            <a:bodyPr wrap="square" rtlCol="0">
              <a:spAutoFit/>
            </a:bodyPr>
            <a:lstStyle/>
            <a:p>
              <a:pPr algn="dist"/>
              <a:r>
                <a:rPr lang="zh-CN" altLang="en-US" sz="3500" dirty="0">
                  <a:solidFill>
                    <a:schemeClr val="accent1"/>
                  </a:solidFill>
                  <a:latin typeface="+mj-ea"/>
                  <a:ea typeface="+mj-ea"/>
                </a:rPr>
                <a:t>小西带你学编程</a:t>
              </a: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a:extLst>
              <a:ext uri="{FF2B5EF4-FFF2-40B4-BE49-F238E27FC236}">
                <a16:creationId xmlns:a16="http://schemas.microsoft.com/office/drawing/2014/main" id="{ADAF04B8-D805-8A16-2732-FBAD15A489B4}"/>
              </a:ext>
            </a:extLst>
          </p:cNvPr>
          <p:cNvSpPr txBox="1"/>
          <p:nvPr/>
        </p:nvSpPr>
        <p:spPr>
          <a:xfrm>
            <a:off x="1399124" y="2001053"/>
            <a:ext cx="5121915" cy="769441"/>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信息科技实验一板通</a:t>
            </a:r>
          </a:p>
        </p:txBody>
      </p:sp>
      <p:cxnSp>
        <p:nvCxnSpPr>
          <p:cNvPr id="11" name="直接连接符 10">
            <a:extLst>
              <a:ext uri="{FF2B5EF4-FFF2-40B4-BE49-F238E27FC236}">
                <a16:creationId xmlns:a16="http://schemas.microsoft.com/office/drawing/2014/main" id="{4355F08A-064F-FCCE-F606-ECD82BB3E16A}"/>
              </a:ext>
            </a:extLst>
          </p:cNvPr>
          <p:cNvCxnSpPr>
            <a:cxnSpLocks/>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523484"/>
      </p:ext>
    </p:extLst>
  </p:cSld>
  <p:clrMapOvr>
    <a:masterClrMapping/>
  </p:clrMapOvr>
  <mc:AlternateContent xmlns:mc="http://schemas.openxmlformats.org/markup-compatibility/2006" xmlns:p14="http://schemas.microsoft.com/office/powerpoint/2010/main">
    <mc:Choice Requires="p14">
      <p:transition spd="med" p14:dur="700" advClick="0" advTm="14000">
        <p:fade/>
      </p:transition>
    </mc:Choice>
    <mc:Fallback xmlns="">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BC19EEAD-C315-BF8B-9CCB-15A68BB79828}"/>
              </a:ext>
            </a:extLst>
          </p:cNvPr>
          <p:cNvPicPr>
            <a:picLocks noChangeAspect="1"/>
          </p:cNvPicPr>
          <p:nvPr/>
        </p:nvPicPr>
        <p:blipFill>
          <a:blip r:embed="rId2"/>
          <a:stretch>
            <a:fillRect/>
          </a:stretch>
        </p:blipFill>
        <p:spPr>
          <a:xfrm>
            <a:off x="6512707" y="2742261"/>
            <a:ext cx="5053879" cy="3617832"/>
          </a:xfrm>
          <a:prstGeom prst="rect">
            <a:avLst/>
          </a:prstGeom>
        </p:spPr>
      </p:pic>
      <p:pic>
        <p:nvPicPr>
          <p:cNvPr id="7" name="图片 6">
            <a:extLst>
              <a:ext uri="{FF2B5EF4-FFF2-40B4-BE49-F238E27FC236}">
                <a16:creationId xmlns:a16="http://schemas.microsoft.com/office/drawing/2014/main" id="{3353C0BC-4C92-1057-0763-9B9D0C8783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14" y="3221659"/>
            <a:ext cx="5321877" cy="2186808"/>
          </a:xfrm>
          <a:prstGeom prst="rect">
            <a:avLst/>
          </a:prstGeom>
        </p:spPr>
      </p:pic>
      <p:sp>
        <p:nvSpPr>
          <p:cNvPr id="2" name="标题 1"/>
          <p:cNvSpPr>
            <a:spLocks noGrp="1"/>
          </p:cNvSpPr>
          <p:nvPr>
            <p:ph type="title"/>
          </p:nvPr>
        </p:nvSpPr>
        <p:spPr/>
        <p:txBody>
          <a:bodyPr/>
          <a:lstStyle/>
          <a:p>
            <a:r>
              <a:rPr lang="zh-CN" altLang="en-US" dirty="0"/>
              <a:t>学一学</a:t>
            </a:r>
          </a:p>
        </p:txBody>
      </p:sp>
      <p:sp>
        <p:nvSpPr>
          <p:cNvPr id="3" name="内容占位符 2"/>
          <p:cNvSpPr>
            <a:spLocks noGrp="1"/>
          </p:cNvSpPr>
          <p:nvPr>
            <p:ph sz="quarter" idx="15"/>
          </p:nvPr>
        </p:nvSpPr>
        <p:spPr>
          <a:xfrm>
            <a:off x="838200" y="1775317"/>
            <a:ext cx="10408920" cy="4300387"/>
          </a:xfrm>
        </p:spPr>
        <p:txBody>
          <a:bodyPr>
            <a:normAutofit/>
          </a:bodyPr>
          <a:lstStyle/>
          <a:p>
            <a:r>
              <a:rPr lang="zh-CN" altLang="en-US" dirty="0"/>
              <a:t>“获取光线传感器的值”模块主要是获取当前环境的光线强度，我们可以用它检测当前环境的亮度。</a:t>
            </a:r>
          </a:p>
        </p:txBody>
      </p:sp>
      <p:sp>
        <p:nvSpPr>
          <p:cNvPr id="4" name="文本占位符 3"/>
          <p:cNvSpPr>
            <a:spLocks noGrp="1"/>
          </p:cNvSpPr>
          <p:nvPr>
            <p:ph type="body" sz="quarter" idx="16"/>
          </p:nvPr>
        </p:nvSpPr>
        <p:spPr/>
        <p:txBody>
          <a:bodyPr/>
          <a:lstStyle/>
          <a:p>
            <a:r>
              <a:rPr lang="zh-CN" altLang="en-US" dirty="0"/>
              <a:t> 光线传感器</a:t>
            </a:r>
            <a:endParaRPr lang="zh-CN" altLang="zh-CN" dirty="0"/>
          </a:p>
        </p:txBody>
      </p:sp>
      <p:sp>
        <p:nvSpPr>
          <p:cNvPr id="6" name="矩形 5">
            <a:extLst>
              <a:ext uri="{FF2B5EF4-FFF2-40B4-BE49-F238E27FC236}">
                <a16:creationId xmlns:a16="http://schemas.microsoft.com/office/drawing/2014/main" id="{2366B99E-C202-48F6-A46C-7057F735A61D}"/>
              </a:ext>
            </a:extLst>
          </p:cNvPr>
          <p:cNvSpPr/>
          <p:nvPr/>
        </p:nvSpPr>
        <p:spPr>
          <a:xfrm>
            <a:off x="7684696" y="3625427"/>
            <a:ext cx="2130614" cy="4586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 name="矩形 10">
            <a:extLst>
              <a:ext uri="{FF2B5EF4-FFF2-40B4-BE49-F238E27FC236}">
                <a16:creationId xmlns:a16="http://schemas.microsoft.com/office/drawing/2014/main" id="{07C47735-F207-4973-B8F1-1F819078E62E}"/>
              </a:ext>
            </a:extLst>
          </p:cNvPr>
          <p:cNvSpPr/>
          <p:nvPr/>
        </p:nvSpPr>
        <p:spPr>
          <a:xfrm>
            <a:off x="3138967" y="5060961"/>
            <a:ext cx="294769" cy="1797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Tree>
    <p:extLst>
      <p:ext uri="{BB962C8B-B14F-4D97-AF65-F5344CB8AC3E}">
        <p14:creationId xmlns:p14="http://schemas.microsoft.com/office/powerpoint/2010/main" val="247898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p>
        </p:txBody>
      </p:sp>
    </p:spTree>
    <p:extLst>
      <p:ext uri="{BB962C8B-B14F-4D97-AF65-F5344CB8AC3E}">
        <p14:creationId xmlns:p14="http://schemas.microsoft.com/office/powerpoint/2010/main" val="2887639547"/>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进一步调整程序功能，尝试为楼道灯添加亮度档位，当环境光照更暗时，楼道灯亮度变得更亮。</a:t>
            </a:r>
          </a:p>
        </p:txBody>
      </p:sp>
    </p:spTree>
    <p:extLst>
      <p:ext uri="{BB962C8B-B14F-4D97-AF65-F5344CB8AC3E}">
        <p14:creationId xmlns:p14="http://schemas.microsoft.com/office/powerpoint/2010/main" val="3797530724"/>
      </p:ext>
    </p:extLst>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2990021" y="3369434"/>
            <a:ext cx="6211958" cy="1625894"/>
          </a:xfrm>
        </p:spPr>
        <p:txBody>
          <a:bodyPr/>
          <a:lstStyle/>
          <a:p>
            <a:r>
              <a:rPr lang="zh-CN" altLang="en-US" dirty="0">
                <a:latin typeface="方正粗圆简体" panose="02000500000000000000" pitchFamily="2" charset="-122"/>
                <a:ea typeface="方正粗圆简体" panose="02000500000000000000" pitchFamily="2" charset="-122"/>
              </a:rPr>
              <a:t>智能楼道灯</a:t>
            </a:r>
          </a:p>
        </p:txBody>
      </p:sp>
      <p:sp>
        <p:nvSpPr>
          <p:cNvPr id="3" name="文本占位符 39">
            <a:extLst>
              <a:ext uri="{FF2B5EF4-FFF2-40B4-BE49-F238E27FC236}">
                <a16:creationId xmlns:a16="http://schemas.microsoft.com/office/drawing/2014/main" id="{8C458E80-E397-4B99-9E30-99F426DB0CF6}"/>
              </a:ext>
            </a:extLst>
          </p:cNvPr>
          <p:cNvSpPr>
            <a:spLocks noGrp="1"/>
          </p:cNvSpPr>
          <p:nvPr>
            <p:ph type="body" sz="quarter" idx="13"/>
          </p:nvPr>
        </p:nvSpPr>
        <p:spPr>
          <a:xfrm>
            <a:off x="4301277" y="2166324"/>
            <a:ext cx="3589444" cy="1242520"/>
          </a:xfrm>
        </p:spPr>
        <p:txBody>
          <a:bodyPr/>
          <a:lstStyle/>
          <a:p>
            <a:pPr algn="ctr"/>
            <a:r>
              <a:rPr lang="zh-CN" altLang="en-US" dirty="0"/>
              <a:t>第 </a:t>
            </a:r>
            <a:r>
              <a:rPr lang="en-US" altLang="zh-CN" dirty="0"/>
              <a:t>18 </a:t>
            </a:r>
            <a:r>
              <a:rPr lang="zh-CN" altLang="en-US" dirty="0"/>
              <a:t>课</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p>
        </p:txBody>
      </p:sp>
      <p:sp>
        <p:nvSpPr>
          <p:cNvPr id="4" name="矩形 3">
            <a:extLst>
              <a:ext uri="{FF2B5EF4-FFF2-40B4-BE49-F238E27FC236}">
                <a16:creationId xmlns:a16="http://schemas.microsoft.com/office/drawing/2014/main" id="{8EDFDBAF-8FF2-5906-89AF-9EEAF3CB4FC3}"/>
              </a:ext>
            </a:extLst>
          </p:cNvPr>
          <p:cNvSpPr/>
          <p:nvPr/>
        </p:nvSpPr>
        <p:spPr>
          <a:xfrm>
            <a:off x="1321665" y="1775318"/>
            <a:ext cx="9385664" cy="114627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了解板载光线传感器的使用方法</a:t>
            </a:r>
            <a:endParaRPr lang="en-US" altLang="zh-CN"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能够编写程序综合利用传感器功能实现案例效果</a:t>
            </a:r>
          </a:p>
        </p:txBody>
      </p:sp>
    </p:spTree>
    <p:extLst>
      <p:ext uri="{BB962C8B-B14F-4D97-AF65-F5344CB8AC3E}">
        <p14:creationId xmlns:p14="http://schemas.microsoft.com/office/powerpoint/2010/main" val="176850753"/>
      </p:ext>
    </p:extLst>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p>
        </p:txBody>
      </p:sp>
      <p:sp>
        <p:nvSpPr>
          <p:cNvPr id="6" name="内容占位符 5"/>
          <p:cNvSpPr>
            <a:spLocks noGrp="1"/>
          </p:cNvSpPr>
          <p:nvPr>
            <p:ph sz="quarter" idx="15"/>
          </p:nvPr>
        </p:nvSpPr>
        <p:spPr>
          <a:xfrm>
            <a:off x="838200" y="1251530"/>
            <a:ext cx="10196744" cy="2921225"/>
          </a:xfrm>
        </p:spPr>
        <p:txBody>
          <a:bodyPr>
            <a:normAutofit/>
          </a:bodyPr>
          <a:lstStyle/>
          <a:p>
            <a:r>
              <a:rPr lang="zh-CN" altLang="en-US" dirty="0"/>
              <a:t>晚上，我们回家的时候，楼道里面的灯会因为我们走路发出的声响而打开，但是在白天无论多大的声响都不会将它“唤醒”。这是怎样的原理呢？如果让你用</a:t>
            </a:r>
            <a:r>
              <a:rPr lang="en-US" altLang="zh-CN" dirty="0"/>
              <a:t>MixGo CC</a:t>
            </a:r>
            <a:r>
              <a:rPr lang="zh-CN" altLang="en-US" dirty="0"/>
              <a:t>主控板设计一个智能楼道灯，应该如何实现呢？</a:t>
            </a:r>
          </a:p>
        </p:txBody>
      </p:sp>
    </p:spTree>
  </p:cSld>
  <p:clrMapOvr>
    <a:masterClrMapping/>
  </p:clrMapOvr>
  <mc:AlternateContent xmlns:mc="http://schemas.openxmlformats.org/markup-compatibility/2006" xmlns:p14="http://schemas.microsoft.com/office/powerpoint/2010/main">
    <mc:Choice Requires="p14">
      <p:transition spd="med" p14:dur="700" advClick="0" advTm="22000">
        <p:fade/>
      </p:transition>
    </mc:Choice>
    <mc:Fallback xmlns="">
      <p:transition spd="med" advClick="0" advTm="2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p>
        </p:txBody>
      </p:sp>
      <p:sp>
        <p:nvSpPr>
          <p:cNvPr id="20" name="内容占位符 10">
            <a:extLst>
              <a:ext uri="{FF2B5EF4-FFF2-40B4-BE49-F238E27FC236}">
                <a16:creationId xmlns:a16="http://schemas.microsoft.com/office/drawing/2014/main" id="{60BF48B8-A7C9-4671-8DD0-40F1625A638A}"/>
              </a:ext>
            </a:extLst>
          </p:cNvPr>
          <p:cNvSpPr>
            <a:spLocks noGrp="1"/>
          </p:cNvSpPr>
          <p:nvPr>
            <p:ph sz="quarter" idx="14"/>
          </p:nvPr>
        </p:nvSpPr>
        <p:spPr>
          <a:xfrm>
            <a:off x="838199" y="1268920"/>
            <a:ext cx="10418619" cy="4306257"/>
          </a:xfrm>
        </p:spPr>
        <p:txBody>
          <a:bodyPr/>
          <a:lstStyle/>
          <a:p>
            <a:r>
              <a:rPr lang="zh-CN" altLang="en-US" dirty="0"/>
              <a:t>首先我们需要先获取声音传感器与光线传感器两个传感器的取值情况，并进行综合判断，符合条件时控制</a:t>
            </a:r>
            <a:r>
              <a:rPr lang="en-US" altLang="zh-CN" dirty="0"/>
              <a:t>RGB</a:t>
            </a:r>
            <a:r>
              <a:rPr lang="zh-CN" altLang="en-US" dirty="0"/>
              <a:t>灯亮起，一段时间后自动熄灭。</a:t>
            </a:r>
          </a:p>
        </p:txBody>
      </p:sp>
    </p:spTree>
  </p:cSld>
  <p:clrMapOvr>
    <a:masterClrMapping/>
  </p:clrMapOvr>
  <mc:AlternateContent xmlns:mc="http://schemas.openxmlformats.org/markup-compatibility/2006" xmlns:p14="http://schemas.microsoft.com/office/powerpoint/2010/main">
    <mc:Choice Requires="p14">
      <p:transition spd="med" p14:dur="700" advClick="0" advTm="18000">
        <p:fade/>
      </p:transition>
    </mc:Choice>
    <mc:Fallback xmlns="">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模块列表</a:t>
            </a:r>
          </a:p>
        </p:txBody>
      </p:sp>
      <p:graphicFrame>
        <p:nvGraphicFramePr>
          <p:cNvPr id="3" name="表格 3">
            <a:extLst>
              <a:ext uri="{FF2B5EF4-FFF2-40B4-BE49-F238E27FC236}">
                <a16:creationId xmlns:a16="http://schemas.microsoft.com/office/drawing/2014/main" id="{7303BF24-946C-7D52-2619-A27782F9D47D}"/>
              </a:ext>
            </a:extLst>
          </p:cNvPr>
          <p:cNvGraphicFramePr>
            <a:graphicFrameLocks/>
          </p:cNvGraphicFramePr>
          <p:nvPr>
            <p:extLst>
              <p:ext uri="{D42A27DB-BD31-4B8C-83A1-F6EECF244321}">
                <p14:modId xmlns:p14="http://schemas.microsoft.com/office/powerpoint/2010/main" val="1547226453"/>
              </p:ext>
            </p:extLst>
          </p:nvPr>
        </p:nvGraphicFramePr>
        <p:xfrm>
          <a:off x="1074738" y="1154113"/>
          <a:ext cx="10042524" cy="1956232"/>
        </p:xfrm>
        <a:graphic>
          <a:graphicData uri="http://schemas.openxmlformats.org/drawingml/2006/table">
            <a:tbl>
              <a:tblPr firstRow="1" bandRow="1">
                <a:tableStyleId>{3B4B98B0-60AC-42C2-AFA5-B58CD77FA1E5}</a:tableStyleId>
              </a:tblPr>
              <a:tblGrid>
                <a:gridCol w="2139802">
                  <a:extLst>
                    <a:ext uri="{9D8B030D-6E8A-4147-A177-3AD203B41FA5}">
                      <a16:colId xmlns:a16="http://schemas.microsoft.com/office/drawing/2014/main" val="2238078864"/>
                    </a:ext>
                  </a:extLst>
                </a:gridCol>
                <a:gridCol w="7902722">
                  <a:extLst>
                    <a:ext uri="{9D8B030D-6E8A-4147-A177-3AD203B41FA5}">
                      <a16:colId xmlns:a16="http://schemas.microsoft.com/office/drawing/2014/main" val="3945399278"/>
                    </a:ext>
                  </a:extLst>
                </a:gridCol>
              </a:tblGrid>
              <a:tr h="19562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板载传感分类</a:t>
                      </a: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solidFill>
                      <a:schemeClr val="bg1">
                        <a:alpha val="20000"/>
                      </a:schemeClr>
                    </a:solidFill>
                  </a:tcPr>
                </a:tc>
                <a:tc>
                  <a:txBody>
                    <a:bodyPr/>
                    <a:lstStyle/>
                    <a:p>
                      <a:endParaRPr lang="zh-CN" altLang="en-US" dirty="0"/>
                    </a:p>
                  </a:txBody>
                  <a:tcPr anchor="b">
                    <a:solidFill>
                      <a:schemeClr val="bg1">
                        <a:alpha val="20000"/>
                      </a:schemeClr>
                    </a:solidFill>
                  </a:tcPr>
                </a:tc>
                <a:extLst>
                  <a:ext uri="{0D108BD9-81ED-4DB2-BD59-A6C34878D82A}">
                    <a16:rowId xmlns:a16="http://schemas.microsoft.com/office/drawing/2014/main" val="2671858278"/>
                  </a:ext>
                </a:extLst>
              </a:tr>
            </a:tbl>
          </a:graphicData>
        </a:graphic>
      </p:graphicFrame>
      <p:pic>
        <p:nvPicPr>
          <p:cNvPr id="6" name="图片 5">
            <a:extLst>
              <a:ext uri="{FF2B5EF4-FFF2-40B4-BE49-F238E27FC236}">
                <a16:creationId xmlns:a16="http://schemas.microsoft.com/office/drawing/2014/main" id="{B2D93CB2-7BDB-8B1F-F5A9-16893845B79B}"/>
              </a:ext>
            </a:extLst>
          </p:cNvPr>
          <p:cNvPicPr>
            <a:picLocks noChangeAspect="1"/>
          </p:cNvPicPr>
          <p:nvPr/>
        </p:nvPicPr>
        <p:blipFill>
          <a:blip r:embed="rId3"/>
          <a:stretch>
            <a:fillRect/>
          </a:stretch>
        </p:blipFill>
        <p:spPr>
          <a:xfrm>
            <a:off x="5947291" y="1523067"/>
            <a:ext cx="3752417" cy="1106573"/>
          </a:xfrm>
          <a:prstGeom prst="rect">
            <a:avLst/>
          </a:prstGeom>
        </p:spPr>
      </p:pic>
    </p:spTree>
    <p:extLst>
      <p:ext uri="{BB962C8B-B14F-4D97-AF65-F5344CB8AC3E}">
        <p14:creationId xmlns:p14="http://schemas.microsoft.com/office/powerpoint/2010/main" val="3505058916"/>
      </p:ext>
    </p:extLst>
  </p:cSld>
  <p:clrMapOvr>
    <a:masterClrMapping/>
  </p:clrMapOvr>
  <mc:AlternateContent xmlns:mc="http://schemas.openxmlformats.org/markup-compatibility/2006" xmlns:p14="http://schemas.microsoft.com/office/powerpoint/2010/main">
    <mc:Choice Requires="p14">
      <p:transition spd="med" p14:dur="700" advClick="0" advTm="15000">
        <p:fade/>
      </p:transition>
    </mc:Choice>
    <mc:Fallback xmlns="">
      <p:transition spd="med" advClick="0" advTm="1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p>
        </p:txBody>
      </p:sp>
      <p:pic>
        <p:nvPicPr>
          <p:cNvPr id="5" name="图片 4">
            <a:extLst>
              <a:ext uri="{FF2B5EF4-FFF2-40B4-BE49-F238E27FC236}">
                <a16:creationId xmlns:a16="http://schemas.microsoft.com/office/drawing/2014/main" id="{A10B8EFC-3829-6B2D-C9C5-584E69B9C163}"/>
              </a:ext>
            </a:extLst>
          </p:cNvPr>
          <p:cNvPicPr>
            <a:picLocks noChangeAspect="1"/>
          </p:cNvPicPr>
          <p:nvPr/>
        </p:nvPicPr>
        <p:blipFill>
          <a:blip r:embed="rId2"/>
          <a:stretch>
            <a:fillRect/>
          </a:stretch>
        </p:blipFill>
        <p:spPr>
          <a:xfrm>
            <a:off x="1186295" y="2071348"/>
            <a:ext cx="9819409" cy="39640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家长会"/>
  <p:tag name="KSO_WPP_MARK_KEY" val="f2028d38-4b62-43d5-adf9-031cdddef458"/>
  <p:tag name="COMMONDATA" val="eyJoZGlkIjoiZjVhNGJiMWVmZTg4ZjFhYWZhYWFiMzBkODkwYWRkZmU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1997</TotalTime>
  <Words>253</Words>
  <Application>Microsoft Office PowerPoint</Application>
  <PresentationFormat>宽屏</PresentationFormat>
  <Paragraphs>38</Paragraphs>
  <Slides>14</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等线</vt:lpstr>
      <vt:lpstr>方正粗圆简体</vt:lpstr>
      <vt:lpstr>方正准圆简体</vt:lpstr>
      <vt:lpstr>微软雅黑</vt:lpstr>
      <vt:lpstr>字魂27号-布丁体</vt:lpstr>
      <vt:lpstr>Arial</vt:lpstr>
      <vt:lpstr>Wingdings 2</vt:lpstr>
      <vt:lpstr>Office 主题​​</vt:lpstr>
      <vt:lpstr>PowerPoint 演示文稿</vt:lpstr>
      <vt:lpstr>PowerPoint 演示文稿</vt:lpstr>
      <vt:lpstr>课程目标</vt:lpstr>
      <vt:lpstr>PowerPoint 演示文稿</vt:lpstr>
      <vt:lpstr>想一想</vt:lpstr>
      <vt:lpstr>PowerPoint 演示文稿</vt:lpstr>
      <vt:lpstr>逻辑梳理</vt:lpstr>
      <vt:lpstr>模块列表</vt:lpstr>
      <vt:lpstr>程序演示</vt:lpstr>
      <vt:lpstr>PowerPoint 演示文稿</vt:lpstr>
      <vt:lpstr>学一学</vt:lpstr>
      <vt:lpstr>PowerPoint 演示文稿</vt:lpstr>
      <vt:lpstr>课后思考</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昊天 马</cp:lastModifiedBy>
  <cp:revision>1057</cp:revision>
  <dcterms:created xsi:type="dcterms:W3CDTF">2019-07-04T08:14:00Z</dcterms:created>
  <dcterms:modified xsi:type="dcterms:W3CDTF">2023-10-27T04:24:49Z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DDC17F2520F941DDA51073E4506157B0</vt:lpwstr>
  </property>
</Properties>
</file>