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1" r:id="rId12"/>
    <p:sldId id="776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有时，条件分支结构可能不只包含两个选择分支，多分支条件判断适用于“</a:t>
            </a:r>
            <a:r>
              <a:rPr lang="en-US" altLang="zh-CN" dirty="0"/>
              <a:t>N</a:t>
            </a:r>
            <a:r>
              <a:rPr lang="zh-CN" altLang="en-US" dirty="0"/>
              <a:t>选</a:t>
            </a:r>
            <a:r>
              <a:rPr lang="en-US" altLang="zh-CN" dirty="0"/>
              <a:t>1”</a:t>
            </a:r>
            <a:r>
              <a:rPr lang="zh-CN" altLang="en-US" dirty="0"/>
              <a:t>条件判断。一个多分支条件结构中的多个语句块，有且只有一个被执行。有时多个判断分支之间是具有逻辑关系的，需要注意判断顺序。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多分支条件判断</a:t>
            </a:r>
            <a:endParaRPr lang="zh-CN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A02AC11-AB66-4E21-AA95-E7E6698CD213}"/>
              </a:ext>
            </a:extLst>
          </p:cNvPr>
          <p:cNvGrpSpPr/>
          <p:nvPr/>
        </p:nvGrpSpPr>
        <p:grpSpPr>
          <a:xfrm>
            <a:off x="5132337" y="3429000"/>
            <a:ext cx="4247272" cy="2326338"/>
            <a:chOff x="348604" y="2138275"/>
            <a:chExt cx="4247272" cy="2326338"/>
          </a:xfrm>
        </p:grpSpPr>
        <p:sp>
          <p:nvSpPr>
            <p:cNvPr id="18" name="流程图: 终止 17">
              <a:extLst>
                <a:ext uri="{FF2B5EF4-FFF2-40B4-BE49-F238E27FC236}">
                  <a16:creationId xmlns:a16="http://schemas.microsoft.com/office/drawing/2014/main" id="{9777A6F5-BA94-4E75-B273-470FDC295D92}"/>
                </a:ext>
              </a:extLst>
            </p:cNvPr>
            <p:cNvSpPr/>
            <p:nvPr/>
          </p:nvSpPr>
          <p:spPr>
            <a:xfrm>
              <a:off x="728267" y="2138275"/>
              <a:ext cx="852078" cy="288000"/>
            </a:xfrm>
            <a:prstGeom prst="flowChartTerminato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开始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A19B979-DD1C-447E-B22A-815E6485F4D5}"/>
                </a:ext>
              </a:extLst>
            </p:cNvPr>
            <p:cNvCxnSpPr>
              <a:stCxn id="18" idx="2"/>
              <a:endCxn id="46" idx="0"/>
            </p:cNvCxnSpPr>
            <p:nvPr/>
          </p:nvCxnSpPr>
          <p:spPr>
            <a:xfrm>
              <a:off x="1154306" y="2426275"/>
              <a:ext cx="4298" cy="242644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  <a:tailEnd type="stealth" w="med" len="med"/>
            </a:ln>
            <a:effectLst/>
          </p:spPr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81002F7-0694-4C6C-B3EA-B6F94E9C6AD8}"/>
                </a:ext>
              </a:extLst>
            </p:cNvPr>
            <p:cNvGrpSpPr/>
            <p:nvPr/>
          </p:nvGrpSpPr>
          <p:grpSpPr>
            <a:xfrm>
              <a:off x="348604" y="2595778"/>
              <a:ext cx="1893889" cy="1162560"/>
              <a:chOff x="348604" y="2595778"/>
              <a:chExt cx="1893889" cy="116256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5C9EE5D-E5A6-4EA3-BD94-6DEBE2BCAE39}"/>
                  </a:ext>
                </a:extLst>
              </p:cNvPr>
              <p:cNvSpPr/>
              <p:nvPr/>
            </p:nvSpPr>
            <p:spPr>
              <a:xfrm>
                <a:off x="801359" y="304064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07DD951F-1431-498D-A4B1-AA86351D09A9}"/>
                  </a:ext>
                </a:extLst>
              </p:cNvPr>
              <p:cNvCxnSpPr>
                <a:stCxn id="46" idx="2"/>
                <a:endCxn id="43" idx="0"/>
              </p:cNvCxnSpPr>
              <p:nvPr/>
            </p:nvCxnSpPr>
            <p:spPr>
              <a:xfrm flipH="1">
                <a:off x="1156131" y="3111083"/>
                <a:ext cx="2473" cy="343069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794803F6-86E8-4B96-A338-63DC0DE18097}"/>
                  </a:ext>
                </a:extLst>
              </p:cNvPr>
              <p:cNvCxnSpPr>
                <a:stCxn id="46" idx="3"/>
                <a:endCxn id="38" idx="0"/>
              </p:cNvCxnSpPr>
              <p:nvPr/>
            </p:nvCxnSpPr>
            <p:spPr>
              <a:xfrm>
                <a:off x="1968604" y="2890001"/>
                <a:ext cx="217458" cy="207044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4BFF84B-ACCB-46B4-B4BB-29FE7EC2E6AA}"/>
                  </a:ext>
                </a:extLst>
              </p:cNvPr>
              <p:cNvSpPr/>
              <p:nvPr/>
            </p:nvSpPr>
            <p:spPr>
              <a:xfrm>
                <a:off x="774632" y="3454152"/>
                <a:ext cx="762998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1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CE5636E-272E-47F1-B6CA-63ED15F56DD5}"/>
                  </a:ext>
                </a:extLst>
              </p:cNvPr>
              <p:cNvSpPr/>
              <p:nvPr/>
            </p:nvSpPr>
            <p:spPr>
              <a:xfrm>
                <a:off x="1872161" y="2595778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7B3D7711-EF16-44C9-9827-DEB394A22928}"/>
                  </a:ext>
                </a:extLst>
              </p:cNvPr>
              <p:cNvGrpSpPr/>
              <p:nvPr/>
            </p:nvGrpSpPr>
            <p:grpSpPr>
              <a:xfrm>
                <a:off x="348604" y="2668919"/>
                <a:ext cx="1620000" cy="442164"/>
                <a:chOff x="266918" y="2486662"/>
                <a:chExt cx="1620000" cy="442164"/>
              </a:xfrm>
            </p:grpSpPr>
            <p:sp>
              <p:nvSpPr>
                <p:cNvPr id="46" name="流程图: 决策 45">
                  <a:extLst>
                    <a:ext uri="{FF2B5EF4-FFF2-40B4-BE49-F238E27FC236}">
                      <a16:creationId xmlns:a16="http://schemas.microsoft.com/office/drawing/2014/main" id="{70308741-C860-4F28-B279-B380BD197568}"/>
                    </a:ext>
                  </a:extLst>
                </p:cNvPr>
                <p:cNvSpPr/>
                <p:nvPr/>
              </p:nvSpPr>
              <p:spPr>
                <a:xfrm>
                  <a:off x="266918" y="2486662"/>
                  <a:ext cx="1620000" cy="442164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19B5B41-700A-4EAE-9EC3-7CAF569D02FF}"/>
                    </a:ext>
                  </a:extLst>
                </p:cNvPr>
                <p:cNvSpPr txBox="1"/>
                <p:nvPr/>
              </p:nvSpPr>
              <p:spPr>
                <a:xfrm>
                  <a:off x="333320" y="2573500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1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48EB550-B066-48DF-A2E8-CA38CA06C5EB}"/>
                </a:ext>
              </a:extLst>
            </p:cNvPr>
            <p:cNvGrpSpPr/>
            <p:nvPr/>
          </p:nvGrpSpPr>
          <p:grpSpPr>
            <a:xfrm>
              <a:off x="1376062" y="3006646"/>
              <a:ext cx="1907635" cy="1134611"/>
              <a:chOff x="348604" y="2366552"/>
              <a:chExt cx="1907635" cy="1134611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6051A68-90FE-4175-9DE9-67793B8E41C9}"/>
                  </a:ext>
                </a:extLst>
              </p:cNvPr>
              <p:cNvSpPr/>
              <p:nvPr/>
            </p:nvSpPr>
            <p:spPr>
              <a:xfrm>
                <a:off x="848243" y="2824173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B3DF44C7-8E55-427D-B529-5F8AB7A4439A}"/>
                  </a:ext>
                </a:extLst>
              </p:cNvPr>
              <p:cNvCxnSpPr>
                <a:stCxn id="38" idx="2"/>
                <a:endCxn id="35" idx="0"/>
              </p:cNvCxnSpPr>
              <p:nvPr/>
            </p:nvCxnSpPr>
            <p:spPr>
              <a:xfrm flipH="1">
                <a:off x="1156131" y="2851713"/>
                <a:ext cx="2473" cy="345264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34" name="连接符: 肘形 33">
                <a:extLst>
                  <a:ext uri="{FF2B5EF4-FFF2-40B4-BE49-F238E27FC236}">
                    <a16:creationId xmlns:a16="http://schemas.microsoft.com/office/drawing/2014/main" id="{B88144AD-5543-4707-AA05-EB11CCF99264}"/>
                  </a:ext>
                </a:extLst>
              </p:cNvPr>
              <p:cNvCxnSpPr>
                <a:stCxn id="38" idx="3"/>
                <a:endCxn id="30" idx="0"/>
              </p:cNvCxnSpPr>
              <p:nvPr/>
            </p:nvCxnSpPr>
            <p:spPr>
              <a:xfrm>
                <a:off x="1968604" y="2654332"/>
                <a:ext cx="216270" cy="239034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0BE899A-FB23-4A3C-8B29-06F4C2229397}"/>
                  </a:ext>
                </a:extLst>
              </p:cNvPr>
              <p:cNvSpPr/>
              <p:nvPr/>
            </p:nvSpPr>
            <p:spPr>
              <a:xfrm>
                <a:off x="811971" y="3196977"/>
                <a:ext cx="688320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lang="en-US" altLang="zh-CN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2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3D6D7EF-E884-47E3-8859-FA32EBC34A50}"/>
                  </a:ext>
                </a:extLst>
              </p:cNvPr>
              <p:cNvSpPr/>
              <p:nvPr/>
            </p:nvSpPr>
            <p:spPr>
              <a:xfrm>
                <a:off x="1885907" y="236655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6D200CF4-FE5A-4D26-AAB2-BFD413580607}"/>
                  </a:ext>
                </a:extLst>
              </p:cNvPr>
              <p:cNvGrpSpPr/>
              <p:nvPr/>
            </p:nvGrpSpPr>
            <p:grpSpPr>
              <a:xfrm>
                <a:off x="348604" y="2456951"/>
                <a:ext cx="1620000" cy="394762"/>
                <a:chOff x="266918" y="2274694"/>
                <a:chExt cx="1620000" cy="394762"/>
              </a:xfrm>
            </p:grpSpPr>
            <p:sp>
              <p:nvSpPr>
                <p:cNvPr id="38" name="流程图: 决策 37">
                  <a:extLst>
                    <a:ext uri="{FF2B5EF4-FFF2-40B4-BE49-F238E27FC236}">
                      <a16:creationId xmlns:a16="http://schemas.microsoft.com/office/drawing/2014/main" id="{661FF0C8-91CF-4D36-B26E-E1E351408EB1}"/>
                    </a:ext>
                  </a:extLst>
                </p:cNvPr>
                <p:cNvSpPr/>
                <p:nvPr/>
              </p:nvSpPr>
              <p:spPr>
                <a:xfrm>
                  <a:off x="266918" y="2274694"/>
                  <a:ext cx="1620000" cy="394762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A617D53-434F-4129-B783-7EA6EB0A57E1}"/>
                    </a:ext>
                  </a:extLst>
                </p:cNvPr>
                <p:cNvSpPr txBox="1"/>
                <p:nvPr/>
              </p:nvSpPr>
              <p:spPr>
                <a:xfrm>
                  <a:off x="331145" y="2344178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2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6560F25-6CCD-43B1-A4AB-08D752A44528}"/>
                </a:ext>
              </a:extLst>
            </p:cNvPr>
            <p:cNvGrpSpPr/>
            <p:nvPr/>
          </p:nvGrpSpPr>
          <p:grpSpPr>
            <a:xfrm>
              <a:off x="2402332" y="3443528"/>
              <a:ext cx="2193544" cy="1021085"/>
              <a:chOff x="348604" y="2166994"/>
              <a:chExt cx="2193544" cy="102108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8EEFD4A-DF40-4774-949C-0A5A8206D263}"/>
                  </a:ext>
                </a:extLst>
              </p:cNvPr>
              <p:cNvSpPr/>
              <p:nvPr/>
            </p:nvSpPr>
            <p:spPr>
              <a:xfrm>
                <a:off x="850980" y="257401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BA21CCF-923C-40DB-9B80-1434629A7C32}"/>
                  </a:ext>
                </a:extLst>
              </p:cNvPr>
              <p:cNvCxnSpPr>
                <a:stCxn id="30" idx="2"/>
                <a:endCxn id="26" idx="0"/>
              </p:cNvCxnSpPr>
              <p:nvPr/>
            </p:nvCxnSpPr>
            <p:spPr>
              <a:xfrm flipH="1">
                <a:off x="1156131" y="2651238"/>
                <a:ext cx="2473" cy="231414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25" name="连接符: 肘形 24">
                <a:extLst>
                  <a:ext uri="{FF2B5EF4-FFF2-40B4-BE49-F238E27FC236}">
                    <a16:creationId xmlns:a16="http://schemas.microsoft.com/office/drawing/2014/main" id="{014B33BA-BAEC-4A55-938E-B648EA6FBED3}"/>
                  </a:ext>
                </a:extLst>
              </p:cNvPr>
              <p:cNvCxnSpPr>
                <a:stCxn id="30" idx="3"/>
                <a:endCxn id="29" idx="0"/>
              </p:cNvCxnSpPr>
              <p:nvPr/>
            </p:nvCxnSpPr>
            <p:spPr>
              <a:xfrm>
                <a:off x="1968604" y="2454082"/>
                <a:ext cx="221858" cy="429811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3466517-8888-429B-B990-AAD0CF203152}"/>
                  </a:ext>
                </a:extLst>
              </p:cNvPr>
              <p:cNvSpPr/>
              <p:nvPr/>
            </p:nvSpPr>
            <p:spPr>
              <a:xfrm>
                <a:off x="804445" y="2882652"/>
                <a:ext cx="703372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3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1616598-E741-4870-9B7A-44E47F4CD544}"/>
                  </a:ext>
                </a:extLst>
              </p:cNvPr>
              <p:cNvSpPr/>
              <p:nvPr/>
            </p:nvSpPr>
            <p:spPr>
              <a:xfrm>
                <a:off x="1868974" y="2166994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2F83BCA-DB17-4260-B192-D9F01796200F}"/>
                  </a:ext>
                </a:extLst>
              </p:cNvPr>
              <p:cNvGrpSpPr/>
              <p:nvPr/>
            </p:nvGrpSpPr>
            <p:grpSpPr>
              <a:xfrm>
                <a:off x="348604" y="2256926"/>
                <a:ext cx="1620000" cy="394312"/>
                <a:chOff x="266918" y="2074669"/>
                <a:chExt cx="1620000" cy="394312"/>
              </a:xfrm>
            </p:grpSpPr>
            <p:sp>
              <p:nvSpPr>
                <p:cNvPr id="30" name="流程图: 决策 29">
                  <a:extLst>
                    <a:ext uri="{FF2B5EF4-FFF2-40B4-BE49-F238E27FC236}">
                      <a16:creationId xmlns:a16="http://schemas.microsoft.com/office/drawing/2014/main" id="{9234F1C0-A443-4DA7-992F-F8337671B2A8}"/>
                    </a:ext>
                  </a:extLst>
                </p:cNvPr>
                <p:cNvSpPr/>
                <p:nvPr/>
              </p:nvSpPr>
              <p:spPr>
                <a:xfrm>
                  <a:off x="266918" y="2074669"/>
                  <a:ext cx="1620000" cy="394312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A30070F-BA2E-4214-A3B9-30C5DC0540EF}"/>
                    </a:ext>
                  </a:extLst>
                </p:cNvPr>
                <p:cNvSpPr txBox="1"/>
                <p:nvPr/>
              </p:nvSpPr>
              <p:spPr>
                <a:xfrm>
                  <a:off x="350912" y="2147074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3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0E46B15-E259-4D57-BDDF-CF4E1E05380B}"/>
                  </a:ext>
                </a:extLst>
              </p:cNvPr>
              <p:cNvSpPr/>
              <p:nvPr/>
            </p:nvSpPr>
            <p:spPr>
              <a:xfrm>
                <a:off x="1838776" y="2883893"/>
                <a:ext cx="703372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4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A205829-C762-5C5B-B97D-7A53B570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02" y="3274341"/>
            <a:ext cx="1759368" cy="312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8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616550322(1)">
            <a:extLst>
              <a:ext uri="{FF2B5EF4-FFF2-40B4-BE49-F238E27FC236}">
                <a16:creationId xmlns:a16="http://schemas.microsoft.com/office/drawing/2014/main" id="{5C52EA2F-89E7-452E-8769-59967D67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6" y="3176676"/>
            <a:ext cx="6626547" cy="2481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36828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逻辑运算 “且”是指两个条件必须要全部满足时才会返回真，否则返回假。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172"/>
            <a:ext cx="5648325" cy="461665"/>
          </a:xfrm>
        </p:spPr>
        <p:txBody>
          <a:bodyPr/>
          <a:lstStyle/>
          <a:p>
            <a:r>
              <a:rPr lang="zh-CN" altLang="en-US" dirty="0"/>
              <a:t> 逻辑运算 “且”</a:t>
            </a:r>
            <a:endParaRPr lang="zh-CN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CB381A-32B4-423B-B77A-0C5F2D9FC6A0}"/>
              </a:ext>
            </a:extLst>
          </p:cNvPr>
          <p:cNvSpPr/>
          <p:nvPr/>
        </p:nvSpPr>
        <p:spPr>
          <a:xfrm>
            <a:off x="4715452" y="4125535"/>
            <a:ext cx="1956812" cy="746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0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调整程序功能，尝试利用主控板上的其他按键为心情晴雨表添加更多规则。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499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心随我动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6042" y="2166324"/>
            <a:ext cx="3199915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了解逻辑运算模块的使用方法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掌握多分支条件判断，能够编写程序完成多分支条件判断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目前，心理健康的重要性愈发得到重视，心理健康也有利于个人保持生理健康。情绪是一个人内心世界的反映，是心理健康的窗口，稳定而积极的情绪状态使人心情开朗，思路开阔，有利于身心健康。及时的察觉、记录与接纳自己的情绪对于情感调节、保持健康有着非常重要的意义。如果想利用</a:t>
            </a:r>
            <a:r>
              <a:rPr lang="en-US" altLang="zh-CN" dirty="0"/>
              <a:t>MixGo CC</a:t>
            </a:r>
            <a:r>
              <a:rPr lang="zh-CN" altLang="en-US" dirty="0"/>
              <a:t>主控板制作一个心情晴雨表，通过不同的按键屏幕显示出不同的图案来表示心情，应该如何实现呢？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首先利用条件判断结构获取并判断按钮的状态，用按下主控板上的不同按键表明自己不同的心情状态：按住</a:t>
            </a:r>
            <a:r>
              <a:rPr lang="en-US" altLang="zh-CN" dirty="0"/>
              <a:t>B1</a:t>
            </a:r>
            <a:r>
              <a:rPr lang="zh-CN" altLang="en-US" dirty="0"/>
              <a:t>按键，屏幕显示笑脸；按住</a:t>
            </a:r>
            <a:r>
              <a:rPr lang="en-US" altLang="zh-CN" dirty="0"/>
              <a:t>B2</a:t>
            </a:r>
            <a:r>
              <a:rPr lang="zh-CN" altLang="en-US" dirty="0"/>
              <a:t>按键，屏幕显示哭脸；无按键被按住，屏幕显示问号；</a:t>
            </a:r>
            <a:r>
              <a:rPr lang="en-US" altLang="zh-CN" dirty="0"/>
              <a:t> B1</a:t>
            </a:r>
            <a:r>
              <a:rPr lang="zh-CN" altLang="en-US" dirty="0"/>
              <a:t>按键与</a:t>
            </a:r>
            <a:r>
              <a:rPr lang="en-US" altLang="zh-CN" dirty="0"/>
              <a:t>B2</a:t>
            </a:r>
            <a:r>
              <a:rPr lang="zh-CN" altLang="en-US" dirty="0"/>
              <a:t>按键同时被按住，屏幕显示心形。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5000">
        <p:fade/>
      </p:transition>
    </mc:Choice>
    <mc:Fallback>
      <p:transition spd="med" advClick="0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5C352AD-8863-4052-ABB8-793812EA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19651"/>
              </p:ext>
            </p:extLst>
          </p:nvPr>
        </p:nvGraphicFramePr>
        <p:xfrm>
          <a:off x="1074738" y="1154113"/>
          <a:ext cx="10042524" cy="199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  <a:tr h="1008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40AFEC4-EBF7-4AD0-730B-1D28358FD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64" y="2345835"/>
            <a:ext cx="2011294" cy="6342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CDC47D-1F57-9303-D219-B89FC1217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954"/>
          <a:stretch/>
        </p:blipFill>
        <p:spPr>
          <a:xfrm>
            <a:off x="5527964" y="1237544"/>
            <a:ext cx="3252267" cy="8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D5FEC2-D704-AD5E-2268-44AE54AE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02" y="1883590"/>
            <a:ext cx="7521195" cy="450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414</Words>
  <Application>Microsoft Office PowerPoint</Application>
  <PresentationFormat>宽屏</PresentationFormat>
  <Paragraphs>56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1037</cp:revision>
  <dcterms:created xsi:type="dcterms:W3CDTF">2019-07-04T08:14:00Z</dcterms:created>
  <dcterms:modified xsi:type="dcterms:W3CDTF">2023-10-30T10:33:28Z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