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84" r:id="rId9"/>
    <p:sldId id="793" r:id="rId10"/>
    <p:sldId id="358" r:id="rId11"/>
    <p:sldId id="796"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4" d="100"/>
          <a:sy n="74" d="100"/>
        </p:scale>
        <p:origin x="1070" y="72"/>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3250829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121666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092796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在我们的生活中，很多地方都可以看到这样的电子屏，他们可以显示文字、可以显示图标。那么在我们使用的</a:t>
            </a:r>
            <a:r>
              <a:rPr lang="en-US" altLang="zh-CN" sz="1200" kern="1200" dirty="0" err="1">
                <a:solidFill>
                  <a:schemeClr val="tx1"/>
                </a:solidFill>
                <a:effectLst/>
                <a:latin typeface="+mn-lt"/>
                <a:ea typeface="+mn-ea"/>
                <a:cs typeface="+mn-cs"/>
              </a:rPr>
              <a:t>mixgo</a:t>
            </a:r>
            <a:r>
              <a:rPr lang="zh-CN" altLang="en-US" sz="1200" kern="1200" dirty="0">
                <a:solidFill>
                  <a:schemeClr val="tx1"/>
                </a:solidFill>
                <a:effectLst/>
                <a:latin typeface="+mn-lt"/>
                <a:ea typeface="+mn-ea"/>
                <a:cs typeface="+mn-cs"/>
              </a:rPr>
              <a:t>开发板上也有这样的一块点阵屏，我们是否可以可以</a:t>
            </a:r>
            <a:r>
              <a:rPr lang="zh-CN" altLang="zh-CN" sz="1200" kern="1200" dirty="0">
                <a:solidFill>
                  <a:schemeClr val="tx1"/>
                </a:solidFill>
                <a:effectLst/>
                <a:latin typeface="+mn-lt"/>
                <a:ea typeface="+mn-ea"/>
                <a:cs typeface="+mn-cs"/>
              </a:rPr>
              <a:t>在</a:t>
            </a:r>
            <a:r>
              <a:rPr lang="en-US" altLang="zh-CN" sz="1200" kern="1200" dirty="0" err="1">
                <a:solidFill>
                  <a:schemeClr val="tx1"/>
                </a:solidFill>
                <a:effectLst/>
                <a:latin typeface="+mn-lt"/>
                <a:ea typeface="+mn-ea"/>
                <a:cs typeface="+mn-cs"/>
              </a:rPr>
              <a:t>MixGo</a:t>
            </a:r>
            <a:r>
              <a:rPr lang="zh-CN" altLang="zh-CN" sz="1200" kern="1200" dirty="0">
                <a:solidFill>
                  <a:schemeClr val="tx1"/>
                </a:solidFill>
                <a:effectLst/>
                <a:latin typeface="+mn-lt"/>
                <a:ea typeface="+mn-ea"/>
                <a:cs typeface="+mn-cs"/>
              </a:rPr>
              <a:t>的屏幕上显示一个爱心，向佛山表达我们的热爱呢？</a:t>
            </a:r>
          </a:p>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1849393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可以通过调整参数控制计时器只能触发一次或根据时间周期反复触发。</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164727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a:extLst>
              <a:ext uri="{FF2B5EF4-FFF2-40B4-BE49-F238E27FC236}">
                <a16:creationId xmlns:a16="http://schemas.microsoft.com/office/drawing/2014/main" id="{9BE5AF99-AF18-4D05-9D0B-C16BC705A1F7}"/>
              </a:ext>
            </a:extLst>
          </p:cNvPr>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a:extLst>
              <a:ext uri="{FF2B5EF4-FFF2-40B4-BE49-F238E27FC236}">
                <a16:creationId xmlns:a16="http://schemas.microsoft.com/office/drawing/2014/main" id="{815BBE8E-C9DA-64C6-8142-04CA33A7A214}"/>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a:extLst>
              <a:ext uri="{FF2B5EF4-FFF2-40B4-BE49-F238E27FC236}">
                <a16:creationId xmlns:a16="http://schemas.microsoft.com/office/drawing/2014/main" id="{BEE4E819-1072-3E14-4362-A80355694595}"/>
              </a:ext>
            </a:extLst>
          </p:cNvPr>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2023/10/30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2023/10/30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小西带你学编程</a:t>
              </a: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a:extLst>
              <a:ext uri="{FF2B5EF4-FFF2-40B4-BE49-F238E27FC236}">
                <a16:creationId xmlns:a16="http://schemas.microsoft.com/office/drawing/2014/main" id="{ADAF04B8-D805-8A16-2732-FBAD15A489B4}"/>
              </a:ext>
            </a:extLst>
          </p:cNvPr>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a:extLst>
              <a:ext uri="{FF2B5EF4-FFF2-40B4-BE49-F238E27FC236}">
                <a16:creationId xmlns:a16="http://schemas.microsoft.com/office/drawing/2014/main" id="{4355F08A-064F-FCCE-F606-ECD82BB3E16A}"/>
              </a:ext>
            </a:extLst>
          </p:cNvPr>
          <p:cNvCxnSpPr>
            <a:cxnSpLocks/>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23484"/>
      </p:ext>
    </p:extLst>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79487"/>
          </a:xfrm>
        </p:spPr>
        <p:txBody>
          <a:bodyPr>
            <a:normAutofit/>
          </a:bodyPr>
          <a:lstStyle/>
          <a:p>
            <a:r>
              <a:rPr lang="zh-CN" altLang="en-US" dirty="0"/>
              <a:t>与中断、启动线程模块一样，计时器也是可以对</a:t>
            </a:r>
            <a:r>
              <a:rPr lang="en-US" altLang="zh-CN" dirty="0"/>
              <a:t>MixGo CE</a:t>
            </a:r>
            <a:r>
              <a:rPr lang="zh-CN" altLang="en-US" dirty="0"/>
              <a:t>主控板进行线程管理的模块。使用计时器模块也会单独开启一个线程，用于严格按照设定的时间周期执行回调函数中的功能。</a:t>
            </a:r>
            <a:endParaRPr lang="en-US" altLang="zh-CN" dirty="0"/>
          </a:p>
          <a:p>
            <a:endParaRPr lang="en-US" altLang="zh-CN" dirty="0"/>
          </a:p>
          <a:p>
            <a:endParaRPr lang="en-US" altLang="zh-CN" dirty="0"/>
          </a:p>
        </p:txBody>
      </p:sp>
      <p:sp>
        <p:nvSpPr>
          <p:cNvPr id="4" name="文本占位符 3"/>
          <p:cNvSpPr>
            <a:spLocks noGrp="1"/>
          </p:cNvSpPr>
          <p:nvPr>
            <p:ph type="body" sz="quarter" idx="16"/>
          </p:nvPr>
        </p:nvSpPr>
        <p:spPr/>
        <p:txBody>
          <a:bodyPr/>
          <a:lstStyle/>
          <a:p>
            <a:r>
              <a:rPr lang="zh-CN" altLang="en-US" dirty="0"/>
              <a:t> 计时器</a:t>
            </a:r>
            <a:endParaRPr lang="zh-CN" altLang="zh-CN" dirty="0"/>
          </a:p>
        </p:txBody>
      </p:sp>
      <p:pic>
        <p:nvPicPr>
          <p:cNvPr id="5" name="图片 4">
            <a:extLst>
              <a:ext uri="{FF2B5EF4-FFF2-40B4-BE49-F238E27FC236}">
                <a16:creationId xmlns:a16="http://schemas.microsoft.com/office/drawing/2014/main" id="{F404E8A6-AE65-B524-3F52-6E2D82372FD7}"/>
              </a:ext>
            </a:extLst>
          </p:cNvPr>
          <p:cNvPicPr>
            <a:picLocks noChangeAspect="1"/>
          </p:cNvPicPr>
          <p:nvPr/>
        </p:nvPicPr>
        <p:blipFill rotWithShape="1">
          <a:blip r:embed="rId3"/>
          <a:srcRect t="48720"/>
          <a:stretch/>
        </p:blipFill>
        <p:spPr>
          <a:xfrm>
            <a:off x="1418336" y="3717890"/>
            <a:ext cx="9633327" cy="1162877"/>
          </a:xfrm>
          <a:prstGeom prst="rect">
            <a:avLst/>
          </a:prstGeom>
        </p:spPr>
      </p:pic>
    </p:spTree>
    <p:extLst>
      <p:ext uri="{BB962C8B-B14F-4D97-AF65-F5344CB8AC3E}">
        <p14:creationId xmlns:p14="http://schemas.microsoft.com/office/powerpoint/2010/main" val="149128101"/>
      </p:ext>
    </p:extLst>
  </p:cSld>
  <p:clrMapOvr>
    <a:masterClrMapping/>
  </p:clrMapOvr>
  <mc:AlternateContent xmlns:mc="http://schemas.openxmlformats.org/markup-compatibility/2006" xmlns:p14="http://schemas.microsoft.com/office/powerpoint/2010/main">
    <mc:Choice Requires="p14">
      <p:transition spd="med" p14:dur="700" advClick="0" advTm="40000">
        <p:fade/>
      </p:transition>
    </mc:Choice>
    <mc:Fallback xmlns="">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extLst>
      <p:ext uri="{BB962C8B-B14F-4D97-AF65-F5344CB8AC3E}">
        <p14:creationId xmlns:p14="http://schemas.microsoft.com/office/powerpoint/2010/main" val="2887639547"/>
      </p:ext>
    </p:extLst>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进一步调整程序功能，在现有程序的基础上，将计时器的精度设置为</a:t>
            </a:r>
            <a:r>
              <a:rPr lang="en-US" altLang="zh-CN" dirty="0"/>
              <a:t>0.01</a:t>
            </a:r>
            <a:r>
              <a:rPr lang="zh-CN" altLang="en-US" dirty="0"/>
              <a:t>秒。</a:t>
            </a:r>
          </a:p>
        </p:txBody>
      </p:sp>
    </p:spTree>
    <p:extLst>
      <p:ext uri="{BB962C8B-B14F-4D97-AF65-F5344CB8AC3E}">
        <p14:creationId xmlns:p14="http://schemas.microsoft.com/office/powerpoint/2010/main" val="3797530724"/>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精准计时</a:t>
            </a:r>
          </a:p>
        </p:txBody>
      </p:sp>
      <p:sp>
        <p:nvSpPr>
          <p:cNvPr id="3" name="文本占位符 39">
            <a:extLst>
              <a:ext uri="{FF2B5EF4-FFF2-40B4-BE49-F238E27FC236}">
                <a16:creationId xmlns:a16="http://schemas.microsoft.com/office/drawing/2014/main" id="{8C458E80-E397-4B99-9E30-99F426DB0CF6}"/>
              </a:ext>
            </a:extLst>
          </p:cNvPr>
          <p:cNvSpPr>
            <a:spLocks noGrp="1"/>
          </p:cNvSpPr>
          <p:nvPr>
            <p:ph type="body" sz="quarter" idx="13"/>
          </p:nvPr>
        </p:nvSpPr>
        <p:spPr>
          <a:xfrm>
            <a:off x="4229943" y="2166324"/>
            <a:ext cx="3732112" cy="1242520"/>
          </a:xfrm>
        </p:spPr>
        <p:txBody>
          <a:bodyPr/>
          <a:lstStyle/>
          <a:p>
            <a:pPr algn="ctr"/>
            <a:r>
              <a:rPr lang="zh-CN" altLang="en-US" dirty="0"/>
              <a:t>第 </a:t>
            </a:r>
            <a:r>
              <a:rPr lang="en-US" altLang="zh-CN" dirty="0"/>
              <a:t>27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a:extLst>
              <a:ext uri="{FF2B5EF4-FFF2-40B4-BE49-F238E27FC236}">
                <a16:creationId xmlns:a16="http://schemas.microsoft.com/office/drawing/2014/main" id="{8EDFDBAF-8FF2-5906-89AF-9EEAF3CB4FC3}"/>
              </a:ext>
            </a:extLst>
          </p:cNvPr>
          <p:cNvSpPr/>
          <p:nvPr/>
        </p:nvSpPr>
        <p:spPr>
          <a:xfrm>
            <a:off x="1321665" y="1775318"/>
            <a:ext cx="9385664" cy="11462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了解定时器的基本功能与使用方法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掌握线程概念，能够按需实现线程管理</a:t>
            </a:r>
          </a:p>
        </p:txBody>
      </p:sp>
    </p:spTree>
    <p:extLst>
      <p:ext uri="{BB962C8B-B14F-4D97-AF65-F5344CB8AC3E}">
        <p14:creationId xmlns:p14="http://schemas.microsoft.com/office/powerpoint/2010/main" val="176850753"/>
      </p:ext>
    </p:extLst>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a:bodyPr>
          <a:lstStyle/>
          <a:p>
            <a:r>
              <a:rPr lang="zh-CN" altLang="en-US" dirty="0"/>
              <a:t>在过去，人们日出而作日落而息，对计时准确度的要求相对较低。随着社会的不断进步，生产生活、科学研究都对计时精确度有了更高的要求。为了适应这些高精度的要求，人们制造出了一系列精密的计时器具，如铯原子钟等等。如果想用</a:t>
            </a:r>
            <a:r>
              <a:rPr lang="en-US" altLang="zh-CN" dirty="0"/>
              <a:t>MixGo CC</a:t>
            </a:r>
            <a:r>
              <a:rPr lang="zh-CN" altLang="en-US" dirty="0"/>
              <a:t>主控板制作一个更精确的计时器，应该如何实现呢？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a:extLst>
              <a:ext uri="{FF2B5EF4-FFF2-40B4-BE49-F238E27FC236}">
                <a16:creationId xmlns:a16="http://schemas.microsoft.com/office/drawing/2014/main" id="{60BF48B8-A7C9-4671-8DD0-40F1625A638A}"/>
              </a:ext>
            </a:extLst>
          </p:cNvPr>
          <p:cNvSpPr>
            <a:spLocks noGrp="1"/>
          </p:cNvSpPr>
          <p:nvPr>
            <p:ph sz="quarter" idx="14"/>
          </p:nvPr>
        </p:nvSpPr>
        <p:spPr>
          <a:xfrm>
            <a:off x="838199" y="1268920"/>
            <a:ext cx="10418619" cy="4306257"/>
          </a:xfrm>
        </p:spPr>
        <p:txBody>
          <a:bodyPr/>
          <a:lstStyle/>
          <a:p>
            <a:r>
              <a:rPr lang="zh-CN" altLang="en-US" dirty="0"/>
              <a:t>利用</a:t>
            </a:r>
            <a:r>
              <a:rPr lang="en-US" altLang="zh-CN" dirty="0"/>
              <a:t>MixGo CC</a:t>
            </a:r>
            <a:r>
              <a:rPr lang="zh-CN" altLang="en-US" dirty="0"/>
              <a:t>主控板上的计时器可以实现精准及时的效果，让变量岁计时器不断发生改变并显示在屏幕上，即可做到精确计时。利用主控板上的按钮，可以为计时器添加开关及复位功能。</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p>
        </p:txBody>
      </p:sp>
      <p:graphicFrame>
        <p:nvGraphicFramePr>
          <p:cNvPr id="8" name="表格 3">
            <a:extLst>
              <a:ext uri="{FF2B5EF4-FFF2-40B4-BE49-F238E27FC236}">
                <a16:creationId xmlns:a16="http://schemas.microsoft.com/office/drawing/2014/main" id="{06300B10-DDEF-9EA6-9457-FC99192E4CB2}"/>
              </a:ext>
            </a:extLst>
          </p:cNvPr>
          <p:cNvGraphicFramePr>
            <a:graphicFrameLocks/>
          </p:cNvGraphicFramePr>
          <p:nvPr>
            <p:extLst>
              <p:ext uri="{D42A27DB-BD31-4B8C-83A1-F6EECF244321}">
                <p14:modId xmlns:p14="http://schemas.microsoft.com/office/powerpoint/2010/main" val="2393414294"/>
              </p:ext>
            </p:extLst>
          </p:nvPr>
        </p:nvGraphicFramePr>
        <p:xfrm>
          <a:off x="1074738" y="1154112"/>
          <a:ext cx="10042524" cy="2461924"/>
        </p:xfrm>
        <a:graphic>
          <a:graphicData uri="http://schemas.openxmlformats.org/drawingml/2006/table">
            <a:tbl>
              <a:tblPr firstRow="1" bandRow="1">
                <a:tableStyleId>{3B4B98B0-60AC-42C2-AFA5-B58CD77FA1E5}</a:tableStyleId>
              </a:tblPr>
              <a:tblGrid>
                <a:gridCol w="2139802">
                  <a:extLst>
                    <a:ext uri="{9D8B030D-6E8A-4147-A177-3AD203B41FA5}">
                      <a16:colId xmlns:a16="http://schemas.microsoft.com/office/drawing/2014/main" val="2238078864"/>
                    </a:ext>
                  </a:extLst>
                </a:gridCol>
                <a:gridCol w="7902722">
                  <a:extLst>
                    <a:ext uri="{9D8B030D-6E8A-4147-A177-3AD203B41FA5}">
                      <a16:colId xmlns:a16="http://schemas.microsoft.com/office/drawing/2014/main" val="3945399278"/>
                    </a:ext>
                  </a:extLst>
                </a:gridCol>
              </a:tblGrid>
              <a:tr h="24619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控制分类</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34910945"/>
                  </a:ext>
                </a:extLst>
              </a:tr>
            </a:tbl>
          </a:graphicData>
        </a:graphic>
      </p:graphicFrame>
      <p:pic>
        <p:nvPicPr>
          <p:cNvPr id="3" name="图片 2">
            <a:extLst>
              <a:ext uri="{FF2B5EF4-FFF2-40B4-BE49-F238E27FC236}">
                <a16:creationId xmlns:a16="http://schemas.microsoft.com/office/drawing/2014/main" id="{8C5E9377-E57C-92EE-6C8D-06F847B66F8E}"/>
              </a:ext>
            </a:extLst>
          </p:cNvPr>
          <p:cNvPicPr>
            <a:picLocks noChangeAspect="1"/>
          </p:cNvPicPr>
          <p:nvPr/>
        </p:nvPicPr>
        <p:blipFill>
          <a:blip r:embed="rId3"/>
          <a:stretch>
            <a:fillRect/>
          </a:stretch>
        </p:blipFill>
        <p:spPr>
          <a:xfrm>
            <a:off x="4440016" y="1559249"/>
            <a:ext cx="6510383" cy="1651649"/>
          </a:xfrm>
          <a:prstGeom prst="rect">
            <a:avLst/>
          </a:prstGeom>
        </p:spPr>
      </p:pic>
    </p:spTree>
    <p:extLst>
      <p:ext uri="{BB962C8B-B14F-4D97-AF65-F5344CB8AC3E}">
        <p14:creationId xmlns:p14="http://schemas.microsoft.com/office/powerpoint/2010/main" val="9402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4" name="图片 3">
            <a:extLst>
              <a:ext uri="{FF2B5EF4-FFF2-40B4-BE49-F238E27FC236}">
                <a16:creationId xmlns:a16="http://schemas.microsoft.com/office/drawing/2014/main" id="{CD905095-7D1B-55D6-6C62-CD1A30FD42A1}"/>
              </a:ext>
            </a:extLst>
          </p:cNvPr>
          <p:cNvPicPr>
            <a:picLocks noChangeAspect="1"/>
          </p:cNvPicPr>
          <p:nvPr/>
        </p:nvPicPr>
        <p:blipFill>
          <a:blip r:embed="rId2"/>
          <a:stretch>
            <a:fillRect/>
          </a:stretch>
        </p:blipFill>
        <p:spPr>
          <a:xfrm>
            <a:off x="1394113" y="2103984"/>
            <a:ext cx="9403773" cy="37669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ZjVhNGJiMWVmZTg4ZjFhYWZhYWFiMzBkODkwYWRkZmU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2269</TotalTime>
  <Words>384</Words>
  <Application>Microsoft Office PowerPoint</Application>
  <PresentationFormat>宽屏</PresentationFormat>
  <Paragraphs>41</Paragraphs>
  <Slides>14</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方正粗圆简体</vt:lpstr>
      <vt:lpstr>方正准圆简体</vt:lpstr>
      <vt:lpstr>微软雅黑</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昊天 马</cp:lastModifiedBy>
  <cp:revision>1085</cp:revision>
  <dcterms:created xsi:type="dcterms:W3CDTF">2019-07-04T08:14:00Z</dcterms:created>
  <dcterms:modified xsi:type="dcterms:W3CDTF">2023-10-30T07:48:03Z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DDC17F2520F941DDA51073E4506157B0</vt:lpwstr>
  </property>
</Properties>
</file>