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801" r:id="rId2"/>
    <p:sldId id="286" r:id="rId3"/>
    <p:sldId id="643" r:id="rId4"/>
    <p:sldId id="323" r:id="rId5"/>
    <p:sldId id="351" r:id="rId6"/>
    <p:sldId id="653" r:id="rId7"/>
    <p:sldId id="350" r:id="rId8"/>
    <p:sldId id="793" r:id="rId9"/>
    <p:sldId id="797" r:id="rId10"/>
    <p:sldId id="358" r:id="rId11"/>
    <p:sldId id="796" r:id="rId12"/>
    <p:sldId id="778" r:id="rId13"/>
    <p:sldId id="775" r:id="rId14"/>
    <p:sldId id="639"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4" autoAdjust="0"/>
    <p:restoredTop sz="83671" autoAdjust="0"/>
  </p:normalViewPr>
  <p:slideViewPr>
    <p:cSldViewPr snapToGrid="0">
      <p:cViewPr varScale="1">
        <p:scale>
          <a:sx n="74" d="100"/>
          <a:sy n="74" d="100"/>
        </p:scale>
        <p:origin x="1070" y="72"/>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2023/10/31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3250829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多样性</a:t>
            </a:r>
            <a:r>
              <a:rPr lang="en-US" altLang="zh-CN" dirty="0"/>
              <a:t>:</a:t>
            </a:r>
            <a:r>
              <a:rPr lang="zh-CN" altLang="en-US" dirty="0"/>
              <a:t>物联网涉及到各种设备和传感器，因此其网络结构和信息流也是多样的。</a:t>
            </a:r>
            <a:r>
              <a:rPr lang="en-US" altLang="zh-CN" dirty="0"/>
              <a:t>2.</a:t>
            </a:r>
            <a:r>
              <a:rPr lang="zh-CN" altLang="en-US" dirty="0"/>
              <a:t>开放性</a:t>
            </a:r>
            <a:r>
              <a:rPr lang="en-US" altLang="zh-CN" dirty="0"/>
              <a:t>:</a:t>
            </a:r>
            <a:r>
              <a:rPr lang="zh-CN" altLang="en-US" dirty="0"/>
              <a:t>物联网系统是一个开放的系统，多个系统之间可以互联互通，实现合作共赢。</a:t>
            </a:r>
            <a:r>
              <a:rPr lang="en-US" altLang="zh-CN" dirty="0"/>
              <a:t>3.</a:t>
            </a:r>
            <a:r>
              <a:rPr lang="zh-CN" altLang="en-US" dirty="0"/>
              <a:t>巨大性</a:t>
            </a:r>
            <a:r>
              <a:rPr lang="en-US" altLang="zh-CN" dirty="0"/>
              <a:t>:</a:t>
            </a:r>
            <a:r>
              <a:rPr lang="zh-CN" altLang="en-US" dirty="0"/>
              <a:t>物联网系统中的设备和数据非常庞大，需要采用分布式计算和数据管理。</a:t>
            </a:r>
            <a:r>
              <a:rPr lang="en-US" altLang="zh-CN" dirty="0"/>
              <a:t>4.</a:t>
            </a:r>
            <a:r>
              <a:rPr lang="zh-CN" altLang="en-US" dirty="0"/>
              <a:t>复杂性</a:t>
            </a:r>
            <a:r>
              <a:rPr lang="en-US" altLang="zh-CN" dirty="0"/>
              <a:t>:</a:t>
            </a:r>
            <a:r>
              <a:rPr lang="zh-CN" altLang="en-US" dirty="0"/>
              <a:t>物联网系统是一个高度复杂的系统，其中涉及到多个层次和模块需要采用较为先进的技术来进行管理和控制。</a:t>
            </a:r>
          </a:p>
        </p:txBody>
      </p:sp>
      <p:sp>
        <p:nvSpPr>
          <p:cNvPr id="4" name="灯片编号占位符 3"/>
          <p:cNvSpPr>
            <a:spLocks noGrp="1"/>
          </p:cNvSpPr>
          <p:nvPr>
            <p:ph type="sldNum" sz="quarter" idx="5"/>
          </p:nvPr>
        </p:nvSpPr>
        <p:spPr/>
        <p:txBody>
          <a:bodyPr/>
          <a:lstStyle/>
          <a:p>
            <a:fld id="{82681912-8CC0-4B9F-BE2A-5B54BD796BF3}" type="slidenum">
              <a:rPr lang="zh-CN" altLang="en-US" smtClean="0"/>
              <a:t>11</a:t>
            </a:fld>
            <a:endParaRPr lang="zh-CN" altLang="en-US"/>
          </a:p>
        </p:txBody>
      </p:sp>
    </p:spTree>
    <p:extLst>
      <p:ext uri="{BB962C8B-B14F-4D97-AF65-F5344CB8AC3E}">
        <p14:creationId xmlns:p14="http://schemas.microsoft.com/office/powerpoint/2010/main" val="1647270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extLst>
      <p:ext uri="{BB962C8B-B14F-4D97-AF65-F5344CB8AC3E}">
        <p14:creationId xmlns:p14="http://schemas.microsoft.com/office/powerpoint/2010/main" val="121666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09279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1879972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说一下保存项目</a:t>
            </a:r>
          </a:p>
        </p:txBody>
      </p:sp>
      <p:sp>
        <p:nvSpPr>
          <p:cNvPr id="4" name="灯片编号占位符 3"/>
          <p:cNvSpPr>
            <a:spLocks noGrp="1"/>
          </p:cNvSpPr>
          <p:nvPr>
            <p:ph type="sldNum" sz="quarter" idx="5"/>
          </p:nvPr>
        </p:nvSpPr>
        <p:spPr/>
        <p:txBody>
          <a:bodyPr/>
          <a:lstStyle/>
          <a:p>
            <a:fld id="{82681912-8CC0-4B9F-BE2A-5B54BD796BF3}" type="slidenum">
              <a:rPr lang="zh-CN" altLang="en-US" smtClean="0"/>
              <a:t>9</a:t>
            </a:fld>
            <a:endParaRPr lang="zh-CN" altLang="en-US"/>
          </a:p>
        </p:txBody>
      </p:sp>
    </p:spTree>
    <p:extLst>
      <p:ext uri="{BB962C8B-B14F-4D97-AF65-F5344CB8AC3E}">
        <p14:creationId xmlns:p14="http://schemas.microsoft.com/office/powerpoint/2010/main" val="61220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标题 4">
            <a:extLst>
              <a:ext uri="{FF2B5EF4-FFF2-40B4-BE49-F238E27FC236}">
                <a16:creationId xmlns:a16="http://schemas.microsoft.com/office/drawing/2014/main" id="{9BE5AF99-AF18-4D05-9D0B-C16BC705A1F7}"/>
              </a:ext>
            </a:extLst>
          </p:cNvPr>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a:extLst>
              <a:ext uri="{FF2B5EF4-FFF2-40B4-BE49-F238E27FC236}">
                <a16:creationId xmlns:a16="http://schemas.microsoft.com/office/drawing/2014/main" id="{815BBE8E-C9DA-64C6-8142-04CA33A7A214}"/>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p>
        </p:txBody>
      </p:sp>
      <p:sp>
        <p:nvSpPr>
          <p:cNvPr id="2" name="文本框 1">
            <a:extLst>
              <a:ext uri="{FF2B5EF4-FFF2-40B4-BE49-F238E27FC236}">
                <a16:creationId xmlns:a16="http://schemas.microsoft.com/office/drawing/2014/main" id="{BEE4E819-1072-3E14-4362-A80355694595}"/>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2023/10/31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260280"/>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dirty="0">
                  <a:solidFill>
                    <a:schemeClr val="accent1"/>
                  </a:solidFill>
                  <a:latin typeface="+mj-ea"/>
                  <a:ea typeface="+mj-ea"/>
                </a:rPr>
                <a:t>小西带你学编程</a:t>
              </a: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a:extLst>
              <a:ext uri="{FF2B5EF4-FFF2-40B4-BE49-F238E27FC236}">
                <a16:creationId xmlns:a16="http://schemas.microsoft.com/office/drawing/2014/main" id="{ADAF04B8-D805-8A16-2732-FBAD15A489B4}"/>
              </a:ext>
            </a:extLst>
          </p:cNvPr>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p>
        </p:txBody>
      </p:sp>
      <p:cxnSp>
        <p:nvCxnSpPr>
          <p:cNvPr id="11" name="直接连接符 10">
            <a:extLst>
              <a:ext uri="{FF2B5EF4-FFF2-40B4-BE49-F238E27FC236}">
                <a16:creationId xmlns:a16="http://schemas.microsoft.com/office/drawing/2014/main" id="{4355F08A-064F-FCCE-F606-ECD82BB3E16A}"/>
              </a:ext>
            </a:extLst>
          </p:cNvPr>
          <p:cNvCxnSpPr>
            <a:cxnSpLocks/>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523484"/>
      </p:ext>
    </p:extLst>
  </p:cSld>
  <p:clrMapOvr>
    <a:masterClrMapping/>
  </p:clrMapOvr>
  <mc:AlternateContent xmlns:mc="http://schemas.openxmlformats.org/markup-compatibility/2006" xmlns:p14="http://schemas.microsoft.com/office/powerpoint/2010/main">
    <mc:Choice Requires="p14">
      <p:transition spd="med" p14:dur="700" advClick="0" advTm="14000">
        <p:fade/>
      </p:transition>
    </mc:Choice>
    <mc:Fallback xmlns="">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08920" cy="3379487"/>
          </a:xfrm>
        </p:spPr>
        <p:txBody>
          <a:bodyPr>
            <a:normAutofit/>
          </a:bodyPr>
          <a:lstStyle/>
          <a:p>
            <a:r>
              <a:rPr lang="zh-CN" altLang="en-US" dirty="0"/>
              <a:t>物联网系统通常会包含若干传感器以及终端设备，这些设备能够采集环境数据、交换信息和控制动作，形成一个实时监控和智能化的网络系统。物联网系统的主要特点包括多样性、开放性、巨大性、复杂性等等。在模拟物联网系统构建案例时，需要根据情境具体设计数据上传下发方式，有时需要引入线程管理的相关功能。</a:t>
            </a:r>
            <a:endParaRPr lang="en-US" altLang="zh-CN" dirty="0"/>
          </a:p>
        </p:txBody>
      </p:sp>
      <p:sp>
        <p:nvSpPr>
          <p:cNvPr id="4" name="文本占位符 3"/>
          <p:cNvSpPr>
            <a:spLocks noGrp="1"/>
          </p:cNvSpPr>
          <p:nvPr>
            <p:ph type="body" sz="quarter" idx="16"/>
          </p:nvPr>
        </p:nvSpPr>
        <p:spPr>
          <a:xfrm>
            <a:off x="838200" y="1133172"/>
            <a:ext cx="5109091" cy="461665"/>
          </a:xfrm>
        </p:spPr>
        <p:txBody>
          <a:bodyPr/>
          <a:lstStyle/>
          <a:p>
            <a:r>
              <a:rPr lang="zh-CN" altLang="en-US" dirty="0"/>
              <a:t>物联网系统</a:t>
            </a:r>
          </a:p>
        </p:txBody>
      </p:sp>
    </p:spTree>
    <p:extLst>
      <p:ext uri="{BB962C8B-B14F-4D97-AF65-F5344CB8AC3E}">
        <p14:creationId xmlns:p14="http://schemas.microsoft.com/office/powerpoint/2010/main" val="149128101"/>
      </p:ext>
    </p:extLst>
  </p:cSld>
  <p:clrMapOvr>
    <a:masterClrMapping/>
  </p:clrMapOvr>
  <mc:AlternateContent xmlns:mc="http://schemas.openxmlformats.org/markup-compatibility/2006" xmlns:p14="http://schemas.microsoft.com/office/powerpoint/2010/main">
    <mc:Choice Requires="p14">
      <p:transition spd="med" p14:dur="700" advClick="0" advTm="30000">
        <p:fade/>
      </p:transition>
    </mc:Choice>
    <mc:Fallback xmlns="">
      <p:transition spd="med" advClick="0" advTm="3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p>
        </p:txBody>
      </p:sp>
    </p:spTree>
    <p:extLst>
      <p:ext uri="{BB962C8B-B14F-4D97-AF65-F5344CB8AC3E}">
        <p14:creationId xmlns:p14="http://schemas.microsoft.com/office/powerpoint/2010/main" val="2887639547"/>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p>
        </p:txBody>
      </p:sp>
      <p:sp>
        <p:nvSpPr>
          <p:cNvPr id="11" name="内容占位符 10"/>
          <p:cNvSpPr>
            <a:spLocks noGrp="1"/>
          </p:cNvSpPr>
          <p:nvPr>
            <p:ph sz="quarter" idx="14"/>
          </p:nvPr>
        </p:nvSpPr>
        <p:spPr>
          <a:xfrm>
            <a:off x="838200" y="1133172"/>
            <a:ext cx="10030691" cy="1935610"/>
          </a:xfrm>
        </p:spPr>
        <p:txBody>
          <a:bodyPr>
            <a:noAutofit/>
          </a:bodyPr>
          <a:lstStyle/>
          <a:p>
            <a:r>
              <a:rPr lang="zh-CN" altLang="en-US" dirty="0"/>
              <a:t>仿照智能云管家系统，构思一个新场景，构建一个类似的物联网上传下发一体系统，如智慧农业、智能停车场系统。</a:t>
            </a:r>
            <a:endParaRPr lang="en-US" altLang="zh-CN" dirty="0"/>
          </a:p>
        </p:txBody>
      </p:sp>
    </p:spTree>
    <p:extLst>
      <p:ext uri="{BB962C8B-B14F-4D97-AF65-F5344CB8AC3E}">
        <p14:creationId xmlns:p14="http://schemas.microsoft.com/office/powerpoint/2010/main" val="3797530724"/>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2990021" y="3369434"/>
            <a:ext cx="6211958" cy="1625894"/>
          </a:xfrm>
        </p:spPr>
        <p:txBody>
          <a:bodyPr/>
          <a:lstStyle/>
          <a:p>
            <a:r>
              <a:rPr lang="zh-CN" altLang="en-US" dirty="0">
                <a:latin typeface="方正粗圆简体" panose="02000500000000000000" pitchFamily="2" charset="-122"/>
                <a:ea typeface="方正粗圆简体" panose="02000500000000000000" pitchFamily="2" charset="-122"/>
              </a:rPr>
              <a:t>智能云管家</a:t>
            </a:r>
          </a:p>
        </p:txBody>
      </p:sp>
      <p:sp>
        <p:nvSpPr>
          <p:cNvPr id="3" name="文本占位符 39">
            <a:extLst>
              <a:ext uri="{FF2B5EF4-FFF2-40B4-BE49-F238E27FC236}">
                <a16:creationId xmlns:a16="http://schemas.microsoft.com/office/drawing/2014/main" id="{8C458E80-E397-4B99-9E30-99F426DB0CF6}"/>
              </a:ext>
            </a:extLst>
          </p:cNvPr>
          <p:cNvSpPr>
            <a:spLocks noGrp="1"/>
          </p:cNvSpPr>
          <p:nvPr>
            <p:ph type="body" sz="quarter" idx="13"/>
          </p:nvPr>
        </p:nvSpPr>
        <p:spPr>
          <a:xfrm>
            <a:off x="4214716" y="2166324"/>
            <a:ext cx="3762569" cy="1242520"/>
          </a:xfrm>
        </p:spPr>
        <p:txBody>
          <a:bodyPr/>
          <a:lstStyle/>
          <a:p>
            <a:pPr algn="ctr"/>
            <a:r>
              <a:rPr lang="zh-CN" altLang="en-US" dirty="0"/>
              <a:t>第 </a:t>
            </a:r>
            <a:r>
              <a:rPr lang="en-US" altLang="zh-CN" dirty="0"/>
              <a:t>35 </a:t>
            </a:r>
            <a:r>
              <a:rPr lang="zh-CN" altLang="en-US" dirty="0"/>
              <a:t>课</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p>
        </p:txBody>
      </p:sp>
      <p:sp>
        <p:nvSpPr>
          <p:cNvPr id="4" name="矩形 3">
            <a:extLst>
              <a:ext uri="{FF2B5EF4-FFF2-40B4-BE49-F238E27FC236}">
                <a16:creationId xmlns:a16="http://schemas.microsoft.com/office/drawing/2014/main" id="{8EDFDBAF-8FF2-5906-89AF-9EEAF3CB4FC3}"/>
              </a:ext>
            </a:extLst>
          </p:cNvPr>
          <p:cNvSpPr/>
          <p:nvPr/>
        </p:nvSpPr>
        <p:spPr>
          <a:xfrm>
            <a:off x="1321665" y="1775318"/>
            <a:ext cx="9385664" cy="11462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能够实现</a:t>
            </a:r>
            <a:r>
              <a:rPr lang="en-US" altLang="zh-CN" sz="2400" dirty="0">
                <a:solidFill>
                  <a:schemeClr val="tx1">
                    <a:lumMod val="75000"/>
                    <a:lumOff val="25000"/>
                  </a:schemeClr>
                </a:solidFill>
              </a:rPr>
              <a:t>MixGo CC</a:t>
            </a:r>
            <a:r>
              <a:rPr lang="zh-CN" altLang="en-US" sz="2400" dirty="0">
                <a:solidFill>
                  <a:schemeClr val="tx1">
                    <a:lumMod val="75000"/>
                    <a:lumOff val="25000"/>
                  </a:schemeClr>
                </a:solidFill>
              </a:rPr>
              <a:t>主控板与</a:t>
            </a:r>
            <a:r>
              <a:rPr lang="en-US" altLang="zh-CN" sz="2400" dirty="0">
                <a:solidFill>
                  <a:schemeClr val="tx1">
                    <a:lumMod val="75000"/>
                    <a:lumOff val="25000"/>
                  </a:schemeClr>
                </a:solidFill>
              </a:rPr>
              <a:t>MixIO</a:t>
            </a:r>
            <a:r>
              <a:rPr lang="zh-CN" altLang="en-US" sz="2400" dirty="0">
                <a:solidFill>
                  <a:schemeClr val="tx1">
                    <a:lumMod val="75000"/>
                    <a:lumOff val="25000"/>
                  </a:schemeClr>
                </a:solidFill>
              </a:rPr>
              <a:t>平台之间双向的消息传递</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能够利用</a:t>
            </a:r>
            <a:r>
              <a:rPr lang="en-US" altLang="zh-CN" sz="2400" dirty="0">
                <a:solidFill>
                  <a:schemeClr val="tx1">
                    <a:lumMod val="75000"/>
                    <a:lumOff val="25000"/>
                  </a:schemeClr>
                </a:solidFill>
              </a:rPr>
              <a:t>MixIO</a:t>
            </a:r>
            <a:r>
              <a:rPr lang="zh-CN" altLang="en-US" sz="2400" dirty="0">
                <a:solidFill>
                  <a:schemeClr val="tx1">
                    <a:lumMod val="75000"/>
                    <a:lumOff val="25000"/>
                  </a:schemeClr>
                </a:solidFill>
              </a:rPr>
              <a:t>平台相关功能，实现复杂物联网系统的构建</a:t>
            </a:r>
            <a:endParaRPr lang="en-US" altLang="zh-CN" sz="2400" dirty="0">
              <a:solidFill>
                <a:schemeClr val="tx1">
                  <a:lumMod val="75000"/>
                  <a:lumOff val="25000"/>
                </a:schemeClr>
              </a:solidFill>
            </a:endParaRPr>
          </a:p>
        </p:txBody>
      </p:sp>
    </p:spTree>
    <p:extLst>
      <p:ext uri="{BB962C8B-B14F-4D97-AF65-F5344CB8AC3E}">
        <p14:creationId xmlns:p14="http://schemas.microsoft.com/office/powerpoint/2010/main" val="176850753"/>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随着物联网技术的不断发展，智能家居领域百花齐放。智能家居云管家可以利用先进的计算机、网络通信、自动控制等技术，将与生活有关的各种家电设备和环境检测传感器整合起来，实现综合管理，让生活变得更为舒适、安全和智能。如果想用</a:t>
            </a:r>
            <a:r>
              <a:rPr lang="en-US" altLang="zh-CN" dirty="0"/>
              <a:t>MixIO</a:t>
            </a:r>
            <a:r>
              <a:rPr lang="zh-CN" altLang="en-US" dirty="0"/>
              <a:t>平台实现智能云管家的功能，接收</a:t>
            </a:r>
            <a:r>
              <a:rPr lang="en-US" altLang="zh-CN" dirty="0"/>
              <a:t>MixGo CC</a:t>
            </a:r>
            <a:r>
              <a:rPr lang="zh-CN" altLang="en-US" dirty="0"/>
              <a:t>主控板上测得的环境数据和预警数据，并能远程控制主控板上的内嵌灯，应该如何实现呢？</a:t>
            </a:r>
          </a:p>
        </p:txBody>
      </p:sp>
    </p:spTree>
  </p:cSld>
  <p:clrMapOvr>
    <a:masterClrMapping/>
  </p:clrMapOvr>
  <mc:AlternateContent xmlns:mc="http://schemas.openxmlformats.org/markup-compatibility/2006" xmlns:p14="http://schemas.microsoft.com/office/powerpoint/2010/main">
    <mc:Choice Requires="p14">
      <p:transition spd="med" p14:dur="700" advClick="0" advTm="22000">
        <p:fade/>
      </p:transition>
    </mc:Choice>
    <mc:Fallback xmlns="">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p>
        </p:txBody>
      </p:sp>
      <p:sp>
        <p:nvSpPr>
          <p:cNvPr id="20" name="内容占位符 10">
            <a:extLst>
              <a:ext uri="{FF2B5EF4-FFF2-40B4-BE49-F238E27FC236}">
                <a16:creationId xmlns:a16="http://schemas.microsoft.com/office/drawing/2014/main" id="{60BF48B8-A7C9-4671-8DD0-40F1625A638A}"/>
              </a:ext>
            </a:extLst>
          </p:cNvPr>
          <p:cNvSpPr>
            <a:spLocks noGrp="1"/>
          </p:cNvSpPr>
          <p:nvPr>
            <p:ph sz="quarter" idx="14"/>
          </p:nvPr>
        </p:nvSpPr>
        <p:spPr>
          <a:xfrm>
            <a:off x="838199" y="1268920"/>
            <a:ext cx="10418619" cy="4306257"/>
          </a:xfrm>
        </p:spPr>
        <p:txBody>
          <a:bodyPr/>
          <a:lstStyle/>
          <a:p>
            <a:r>
              <a:rPr lang="zh-CN" altLang="en-US" dirty="0"/>
              <a:t>首先在通过程序读取传感器测得的环境数据并上报到物联网平台，利用条件判断发送预警数据。随后对相应的主题进行订阅，根据接收到的消息调整内嵌</a:t>
            </a:r>
            <a:r>
              <a:rPr lang="en-US" altLang="zh-CN" dirty="0"/>
              <a:t>LED</a:t>
            </a:r>
            <a:r>
              <a:rPr lang="zh-CN" altLang="en-US" dirty="0"/>
              <a:t>灯的状态。最后在平台添加相应的组件，实现远程控制的效果。</a:t>
            </a:r>
          </a:p>
        </p:txBody>
      </p:sp>
    </p:spTree>
  </p:cSld>
  <p:clrMapOvr>
    <a:masterClrMapping/>
  </p:clrMapOvr>
  <mc:AlternateContent xmlns:mc="http://schemas.openxmlformats.org/markup-compatibility/2006" xmlns:p14="http://schemas.microsoft.com/office/powerpoint/2010/main">
    <mc:Choice Requires="p14">
      <p:transition spd="med" p14:dur="700" advClick="0" advTm="18000">
        <p:fade/>
      </p:transition>
    </mc:Choice>
    <mc:Fallback xmlns="">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p>
        </p:txBody>
      </p:sp>
      <p:pic>
        <p:nvPicPr>
          <p:cNvPr id="7" name="图片 6">
            <a:extLst>
              <a:ext uri="{FF2B5EF4-FFF2-40B4-BE49-F238E27FC236}">
                <a16:creationId xmlns:a16="http://schemas.microsoft.com/office/drawing/2014/main" id="{40503697-E642-2BBE-EEBC-A008785A1355}"/>
              </a:ext>
            </a:extLst>
          </p:cNvPr>
          <p:cNvPicPr>
            <a:picLocks noChangeAspect="1"/>
          </p:cNvPicPr>
          <p:nvPr/>
        </p:nvPicPr>
        <p:blipFill>
          <a:blip r:embed="rId3"/>
          <a:stretch>
            <a:fillRect/>
          </a:stretch>
        </p:blipFill>
        <p:spPr>
          <a:xfrm>
            <a:off x="1609086" y="2116553"/>
            <a:ext cx="8676409" cy="40527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效果演示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在</a:t>
            </a:r>
            <a:r>
              <a:rPr lang="en-US" altLang="zh-CN" dirty="0"/>
              <a:t>MixIO</a:t>
            </a:r>
            <a:r>
              <a:rPr lang="zh-CN" altLang="en-US" dirty="0"/>
              <a:t>平台组件视图添加相应的组件后，运行项目查看效果。</a:t>
            </a:r>
          </a:p>
        </p:txBody>
      </p:sp>
      <p:pic>
        <p:nvPicPr>
          <p:cNvPr id="3" name="图片 2">
            <a:extLst>
              <a:ext uri="{FF2B5EF4-FFF2-40B4-BE49-F238E27FC236}">
                <a16:creationId xmlns:a16="http://schemas.microsoft.com/office/drawing/2014/main" id="{CA623676-E9D6-513F-AB04-1C9192CADF5C}"/>
              </a:ext>
            </a:extLst>
          </p:cNvPr>
          <p:cNvPicPr>
            <a:picLocks noChangeAspect="1"/>
          </p:cNvPicPr>
          <p:nvPr/>
        </p:nvPicPr>
        <p:blipFill>
          <a:blip r:embed="rId3"/>
          <a:stretch>
            <a:fillRect/>
          </a:stretch>
        </p:blipFill>
        <p:spPr>
          <a:xfrm>
            <a:off x="1254646" y="1854376"/>
            <a:ext cx="8905009" cy="4503523"/>
          </a:xfrm>
          <a:prstGeom prst="rect">
            <a:avLst/>
          </a:prstGeom>
        </p:spPr>
      </p:pic>
    </p:spTree>
    <p:extLst>
      <p:ext uri="{BB962C8B-B14F-4D97-AF65-F5344CB8AC3E}">
        <p14:creationId xmlns:p14="http://schemas.microsoft.com/office/powerpoint/2010/main" val="3841527838"/>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 name="KSO_WPP_MARK_KEY" val="f2028d38-4b62-43d5-adf9-031cdddef458"/>
  <p:tag name="COMMONDATA" val="eyJoZGlkIjoiZjVhNGJiMWVmZTg4ZjFhYWZhYWFiMzBkODkwYWRkZmU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2189</TotalTime>
  <Words>516</Words>
  <Application>Microsoft Office PowerPoint</Application>
  <PresentationFormat>宽屏</PresentationFormat>
  <Paragraphs>42</Paragraphs>
  <Slides>14</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方正粗圆简体</vt:lpstr>
      <vt:lpstr>方正准圆简体</vt:lpstr>
      <vt:lpstr>字魂27号-布丁体</vt:lpstr>
      <vt:lpstr>Arial</vt:lpstr>
      <vt:lpstr>Wingdings 2</vt:lpstr>
      <vt:lpstr>Office 主题​​</vt:lpstr>
      <vt:lpstr>PowerPoint 演示文稿</vt:lpstr>
      <vt:lpstr>PowerPoint 演示文稿</vt:lpstr>
      <vt:lpstr>课程目标</vt:lpstr>
      <vt:lpstr>PowerPoint 演示文稿</vt:lpstr>
      <vt:lpstr>想一想</vt:lpstr>
      <vt:lpstr>PowerPoint 演示文稿</vt:lpstr>
      <vt:lpstr>逻辑梳理</vt:lpstr>
      <vt:lpstr>程序演示</vt:lpstr>
      <vt:lpstr>效果演示</vt:lpstr>
      <vt:lpstr>PowerPoint 演示文稿</vt:lpstr>
      <vt:lpstr>学一学</vt:lpstr>
      <vt:lpstr>PowerPoint 演示文稿</vt:lpstr>
      <vt:lpstr>课后思考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昊天 马</cp:lastModifiedBy>
  <cp:revision>1080</cp:revision>
  <dcterms:created xsi:type="dcterms:W3CDTF">2019-07-04T08:14:00Z</dcterms:created>
  <dcterms:modified xsi:type="dcterms:W3CDTF">2023-10-31T11:03:22Z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DDC17F2520F941DDA51073E4506157B0</vt:lpwstr>
  </property>
</Properties>
</file>