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801" r:id="rId2"/>
    <p:sldId id="286" r:id="rId3"/>
    <p:sldId id="643" r:id="rId4"/>
    <p:sldId id="323" r:id="rId5"/>
    <p:sldId id="351" r:id="rId6"/>
    <p:sldId id="653" r:id="rId7"/>
    <p:sldId id="350" r:id="rId8"/>
    <p:sldId id="792" r:id="rId9"/>
    <p:sldId id="793" r:id="rId10"/>
    <p:sldId id="358" r:id="rId11"/>
    <p:sldId id="782" r:id="rId12"/>
    <p:sldId id="685" r:id="rId13"/>
    <p:sldId id="777" r:id="rId14"/>
    <p:sldId id="778" r:id="rId15"/>
    <p:sldId id="775" r:id="rId16"/>
    <p:sldId id="63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1653683"/>
          </a:xfrm>
        </p:spPr>
        <p:txBody>
          <a:bodyPr>
            <a:normAutofit fontScale="92500" lnSpcReduction="20000"/>
          </a:bodyPr>
          <a:lstStyle/>
          <a:p>
            <a:r>
              <a:rPr lang="en-US" altLang="zh-CN" dirty="0"/>
              <a:t>RGB</a:t>
            </a:r>
            <a:r>
              <a:rPr lang="zh-CN" altLang="en-US" dirty="0"/>
              <a:t>色彩模式是工业界的一种颜色标准，通过对红</a:t>
            </a:r>
            <a:r>
              <a:rPr lang="en-US" altLang="zh-CN" dirty="0"/>
              <a:t>(R)</a:t>
            </a:r>
            <a:r>
              <a:rPr lang="zh-CN" altLang="en-US" dirty="0"/>
              <a:t>、绿</a:t>
            </a:r>
            <a:r>
              <a:rPr lang="en-US" altLang="zh-CN" dirty="0"/>
              <a:t>(G)</a:t>
            </a:r>
            <a:r>
              <a:rPr lang="zh-CN" altLang="en-US" dirty="0"/>
              <a:t>、蓝</a:t>
            </a:r>
            <a:r>
              <a:rPr lang="en-US" altLang="zh-CN" dirty="0"/>
              <a:t>(B)</a:t>
            </a:r>
            <a:r>
              <a:rPr lang="zh-CN" altLang="en-US" dirty="0"/>
              <a:t>三个颜色通道的变化以及它们相互之间的叠加来得到各式各样的颜色。</a:t>
            </a:r>
            <a:r>
              <a:rPr lang="en-US" altLang="zh-CN" dirty="0"/>
              <a:t>RGB</a:t>
            </a:r>
            <a:r>
              <a:rPr lang="zh-CN" altLang="en-US" dirty="0"/>
              <a:t>代表红、绿、蓝三个通道的颜色，这个标准几乎包括了人类视力所能感知的所有颜色，是运用最广的颜色系统之一。</a:t>
            </a:r>
          </a:p>
        </p:txBody>
      </p:sp>
      <p:sp>
        <p:nvSpPr>
          <p:cNvPr id="4" name="文本占位符 3"/>
          <p:cNvSpPr>
            <a:spLocks noGrp="1"/>
          </p:cNvSpPr>
          <p:nvPr>
            <p:ph type="body" sz="quarter" idx="16"/>
          </p:nvPr>
        </p:nvSpPr>
        <p:spPr/>
        <p:txBody>
          <a:bodyPr/>
          <a:lstStyle/>
          <a:p>
            <a:r>
              <a:rPr lang="zh-CN" altLang="en-US" dirty="0"/>
              <a:t> </a:t>
            </a:r>
            <a:r>
              <a:rPr lang="en-US" altLang="zh-CN" dirty="0"/>
              <a:t>RGB</a:t>
            </a:r>
            <a:r>
              <a:rPr lang="zh-CN" altLang="en-US" dirty="0"/>
              <a:t>色彩模式</a:t>
            </a:r>
            <a:endParaRPr lang="zh-CN" altLang="zh-CN" dirty="0"/>
          </a:p>
        </p:txBody>
      </p:sp>
      <p:pic>
        <p:nvPicPr>
          <p:cNvPr id="10" name="图片 9">
            <a:extLst>
              <a:ext uri="{FF2B5EF4-FFF2-40B4-BE49-F238E27FC236}">
                <a16:creationId xmlns:a16="http://schemas.microsoft.com/office/drawing/2014/main" id="{7FD5BA0F-FBC6-4353-8F92-DCEE9D9CA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367" y="3429000"/>
            <a:ext cx="5153025" cy="2771775"/>
          </a:xfrm>
          <a:prstGeom prst="rect">
            <a:avLst/>
          </a:prstGeom>
        </p:spPr>
      </p:pic>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F772DF0-2D54-C8D9-5A55-954F08B24A18}"/>
              </a:ext>
            </a:extLst>
          </p:cNvPr>
          <p:cNvPicPr>
            <a:picLocks noChangeAspect="1"/>
          </p:cNvPicPr>
          <p:nvPr/>
        </p:nvPicPr>
        <p:blipFill>
          <a:blip r:embed="rId2"/>
          <a:stretch>
            <a:fillRect/>
          </a:stretch>
        </p:blipFill>
        <p:spPr>
          <a:xfrm>
            <a:off x="3617677" y="4876723"/>
            <a:ext cx="5409945" cy="1301689"/>
          </a:xfrm>
          <a:prstGeom prst="rect">
            <a:avLst/>
          </a:prstGeom>
        </p:spPr>
      </p:pic>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90200" cy="4300387"/>
          </a:xfrm>
        </p:spPr>
        <p:txBody>
          <a:bodyPr>
            <a:normAutofit/>
          </a:bodyPr>
          <a:lstStyle/>
          <a:p>
            <a:r>
              <a:rPr lang="en-US" altLang="zh-CN" dirty="0" err="1"/>
              <a:t>MixGo</a:t>
            </a:r>
            <a:r>
              <a:rPr lang="en-US" altLang="zh-CN" dirty="0"/>
              <a:t> CE</a:t>
            </a:r>
            <a:r>
              <a:rPr lang="zh-CN" altLang="en-US" dirty="0"/>
              <a:t>控制板上点阵屏下方共有</a:t>
            </a:r>
            <a:r>
              <a:rPr lang="en-US" altLang="zh-CN" dirty="0"/>
              <a:t>4</a:t>
            </a:r>
            <a:r>
              <a:rPr lang="zh-CN" altLang="en-US" dirty="0"/>
              <a:t>枚</a:t>
            </a:r>
            <a:r>
              <a:rPr lang="en-US" altLang="zh-CN" dirty="0"/>
              <a:t>RGB</a:t>
            </a:r>
            <a:r>
              <a:rPr lang="zh-CN" altLang="en-US" dirty="0"/>
              <a:t>灯，灯号依次是</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。通过程序编写，我们可以控制任意一枚</a:t>
            </a:r>
            <a:r>
              <a:rPr lang="en-US" altLang="zh-CN" dirty="0"/>
              <a:t>RGB</a:t>
            </a:r>
            <a:r>
              <a:rPr lang="zh-CN" altLang="en-US" dirty="0"/>
              <a:t>灯的亮灭并且可以通过设置“</a:t>
            </a:r>
            <a:r>
              <a:rPr lang="en-US" altLang="zh-CN" dirty="0"/>
              <a:t>R”“G”“B”</a:t>
            </a:r>
            <a:r>
              <a:rPr lang="zh-CN" altLang="en-US" dirty="0"/>
              <a:t>的值控制“</a:t>
            </a:r>
            <a:r>
              <a:rPr lang="en-US" altLang="zh-CN" dirty="0"/>
              <a:t>RGB</a:t>
            </a:r>
            <a:r>
              <a:rPr lang="zh-CN" altLang="en-US" dirty="0"/>
              <a:t>灯”的颜色。</a:t>
            </a:r>
            <a:endParaRPr lang="zh-CN" altLang="zh-CN" dirty="0"/>
          </a:p>
        </p:txBody>
      </p:sp>
      <p:sp>
        <p:nvSpPr>
          <p:cNvPr id="4" name="文本占位符 3"/>
          <p:cNvSpPr>
            <a:spLocks noGrp="1"/>
          </p:cNvSpPr>
          <p:nvPr>
            <p:ph type="body" sz="quarter" idx="16"/>
          </p:nvPr>
        </p:nvSpPr>
        <p:spPr/>
        <p:txBody>
          <a:bodyPr/>
          <a:lstStyle/>
          <a:p>
            <a:r>
              <a:rPr lang="zh-CN" altLang="en-US" dirty="0"/>
              <a:t> “</a:t>
            </a:r>
            <a:r>
              <a:rPr lang="en-US" altLang="zh-CN" dirty="0"/>
              <a:t>RGB</a:t>
            </a:r>
            <a:r>
              <a:rPr lang="zh-CN" altLang="en-US" dirty="0"/>
              <a:t>灯”模块</a:t>
            </a:r>
            <a:endParaRPr lang="zh-CN" altLang="zh-CN" dirty="0"/>
          </a:p>
        </p:txBody>
      </p:sp>
      <p:sp>
        <p:nvSpPr>
          <p:cNvPr id="12" name="矩形 11">
            <a:extLst>
              <a:ext uri="{FF2B5EF4-FFF2-40B4-BE49-F238E27FC236}">
                <a16:creationId xmlns:a16="http://schemas.microsoft.com/office/drawing/2014/main" id="{BAF1FD1C-5691-44B5-8586-ABA1D27E5394}"/>
              </a:ext>
            </a:extLst>
          </p:cNvPr>
          <p:cNvSpPr/>
          <p:nvPr/>
        </p:nvSpPr>
        <p:spPr>
          <a:xfrm>
            <a:off x="4647884" y="4912857"/>
            <a:ext cx="4321550" cy="1226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1" name="组合 10">
            <a:extLst>
              <a:ext uri="{FF2B5EF4-FFF2-40B4-BE49-F238E27FC236}">
                <a16:creationId xmlns:a16="http://schemas.microsoft.com/office/drawing/2014/main" id="{6B7EAB38-FBE8-48D6-BD80-FE5C6C8BF4A7}"/>
              </a:ext>
            </a:extLst>
          </p:cNvPr>
          <p:cNvGrpSpPr/>
          <p:nvPr/>
        </p:nvGrpSpPr>
        <p:grpSpPr>
          <a:xfrm>
            <a:off x="4529277" y="3574361"/>
            <a:ext cx="2883414" cy="1158242"/>
            <a:chOff x="4529277" y="3574361"/>
            <a:chExt cx="2883414" cy="1158242"/>
          </a:xfrm>
        </p:grpSpPr>
        <p:pic>
          <p:nvPicPr>
            <p:cNvPr id="9" name="图片 8">
              <a:extLst>
                <a:ext uri="{FF2B5EF4-FFF2-40B4-BE49-F238E27FC236}">
                  <a16:creationId xmlns:a16="http://schemas.microsoft.com/office/drawing/2014/main" id="{4C1A51E4-9E9F-4944-B367-5814AFAD36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9277" y="3574361"/>
              <a:ext cx="2883414" cy="1158242"/>
            </a:xfrm>
            <a:prstGeom prst="rect">
              <a:avLst/>
            </a:prstGeom>
          </p:spPr>
        </p:pic>
        <p:sp>
          <p:nvSpPr>
            <p:cNvPr id="10" name="矩形 9">
              <a:extLst>
                <a:ext uri="{FF2B5EF4-FFF2-40B4-BE49-F238E27FC236}">
                  <a16:creationId xmlns:a16="http://schemas.microsoft.com/office/drawing/2014/main" id="{F8DBD5E0-9008-4680-AD48-7705EAE4B24F}"/>
                </a:ext>
              </a:extLst>
            </p:cNvPr>
            <p:cNvSpPr/>
            <p:nvPr/>
          </p:nvSpPr>
          <p:spPr>
            <a:xfrm>
              <a:off x="5307806" y="4360591"/>
              <a:ext cx="1326357" cy="137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4300387"/>
          </a:xfrm>
        </p:spPr>
        <p:txBody>
          <a:bodyPr>
            <a:normAutofit/>
          </a:bodyPr>
          <a:lstStyle/>
          <a:p>
            <a:r>
              <a:rPr lang="zh-CN" altLang="en-US" dirty="0"/>
              <a:t>利用控制分类中的系统运行时间模块可以获取主控板开始运行程序到运行到此模块之间经过的时长，数值单位为毫秒。此模块常用于进行计时等操作。</a:t>
            </a:r>
          </a:p>
        </p:txBody>
      </p:sp>
      <p:sp>
        <p:nvSpPr>
          <p:cNvPr id="4" name="文本占位符 3"/>
          <p:cNvSpPr>
            <a:spLocks noGrp="1"/>
          </p:cNvSpPr>
          <p:nvPr>
            <p:ph type="body" sz="quarter" idx="16"/>
          </p:nvPr>
        </p:nvSpPr>
        <p:spPr/>
        <p:txBody>
          <a:bodyPr/>
          <a:lstStyle/>
          <a:p>
            <a:r>
              <a:rPr lang="zh-CN" altLang="en-US" dirty="0"/>
              <a:t> 系统运行时间模块</a:t>
            </a:r>
            <a:endParaRPr lang="zh-CN" altLang="zh-CN" dirty="0"/>
          </a:p>
        </p:txBody>
      </p:sp>
    </p:spTree>
    <p:extLst>
      <p:ext uri="{BB962C8B-B14F-4D97-AF65-F5344CB8AC3E}">
        <p14:creationId xmlns:p14="http://schemas.microsoft.com/office/powerpoint/2010/main" val="247898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调整程序功能，当一轮反应测试完毕后，当按下</a:t>
            </a:r>
            <a:r>
              <a:rPr lang="en-US" altLang="zh-CN" dirty="0"/>
              <a:t>B1</a:t>
            </a:r>
            <a:r>
              <a:rPr lang="zh-CN" altLang="en-US" dirty="0"/>
              <a:t>按键再开始新一轮的抢答。</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反应大比拼</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496042" y="2166324"/>
            <a:ext cx="3199915" cy="1242520"/>
          </a:xfrm>
        </p:spPr>
        <p:txBody>
          <a:bodyPr/>
          <a:lstStyle/>
          <a:p>
            <a:pPr algn="ctr"/>
            <a:r>
              <a:rPr lang="zh-CN" altLang="en-US" dirty="0"/>
              <a:t>第 </a:t>
            </a:r>
            <a:r>
              <a:rPr lang="en-US" altLang="zh-CN" dirty="0"/>
              <a:t>8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了解系统运行时间模块的使用方法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掌握过程控制的实现模式，能够按照需求编写程序完成过程控制</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在日常生活中，良好的反应能力可以提高你在体育、运动、驾驶车辆等日常身体活动中的表现。如果想要利用</a:t>
            </a:r>
            <a:r>
              <a:rPr lang="en-US" altLang="zh-CN" dirty="0"/>
              <a:t>MixGo CC</a:t>
            </a:r>
            <a:r>
              <a:rPr lang="zh-CN" altLang="en-US" dirty="0"/>
              <a:t>主控板制作一个反应比拼的游戏，应该如何实现呢？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想要测反应游戏的功能，可以先随机延时一段时间，随后点亮彩灯，提示选手快速按下按键，随后记录按键与点亮彩灯之间的时间差作为反应时间。</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C5C352AD-8863-4052-ABB8-793812EA61E0}"/>
              </a:ext>
            </a:extLst>
          </p:cNvPr>
          <p:cNvGraphicFramePr>
            <a:graphicFrameLocks/>
          </p:cNvGraphicFramePr>
          <p:nvPr>
            <p:extLst>
              <p:ext uri="{D42A27DB-BD31-4B8C-83A1-F6EECF244321}">
                <p14:modId xmlns:p14="http://schemas.microsoft.com/office/powerpoint/2010/main" val="676011186"/>
              </p:ext>
            </p:extLst>
          </p:nvPr>
        </p:nvGraphicFramePr>
        <p:xfrm>
          <a:off x="1074738" y="1154113"/>
          <a:ext cx="10042524" cy="2302596"/>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23025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bl>
          </a:graphicData>
        </a:graphic>
      </p:graphicFrame>
      <p:sp>
        <p:nvSpPr>
          <p:cNvPr id="4" name="标题 3"/>
          <p:cNvSpPr>
            <a:spLocks noGrp="1"/>
          </p:cNvSpPr>
          <p:nvPr>
            <p:ph type="title"/>
          </p:nvPr>
        </p:nvSpPr>
        <p:spPr/>
        <p:txBody>
          <a:bodyPr/>
          <a:lstStyle/>
          <a:p>
            <a:r>
              <a:rPr lang="zh-CN" altLang="en-US" dirty="0"/>
              <a:t>模块列表</a:t>
            </a:r>
          </a:p>
        </p:txBody>
      </p:sp>
      <p:pic>
        <p:nvPicPr>
          <p:cNvPr id="5" name="图片 4">
            <a:extLst>
              <a:ext uri="{FF2B5EF4-FFF2-40B4-BE49-F238E27FC236}">
                <a16:creationId xmlns:a16="http://schemas.microsoft.com/office/drawing/2014/main" id="{EB1C252F-0558-983C-C136-02B0FB50CD5E}"/>
              </a:ext>
            </a:extLst>
          </p:cNvPr>
          <p:cNvPicPr>
            <a:picLocks noChangeAspect="1"/>
          </p:cNvPicPr>
          <p:nvPr/>
        </p:nvPicPr>
        <p:blipFill>
          <a:blip r:embed="rId3"/>
          <a:stretch>
            <a:fillRect/>
          </a:stretch>
        </p:blipFill>
        <p:spPr>
          <a:xfrm>
            <a:off x="5391150" y="1259571"/>
            <a:ext cx="2983923" cy="783015"/>
          </a:xfrm>
          <a:prstGeom prst="rect">
            <a:avLst/>
          </a:prstGeom>
        </p:spPr>
      </p:pic>
      <p:pic>
        <p:nvPicPr>
          <p:cNvPr id="8" name="图片 7">
            <a:extLst>
              <a:ext uri="{FF2B5EF4-FFF2-40B4-BE49-F238E27FC236}">
                <a16:creationId xmlns:a16="http://schemas.microsoft.com/office/drawing/2014/main" id="{C545EB9E-4986-3F18-1F5B-A7A04A33441C}"/>
              </a:ext>
            </a:extLst>
          </p:cNvPr>
          <p:cNvPicPr>
            <a:picLocks noChangeAspect="1"/>
          </p:cNvPicPr>
          <p:nvPr/>
        </p:nvPicPr>
        <p:blipFill>
          <a:blip r:embed="rId4">
            <a:clrChange>
              <a:clrFrom>
                <a:srgbClr val="E4E4E4"/>
              </a:clrFrom>
              <a:clrTo>
                <a:srgbClr val="E4E4E4">
                  <a:alpha val="0"/>
                </a:srgbClr>
              </a:clrTo>
            </a:clrChange>
          </a:blip>
          <a:stretch>
            <a:fillRect/>
          </a:stretch>
        </p:blipFill>
        <p:spPr>
          <a:xfrm>
            <a:off x="5391150" y="2498076"/>
            <a:ext cx="2027320" cy="650477"/>
          </a:xfrm>
          <a:prstGeom prst="rect">
            <a:avLst/>
          </a:prstGeom>
        </p:spPr>
      </p:pic>
      <p:graphicFrame>
        <p:nvGraphicFramePr>
          <p:cNvPr id="9" name="表格 3">
            <a:extLst>
              <a:ext uri="{FF2B5EF4-FFF2-40B4-BE49-F238E27FC236}">
                <a16:creationId xmlns:a16="http://schemas.microsoft.com/office/drawing/2014/main" id="{7F4E8537-CB91-33E3-8F34-6F6946B3A2BC}"/>
              </a:ext>
            </a:extLst>
          </p:cNvPr>
          <p:cNvGraphicFramePr>
            <a:graphicFrameLocks/>
          </p:cNvGraphicFramePr>
          <p:nvPr>
            <p:extLst>
              <p:ext uri="{D42A27DB-BD31-4B8C-83A1-F6EECF244321}">
                <p14:modId xmlns:p14="http://schemas.microsoft.com/office/powerpoint/2010/main" val="779003950"/>
              </p:ext>
            </p:extLst>
          </p:nvPr>
        </p:nvGraphicFramePr>
        <p:xfrm>
          <a:off x="1074738" y="3456709"/>
          <a:ext cx="10042524" cy="2274887"/>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22748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板载执行分类</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bl>
          </a:graphicData>
        </a:graphic>
      </p:graphicFrame>
      <p:pic>
        <p:nvPicPr>
          <p:cNvPr id="10" name="图片 9">
            <a:extLst>
              <a:ext uri="{FF2B5EF4-FFF2-40B4-BE49-F238E27FC236}">
                <a16:creationId xmlns:a16="http://schemas.microsoft.com/office/drawing/2014/main" id="{2F7C55A0-EB73-93A2-1D5A-28C2B35875E3}"/>
              </a:ext>
            </a:extLst>
          </p:cNvPr>
          <p:cNvPicPr>
            <a:picLocks noChangeAspect="1"/>
          </p:cNvPicPr>
          <p:nvPr/>
        </p:nvPicPr>
        <p:blipFill>
          <a:blip r:embed="rId5"/>
          <a:stretch>
            <a:fillRect/>
          </a:stretch>
        </p:blipFill>
        <p:spPr>
          <a:xfrm>
            <a:off x="5538153" y="3661783"/>
            <a:ext cx="4893371" cy="1864737"/>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4" name="图片 3">
            <a:extLst>
              <a:ext uri="{FF2B5EF4-FFF2-40B4-BE49-F238E27FC236}">
                <a16:creationId xmlns:a16="http://schemas.microsoft.com/office/drawing/2014/main" id="{C432BF65-D7F6-79AF-C572-0AA633C3319D}"/>
              </a:ext>
            </a:extLst>
          </p:cNvPr>
          <p:cNvPicPr>
            <a:picLocks noChangeAspect="1"/>
          </p:cNvPicPr>
          <p:nvPr/>
        </p:nvPicPr>
        <p:blipFill>
          <a:blip r:embed="rId2"/>
          <a:stretch>
            <a:fillRect/>
          </a:stretch>
        </p:blipFill>
        <p:spPr>
          <a:xfrm>
            <a:off x="3211324" y="1753002"/>
            <a:ext cx="5049449" cy="47798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409</Words>
  <Application>Microsoft Office PowerPoint</Application>
  <PresentationFormat>宽屏</PresentationFormat>
  <Paragraphs>45</Paragraphs>
  <Slides>16</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1068</cp:revision>
  <dcterms:created xsi:type="dcterms:W3CDTF">2019-07-04T08:14:00Z</dcterms:created>
  <dcterms:modified xsi:type="dcterms:W3CDTF">2023-10-27T08:14:50Z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