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828" r:id="rId3"/>
    <p:sldId id="286" r:id="rId5"/>
    <p:sldId id="643" r:id="rId6"/>
    <p:sldId id="323" r:id="rId7"/>
    <p:sldId id="351" r:id="rId8"/>
    <p:sldId id="653" r:id="rId9"/>
    <p:sldId id="350" r:id="rId10"/>
    <p:sldId id="793" r:id="rId11"/>
    <p:sldId id="784" r:id="rId12"/>
    <p:sldId id="815" r:id="rId13"/>
    <p:sldId id="358" r:id="rId14"/>
    <p:sldId id="798" r:id="rId15"/>
    <p:sldId id="820" r:id="rId16"/>
    <p:sldId id="824" r:id="rId17"/>
    <p:sldId id="778" r:id="rId18"/>
    <p:sldId id="775" r:id="rId19"/>
    <p:sldId id="639"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24" autoAdjust="0"/>
    <p:restoredTop sz="83671" autoAdjust="0"/>
  </p:normalViewPr>
  <p:slideViewPr>
    <p:cSldViewPr snapToGrid="0">
      <p:cViewPr varScale="1">
        <p:scale>
          <a:sx n="73" d="100"/>
          <a:sy n="73" d="100"/>
        </p:scale>
        <p:origin x="1104" y="58"/>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微软雅黑" panose="020B0503020204020204" pitchFamily="34" charset="-122"/>
                <a:ea typeface="微软雅黑" panose="020B0503020204020204" pitchFamily="34" charset="-122"/>
              </a:rPr>
              <a:t>需要注意的是，多线程同样存在一些风险。对开源硬件而言，线程管理要求额外的 </a:t>
            </a:r>
            <a:r>
              <a:rPr lang="en-US" altLang="zh-CN" b="0" i="0" dirty="0">
                <a:solidFill>
                  <a:srgbClr val="333333"/>
                </a:solidFill>
                <a:effectLst/>
                <a:latin typeface="微软雅黑" panose="020B0503020204020204" pitchFamily="34" charset="-122"/>
                <a:ea typeface="微软雅黑" panose="020B0503020204020204" pitchFamily="34" charset="-122"/>
              </a:rPr>
              <a:t>CPU</a:t>
            </a:r>
            <a:r>
              <a:rPr lang="zh-CN" altLang="en-US" b="0" i="0" dirty="0">
                <a:solidFill>
                  <a:srgbClr val="333333"/>
                </a:solidFill>
                <a:effectLst/>
                <a:latin typeface="微软雅黑" panose="020B0503020204020204" pitchFamily="34" charset="-122"/>
                <a:ea typeface="微软雅黑" panose="020B0503020204020204" pitchFamily="34" charset="-122"/>
              </a:rPr>
              <a:t>开销，因此线程的使用会给主控板带来额外负担。另外多个线程之间存在共享数据，容易出现线程死锁的情况。</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微软雅黑" panose="020B0503020204020204" pitchFamily="34" charset="-122"/>
                <a:ea typeface="微软雅黑" panose="020B0503020204020204" pitchFamily="34" charset="-122"/>
              </a:rPr>
              <a:t>需要注意的是，多线程同样存在一些风险。对开源硬件而言，线程管理要求额外的 </a:t>
            </a:r>
            <a:r>
              <a:rPr lang="en-US" altLang="zh-CN" b="0" i="0" dirty="0">
                <a:solidFill>
                  <a:srgbClr val="333333"/>
                </a:solidFill>
                <a:effectLst/>
                <a:latin typeface="微软雅黑" panose="020B0503020204020204" pitchFamily="34" charset="-122"/>
                <a:ea typeface="微软雅黑" panose="020B0503020204020204" pitchFamily="34" charset="-122"/>
              </a:rPr>
              <a:t>CPU</a:t>
            </a:r>
            <a:r>
              <a:rPr lang="zh-CN" altLang="en-US" b="0" i="0" dirty="0">
                <a:solidFill>
                  <a:srgbClr val="333333"/>
                </a:solidFill>
                <a:effectLst/>
                <a:latin typeface="微软雅黑" panose="020B0503020204020204" pitchFamily="34" charset="-122"/>
                <a:ea typeface="微软雅黑" panose="020B0503020204020204" pitchFamily="34" charset="-122"/>
              </a:rPr>
              <a:t>开销，因此线程的使用会给主控板带来额外负担。另外多个线程之间存在共享数据，容易出现线程死锁的情况。</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在我们的生活中，很多地方都可以看到这样的电子屏，他们可以显示文字、可以显示图标。那么在我们使用的</a:t>
            </a:r>
            <a:r>
              <a:rPr lang="en-US" altLang="zh-CN" sz="1200" kern="1200" dirty="0" err="1">
                <a:solidFill>
                  <a:schemeClr val="tx1"/>
                </a:solidFill>
                <a:effectLst/>
                <a:latin typeface="+mn-lt"/>
                <a:ea typeface="+mn-ea"/>
                <a:cs typeface="+mn-cs"/>
              </a:rPr>
              <a:t>mixgo</a:t>
            </a:r>
            <a:r>
              <a:rPr lang="zh-CN" altLang="en-US" sz="1200" kern="1200" dirty="0">
                <a:solidFill>
                  <a:schemeClr val="tx1"/>
                </a:solidFill>
                <a:effectLst/>
                <a:latin typeface="+mn-lt"/>
                <a:ea typeface="+mn-ea"/>
                <a:cs typeface="+mn-cs"/>
              </a:rPr>
              <a:t>开发板上也有这样的一块点阵屏，我们是否可以可以</a:t>
            </a:r>
            <a:r>
              <a:rPr lang="zh-CN" altLang="zh-CN" sz="1200" kern="1200" dirty="0">
                <a:solidFill>
                  <a:schemeClr val="tx1"/>
                </a:solidFill>
                <a:effectLst/>
                <a:latin typeface="+mn-lt"/>
                <a:ea typeface="+mn-ea"/>
                <a:cs typeface="+mn-cs"/>
              </a:rPr>
              <a:t>在</a:t>
            </a:r>
            <a:r>
              <a:rPr lang="en-US" altLang="zh-CN" sz="1200" kern="1200" dirty="0" err="1">
                <a:solidFill>
                  <a:schemeClr val="tx1"/>
                </a:solidFill>
                <a:effectLst/>
                <a:latin typeface="+mn-lt"/>
                <a:ea typeface="+mn-ea"/>
                <a:cs typeface="+mn-cs"/>
              </a:rPr>
              <a:t>MixGo</a:t>
            </a:r>
            <a:r>
              <a:rPr lang="zh-CN" altLang="zh-CN" sz="1200" kern="1200" dirty="0">
                <a:solidFill>
                  <a:schemeClr val="tx1"/>
                </a:solidFill>
                <a:effectLst/>
                <a:latin typeface="+mn-lt"/>
                <a:ea typeface="+mn-ea"/>
                <a:cs typeface="+mn-cs"/>
              </a:rPr>
              <a:t>的屏幕上显示一个爱心，向佛山表达我们的热爱呢？</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微软雅黑" panose="020B0503020204020204" pitchFamily="34" charset="-122"/>
                <a:ea typeface="微软雅黑" panose="020B0503020204020204" pitchFamily="34" charset="-122"/>
              </a:rPr>
              <a:t>需要注意的是，多线程同样存在一些风险。对开源硬件而言，线程管理要求额外的 </a:t>
            </a:r>
            <a:r>
              <a:rPr lang="en-US" altLang="zh-CN" b="0" i="0" dirty="0">
                <a:solidFill>
                  <a:srgbClr val="333333"/>
                </a:solidFill>
                <a:effectLst/>
                <a:latin typeface="微软雅黑" panose="020B0503020204020204" pitchFamily="34" charset="-122"/>
                <a:ea typeface="微软雅黑" panose="020B0503020204020204" pitchFamily="34" charset="-122"/>
              </a:rPr>
              <a:t>CPU</a:t>
            </a:r>
            <a:r>
              <a:rPr lang="zh-CN" altLang="en-US" b="0" i="0" dirty="0">
                <a:solidFill>
                  <a:srgbClr val="333333"/>
                </a:solidFill>
                <a:effectLst/>
                <a:latin typeface="微软雅黑" panose="020B0503020204020204" pitchFamily="34" charset="-122"/>
                <a:ea typeface="微软雅黑" panose="020B0503020204020204" pitchFamily="34" charset="-122"/>
              </a:rPr>
              <a:t>开销，因此线程的使用会给主控板带来额外负担。另外多个线程之间存在共享数据，容易出现线程死锁的情况。</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标题 4"/>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endParaRPr lang="zh-CN" altLang="en-US" dirty="0"/>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endParaRPr lang="zh-CN" altLang="en-US" dirty="0"/>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endParaRPr lang="zh-CN" altLang="en-US" dirty="0"/>
          </a:p>
        </p:txBody>
      </p:sp>
      <p:sp>
        <p:nvSpPr>
          <p:cNvPr id="2" name="文本框 1"/>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29920"/>
            </a:xfrm>
            <a:prstGeom prst="rect">
              <a:avLst/>
            </a:prstGeom>
            <a:noFill/>
          </p:spPr>
          <p:txBody>
            <a:bodyPr wrap="square" rtlCol="0">
              <a:spAutoFit/>
            </a:bodyPr>
            <a:lstStyle/>
            <a:p>
              <a:pPr algn="dist"/>
              <a:r>
                <a:rPr lang="zh-CN" altLang="en-US" sz="3500" dirty="0">
                  <a:solidFill>
                    <a:schemeClr val="accent1"/>
                  </a:solidFill>
                  <a:latin typeface="+mj-ea"/>
                  <a:ea typeface="+mj-ea"/>
                </a:rPr>
                <a:t>飞乙带你学编程</a:t>
              </a:r>
              <a:endParaRPr lang="zh-CN" altLang="en-US" sz="3500" dirty="0">
                <a:solidFill>
                  <a:schemeClr val="accent1"/>
                </a:solidFill>
                <a:latin typeface="+mj-ea"/>
                <a:ea typeface="+mj-ea"/>
              </a:endParaRP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endParaRPr lang="zh-CN" altLang="en-US" sz="2400" b="1" dirty="0">
                <a:latin typeface="+mn-ea"/>
              </a:endParaRP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p:cNvSpPr txBox="1"/>
          <p:nvPr/>
        </p:nvSpPr>
        <p:spPr>
          <a:xfrm>
            <a:off x="1399124" y="2001053"/>
            <a:ext cx="5121915" cy="768350"/>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a:t>
            </a:r>
            <a:r>
              <a:rPr lang="zh-CN" altLang="en-US" sz="4400" spc="-300" dirty="0">
                <a:solidFill>
                  <a:schemeClr val="accent1"/>
                </a:solidFill>
                <a:latin typeface="方正粗圆简体" panose="02000500000000000000" pitchFamily="2" charset="-122"/>
                <a:ea typeface="方正粗圆简体" panose="02000500000000000000" pitchFamily="2" charset="-122"/>
              </a:rPr>
              <a:t>点通</a:t>
            </a:r>
            <a:endParaRPr lang="zh-CN" altLang="en-US" sz="4400" spc="-300" dirty="0">
              <a:solidFill>
                <a:schemeClr val="accent1"/>
              </a:solidFill>
              <a:latin typeface="方正粗圆简体" panose="02000500000000000000" pitchFamily="2" charset="-122"/>
              <a:ea typeface="方正粗圆简体" panose="02000500000000000000" pitchFamily="2" charset="-122"/>
            </a:endParaRPr>
          </a:p>
        </p:txBody>
      </p:sp>
      <p:cxnSp>
        <p:nvCxnSpPr>
          <p:cNvPr id="11" name="直接连接符 10"/>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14000">
        <p:fade/>
      </p:transition>
    </mc:Choice>
    <mc:Fallback>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endParaRPr lang="zh-CN" altLang="en-US" dirty="0"/>
          </a:p>
        </p:txBody>
      </p:sp>
      <p:pic>
        <p:nvPicPr>
          <p:cNvPr id="5" name="图片 4"/>
          <p:cNvPicPr>
            <a:picLocks noChangeAspect="1"/>
          </p:cNvPicPr>
          <p:nvPr/>
        </p:nvPicPr>
        <p:blipFill>
          <a:blip r:embed="rId1"/>
          <a:stretch>
            <a:fillRect/>
          </a:stretch>
        </p:blipFill>
        <p:spPr>
          <a:xfrm>
            <a:off x="1652270" y="1868170"/>
            <a:ext cx="8634095" cy="44215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199" y="1855704"/>
            <a:ext cx="10335568" cy="3379487"/>
          </a:xfrm>
        </p:spPr>
        <p:txBody>
          <a:bodyPr>
            <a:normAutofit/>
          </a:bodyPr>
          <a:lstStyle/>
          <a:p>
            <a:r>
              <a:rPr lang="zh-CN" altLang="en-US" dirty="0"/>
              <a:t>异常即是一个事件，该事件会在程序执行过程中发生，影响了程序的正常执行。一般情况下，在Python无法正常处理程序时就会发生一个异常。当Python脚本发生异常时我们需要捕获处理它，否则程序会终止执行。</a:t>
            </a:r>
            <a:endParaRPr lang="zh-CN" altLang="en-US" dirty="0"/>
          </a:p>
        </p:txBody>
      </p:sp>
      <p:sp>
        <p:nvSpPr>
          <p:cNvPr id="4" name="文本占位符 3"/>
          <p:cNvSpPr>
            <a:spLocks noGrp="1"/>
          </p:cNvSpPr>
          <p:nvPr>
            <p:ph type="body" sz="quarter" idx="16"/>
          </p:nvPr>
        </p:nvSpPr>
        <p:spPr>
          <a:xfrm>
            <a:off x="838200" y="1133817"/>
            <a:ext cx="5109091" cy="460375"/>
          </a:xfrm>
        </p:spPr>
        <p:txBody>
          <a:bodyPr/>
          <a:lstStyle/>
          <a:p>
            <a:r>
              <a:rPr lang="zh-CN" altLang="en-US" dirty="0"/>
              <a:t> </a:t>
            </a:r>
            <a:r>
              <a:rPr lang="zh-CN" altLang="en-US" dirty="0"/>
              <a:t>异常</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50000">
        <p:fade/>
      </p:transition>
    </mc:Choice>
    <mc:Fallback>
      <p:transition spd="med" advClick="0" advTm="50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199" y="1855704"/>
            <a:ext cx="10335568" cy="3379487"/>
          </a:xfrm>
        </p:spPr>
        <p:txBody>
          <a:bodyPr>
            <a:normAutofit/>
          </a:bodyPr>
          <a:lstStyle/>
          <a:p>
            <a:r>
              <a:rPr lang="zh-CN" altLang="en-US" dirty="0"/>
              <a:t>异常处理，是编程语言或计算机硬件里的一种机制，用于处理软件或信息系统中出现的异常状况。异常处理通常是防止未知错误产生所采取的处理措施。异常处理的好处是你不用再绞尽脑汁去考虑各种错误，这为处理某一类错误提供了一个很有效的方法，使编程效率大大提高。</a:t>
            </a:r>
            <a:endParaRPr lang="zh-CN" altLang="en-US" dirty="0"/>
          </a:p>
        </p:txBody>
      </p:sp>
      <p:sp>
        <p:nvSpPr>
          <p:cNvPr id="4" name="文本占位符 3"/>
          <p:cNvSpPr>
            <a:spLocks noGrp="1"/>
          </p:cNvSpPr>
          <p:nvPr>
            <p:ph type="body" sz="quarter" idx="16"/>
          </p:nvPr>
        </p:nvSpPr>
        <p:spPr>
          <a:xfrm>
            <a:off x="838200" y="1133817"/>
            <a:ext cx="5109091" cy="460375"/>
          </a:xfrm>
        </p:spPr>
        <p:txBody>
          <a:bodyPr/>
          <a:lstStyle/>
          <a:p>
            <a:r>
              <a:rPr lang="zh-CN" altLang="en-US" dirty="0"/>
              <a:t> 异常</a:t>
            </a:r>
            <a:r>
              <a:rPr lang="zh-CN" altLang="en-US" dirty="0"/>
              <a:t>处理</a:t>
            </a:r>
            <a:endParaRPr lang="zh-CN" altLang="en-US" dirty="0"/>
          </a:p>
        </p:txBody>
      </p:sp>
      <p:pic>
        <p:nvPicPr>
          <p:cNvPr id="5" name="图片 4"/>
          <p:cNvPicPr>
            <a:picLocks noChangeAspect="1"/>
          </p:cNvPicPr>
          <p:nvPr/>
        </p:nvPicPr>
        <p:blipFill>
          <a:blip r:embed="rId1"/>
          <a:stretch>
            <a:fillRect/>
          </a:stretch>
        </p:blipFill>
        <p:spPr>
          <a:xfrm>
            <a:off x="4183380" y="4128770"/>
            <a:ext cx="3644265" cy="19107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50000">
        <p:fade/>
      </p:transition>
    </mc:Choice>
    <mc:Fallback>
      <p:transition spd="med" advClick="0" advTm="50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199" y="1855704"/>
            <a:ext cx="10335568" cy="3379487"/>
          </a:xfrm>
        </p:spPr>
        <p:txBody>
          <a:bodyPr>
            <a:normAutofit/>
          </a:bodyPr>
          <a:lstStyle/>
          <a:p>
            <a:r>
              <a:rPr lang="zh-CN" altLang="en-US" dirty="0"/>
              <a:t>健壮性是指软件对于规范要求以外的输入情况的处理能力。健壮性高的程序在接受到规范要求以外的输入时能够判断出这个输入不符合规范要求，并能有合理的处理</a:t>
            </a:r>
            <a:r>
              <a:rPr lang="zh-CN" altLang="en-US" dirty="0"/>
              <a:t>方式。</a:t>
            </a:r>
            <a:endParaRPr lang="zh-CN" altLang="en-US" dirty="0"/>
          </a:p>
        </p:txBody>
      </p:sp>
      <p:sp>
        <p:nvSpPr>
          <p:cNvPr id="4" name="文本占位符 3"/>
          <p:cNvSpPr>
            <a:spLocks noGrp="1"/>
          </p:cNvSpPr>
          <p:nvPr>
            <p:ph type="body" sz="quarter" idx="16"/>
          </p:nvPr>
        </p:nvSpPr>
        <p:spPr>
          <a:xfrm>
            <a:off x="838200" y="1133817"/>
            <a:ext cx="5109091" cy="460375"/>
          </a:xfrm>
        </p:spPr>
        <p:txBody>
          <a:bodyPr/>
          <a:lstStyle/>
          <a:p>
            <a:r>
              <a:rPr lang="zh-CN" altLang="en-US" dirty="0"/>
              <a:t> 程序</a:t>
            </a:r>
            <a:r>
              <a:rPr lang="zh-CN" altLang="en-US" dirty="0"/>
              <a:t>健壮性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50000">
        <p:fade/>
      </p:transition>
    </mc:Choice>
    <mc:Fallback>
      <p:transition spd="med" advClick="0" advTm="50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endParaRPr lang="zh-CN" altLang="en-US" dirty="0"/>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进一步调整程序功能，当按下按钮</a:t>
            </a:r>
            <a:r>
              <a:rPr lang="en-US" altLang="zh-CN" dirty="0"/>
              <a:t>B</a:t>
            </a:r>
            <a:r>
              <a:rPr lang="zh-CN" altLang="en-US" dirty="0"/>
              <a:t>时，播放另一首</a:t>
            </a:r>
            <a:r>
              <a:rPr lang="zh-CN" altLang="en-US" dirty="0"/>
              <a:t>歌曲。</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3616959" y="3369434"/>
            <a:ext cx="4958080" cy="1715770"/>
          </a:xfrm>
        </p:spPr>
        <p:txBody>
          <a:bodyPr/>
          <a:lstStyle/>
          <a:p>
            <a:r>
              <a:rPr lang="zh-CN" altLang="en-US" dirty="0">
                <a:latin typeface="方正粗圆简体" panose="02000500000000000000" pitchFamily="2" charset="-122"/>
                <a:ea typeface="方正粗圆简体" panose="02000500000000000000" pitchFamily="2" charset="-122"/>
              </a:rPr>
              <a:t>异常</a:t>
            </a:r>
            <a:r>
              <a:rPr lang="zh-CN" altLang="en-US" dirty="0">
                <a:latin typeface="方正粗圆简体" panose="02000500000000000000" pitchFamily="2" charset="-122"/>
                <a:ea typeface="方正粗圆简体" panose="02000500000000000000" pitchFamily="2" charset="-122"/>
              </a:rPr>
              <a:t>处理</a:t>
            </a:r>
            <a:endParaRPr lang="zh-CN" altLang="en-US" dirty="0">
              <a:latin typeface="方正粗圆简体" panose="02000500000000000000" pitchFamily="2" charset="-122"/>
              <a:ea typeface="方正粗圆简体" panose="02000500000000000000" pitchFamily="2" charset="-122"/>
            </a:endParaRPr>
          </a:p>
        </p:txBody>
      </p:sp>
      <p:sp>
        <p:nvSpPr>
          <p:cNvPr id="3" name="文本占位符 39"/>
          <p:cNvSpPr>
            <a:spLocks noGrp="1"/>
          </p:cNvSpPr>
          <p:nvPr>
            <p:ph type="body" sz="quarter" idx="13"/>
          </p:nvPr>
        </p:nvSpPr>
        <p:spPr>
          <a:xfrm>
            <a:off x="4099559" y="2166324"/>
            <a:ext cx="3992880" cy="1309370"/>
          </a:xfrm>
        </p:spPr>
        <p:txBody>
          <a:bodyPr/>
          <a:lstStyle/>
          <a:p>
            <a:pPr algn="ctr"/>
            <a:r>
              <a:rPr lang="zh-CN" altLang="en-US" dirty="0"/>
              <a:t>第 </a:t>
            </a:r>
            <a:r>
              <a:rPr lang="en-US" altLang="zh-CN" dirty="0"/>
              <a:t>20 </a:t>
            </a:r>
            <a:r>
              <a:rPr lang="zh-CN" altLang="en-US" dirty="0"/>
              <a:t>课</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endParaRPr lang="zh-CN" altLang="en-US" dirty="0"/>
          </a:p>
        </p:txBody>
      </p:sp>
      <p:sp>
        <p:nvSpPr>
          <p:cNvPr id="4" name="矩形 3"/>
          <p:cNvSpPr/>
          <p:nvPr/>
        </p:nvSpPr>
        <p:spPr>
          <a:xfrm>
            <a:off x="1321665" y="1775318"/>
            <a:ext cx="9385664" cy="119888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理解异常的基本</a:t>
            </a:r>
            <a:r>
              <a:rPr lang="zh-CN" altLang="en-US" sz="2400" dirty="0">
                <a:solidFill>
                  <a:schemeClr val="tx1">
                    <a:lumMod val="75000"/>
                    <a:lumOff val="25000"/>
                  </a:schemeClr>
                </a:solidFill>
              </a:rPr>
              <a:t>概念</a:t>
            </a:r>
            <a:endParaRPr lang="en-US" altLang="zh-CN"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了解异常处理的概念与使用</a:t>
            </a:r>
            <a:r>
              <a:rPr lang="zh-CN" altLang="en-US" sz="2400" dirty="0">
                <a:solidFill>
                  <a:schemeClr val="tx1">
                    <a:lumMod val="75000"/>
                    <a:lumOff val="25000"/>
                  </a:schemeClr>
                </a:solidFill>
              </a:rPr>
              <a:t>方法</a:t>
            </a:r>
            <a:endParaRPr lang="zh-CN" altLang="en-US" sz="24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endParaRPr lang="zh-CN" altLang="en-US" dirty="0"/>
          </a:p>
        </p:txBody>
      </p:sp>
      <p:sp>
        <p:nvSpPr>
          <p:cNvPr id="6" name="内容占位符 5"/>
          <p:cNvSpPr>
            <a:spLocks noGrp="1"/>
          </p:cNvSpPr>
          <p:nvPr>
            <p:ph sz="quarter" idx="15"/>
          </p:nvPr>
        </p:nvSpPr>
        <p:spPr>
          <a:xfrm>
            <a:off x="838200" y="1251530"/>
            <a:ext cx="10196744" cy="2921225"/>
          </a:xfrm>
        </p:spPr>
        <p:txBody>
          <a:bodyPr>
            <a:normAutofit/>
          </a:bodyPr>
          <a:lstStyle/>
          <a:p>
            <a:r>
              <a:rPr lang="zh-CN" dirty="0"/>
              <a:t>校园节目</a:t>
            </a:r>
            <a:r>
              <a:rPr lang="en-US" altLang="zh-CN" dirty="0"/>
              <a:t>“</a:t>
            </a:r>
            <a:r>
              <a:rPr lang="zh-CN" altLang="en-US" dirty="0"/>
              <a:t>感恩的心</a:t>
            </a:r>
            <a:r>
              <a:rPr lang="en-US" altLang="zh-CN" dirty="0"/>
              <a:t>”</a:t>
            </a:r>
            <a:r>
              <a:rPr lang="zh-CN" dirty="0"/>
              <a:t>需要后台人员随机在节目表演间隙播放指定音乐，你正好</a:t>
            </a:r>
            <a:r>
              <a:rPr dirty="0"/>
              <a:t>负责</a:t>
            </a:r>
            <a:r>
              <a:rPr lang="zh-CN" dirty="0"/>
              <a:t>控制该节目的音乐播放与暂停</a:t>
            </a:r>
            <a:r>
              <a:rPr dirty="0"/>
              <a:t>。</a:t>
            </a:r>
            <a:r>
              <a:rPr lang="zh-CN" dirty="0"/>
              <a:t>如果要用飞乙不出差错地实现这一功能，应该怎么做</a:t>
            </a:r>
            <a:r>
              <a:rPr lang="zh-CN" dirty="0"/>
              <a:t>呢？</a:t>
            </a:r>
            <a:endParaRPr lang="zh-CN" dirty="0"/>
          </a:p>
        </p:txBody>
      </p:sp>
    </p:spTree>
  </p:cSld>
  <p:clrMapOvr>
    <a:masterClrMapping/>
  </p:clrMapOvr>
  <mc:AlternateContent xmlns:mc="http://schemas.openxmlformats.org/markup-compatibility/2006">
    <mc:Choice xmlns:p14="http://schemas.microsoft.com/office/powerpoint/2010/main" Requires="p14">
      <p:transition spd="med" p14:dur="700" advClick="0" advTm="22000">
        <p:fade/>
      </p:transition>
    </mc:Choice>
    <mc:Fallback>
      <p:transition spd="med" advClick="0" advTm="2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endParaRPr lang="zh-CN" altLang="en-US" dirty="0"/>
          </a:p>
        </p:txBody>
      </p:sp>
      <p:sp>
        <p:nvSpPr>
          <p:cNvPr id="20" name="内容占位符 10"/>
          <p:cNvSpPr>
            <a:spLocks noGrp="1"/>
          </p:cNvSpPr>
          <p:nvPr>
            <p:ph sz="quarter" idx="14"/>
          </p:nvPr>
        </p:nvSpPr>
        <p:spPr>
          <a:xfrm>
            <a:off x="838199" y="1268920"/>
            <a:ext cx="10418619" cy="4306257"/>
          </a:xfrm>
        </p:spPr>
        <p:txBody>
          <a:bodyPr/>
          <a:lstStyle/>
          <a:p>
            <a:r>
              <a:rPr lang="zh-CN" altLang="en-US" dirty="0"/>
              <a:t>首先让显示屏一直显示跳动的心作为背景，当按钮</a:t>
            </a:r>
            <a:r>
              <a:rPr lang="en-US" altLang="zh-CN" dirty="0"/>
              <a:t>A</a:t>
            </a:r>
            <a:r>
              <a:rPr lang="zh-CN" altLang="en-US" dirty="0"/>
              <a:t>按下时产生中断，启用线程播放指定</a:t>
            </a:r>
            <a:r>
              <a:rPr lang="zh-CN" altLang="en-US" dirty="0"/>
              <a:t>音乐。</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18000">
        <p:fade/>
      </p:transition>
    </mc:Choice>
    <mc:Fallback>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endParaRPr lang="zh-CN" altLang="en-US" dirty="0"/>
          </a:p>
        </p:txBody>
      </p:sp>
      <p:pic>
        <p:nvPicPr>
          <p:cNvPr id="5" name="图片 4"/>
          <p:cNvPicPr>
            <a:picLocks noChangeAspect="1"/>
          </p:cNvPicPr>
          <p:nvPr/>
        </p:nvPicPr>
        <p:blipFill>
          <a:blip r:embed="rId1"/>
          <a:stretch>
            <a:fillRect/>
          </a:stretch>
        </p:blipFill>
        <p:spPr>
          <a:xfrm>
            <a:off x="1560830" y="2061845"/>
            <a:ext cx="9210675" cy="39300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模块列表</a:t>
            </a:r>
            <a:endParaRPr lang="zh-CN" altLang="en-US" dirty="0"/>
          </a:p>
        </p:txBody>
      </p:sp>
      <p:graphicFrame>
        <p:nvGraphicFramePr>
          <p:cNvPr id="8" name="表格 3"/>
          <p:cNvGraphicFramePr/>
          <p:nvPr/>
        </p:nvGraphicFramePr>
        <p:xfrm>
          <a:off x="903923" y="1333817"/>
          <a:ext cx="10042525" cy="2109470"/>
        </p:xfrm>
        <a:graphic>
          <a:graphicData uri="http://schemas.openxmlformats.org/drawingml/2006/table">
            <a:tbl>
              <a:tblPr firstRow="1" bandRow="1">
                <a:tableStyleId>{3B4B98B0-60AC-42C2-AFA5-B58CD77FA1E5}</a:tableStyleId>
              </a:tblPr>
              <a:tblGrid>
                <a:gridCol w="2139802"/>
                <a:gridCol w="7902722"/>
              </a:tblGrid>
              <a:tr h="210947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控制分类</a:t>
                      </a:r>
                      <a:endPar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tr>
            </a:tbl>
          </a:graphicData>
        </a:graphic>
      </p:graphicFrame>
      <p:pic>
        <p:nvPicPr>
          <p:cNvPr id="2" name="图片 1"/>
          <p:cNvPicPr>
            <a:picLocks noChangeAspect="1"/>
          </p:cNvPicPr>
          <p:nvPr/>
        </p:nvPicPr>
        <p:blipFill>
          <a:blip r:embed="rId1"/>
          <a:stretch>
            <a:fillRect/>
          </a:stretch>
        </p:blipFill>
        <p:spPr>
          <a:xfrm>
            <a:off x="4932045" y="1433195"/>
            <a:ext cx="3644265" cy="19107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8000">
        <p:fade/>
      </p:transition>
    </mc:Choice>
    <mc:Fallback>
      <p:transition spd="med" advTm="8000">
        <p:fade/>
      </p:transition>
    </mc:Fallback>
  </mc:AlternateContent>
</p:sld>
</file>

<file path=ppt/tags/tag1.xml><?xml version="1.0" encoding="utf-8"?>
<p:tagLst xmlns:p="http://schemas.openxmlformats.org/presentationml/2006/main">
  <p:tag name="ISPRING_PRESENTATION_TITLE" val="家长会"/>
  <p:tag name="KSO_WPP_MARK_KEY" val="f2028d38-4b62-43d5-adf9-031cdddef458"/>
  <p:tag name="COMMONDATA" val="eyJoZGlkIjoiZjVhNGJiMWVmZTg4ZjFhYWZhYWFiMzBkODkwYWRkZmUifQ=="/>
  <p:tag name="commondata" val="eyJoZGlkIjoiYjkyZmNhZmMwYTRkMzdjNDc0ZDBiODA4ZTNmNjg2YzY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637</Words>
  <Application>WPS 演示</Application>
  <PresentationFormat>宽屏</PresentationFormat>
  <Paragraphs>73</Paragraphs>
  <Slides>17</Slides>
  <Notes>10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宋体</vt:lpstr>
      <vt:lpstr>Wingdings</vt:lpstr>
      <vt:lpstr>Wingdings 2</vt:lpstr>
      <vt:lpstr>字魂27号-布丁体</vt:lpstr>
      <vt:lpstr>方正粗圆简体</vt:lpstr>
      <vt:lpstr>Helvetica Neue</vt:lpstr>
      <vt:lpstr>微软雅黑</vt:lpstr>
      <vt:lpstr>方正准圆简体</vt:lpstr>
      <vt:lpstr>Segoe Print</vt:lpstr>
      <vt:lpstr>Arial Unicode MS</vt:lpstr>
      <vt:lpstr>等线</vt:lpstr>
      <vt:lpstr>Calibri</vt:lpstr>
      <vt:lpstr>方正粗圆简体</vt:lpstr>
      <vt:lpstr>Office 主题​​</vt:lpstr>
      <vt:lpstr>PowerPoint 演示文稿</vt:lpstr>
      <vt:lpstr>PowerPoint 演示文稿</vt:lpstr>
      <vt:lpstr>课程目标</vt:lpstr>
      <vt:lpstr>PowerPoint 演示文稿</vt:lpstr>
      <vt:lpstr>想一想</vt:lpstr>
      <vt:lpstr>PowerPoint 演示文稿</vt:lpstr>
      <vt:lpstr>逻辑梳理</vt:lpstr>
      <vt:lpstr>程序演示</vt:lpstr>
      <vt:lpstr>模块列表</vt:lpstr>
      <vt:lpstr>程序演示</vt:lpstr>
      <vt:lpstr>PowerPoint 演示文稿</vt:lpstr>
      <vt:lpstr>学一学</vt:lpstr>
      <vt:lpstr>学一学</vt:lpstr>
      <vt:lpstr>学一学</vt:lpstr>
      <vt:lpstr>PowerPoint 演示文稿</vt:lpstr>
      <vt:lpstr>课后思考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lxy</cp:lastModifiedBy>
  <cp:revision>1088</cp:revision>
  <dcterms:created xsi:type="dcterms:W3CDTF">2019-07-04T08:14:00Z</dcterms:created>
  <dcterms:modified xsi:type="dcterms:W3CDTF">2024-07-19T11:59:18Z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2052-12.1.0.17133</vt:lpwstr>
  </property>
  <property fmtid="{D5CDD505-2E9C-101B-9397-08002B2CF9AE}" pid="3" name="ICV">
    <vt:lpwstr>0FE1E322F37E46329B2AB3488EE5C789_13</vt:lpwstr>
  </property>
</Properties>
</file>