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28" r:id="rId3"/>
    <p:sldId id="286" r:id="rId5"/>
    <p:sldId id="643" r:id="rId6"/>
    <p:sldId id="323" r:id="rId7"/>
    <p:sldId id="351" r:id="rId8"/>
    <p:sldId id="653" r:id="rId9"/>
    <p:sldId id="350" r:id="rId10"/>
    <p:sldId id="793" r:id="rId11"/>
    <p:sldId id="778" r:id="rId12"/>
    <p:sldId id="817" r:id="rId13"/>
    <p:sldId id="823" r:id="rId14"/>
    <p:sldId id="816" r:id="rId15"/>
    <p:sldId id="822" r:id="rId16"/>
    <p:sldId id="775" r:id="rId17"/>
    <p:sldId id="639"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4" autoAdjust="0"/>
    <p:restoredTop sz="83671" autoAdjust="0"/>
  </p:normalViewPr>
  <p:slideViewPr>
    <p:cSldViewPr snapToGrid="0">
      <p:cViewPr varScale="1">
        <p:scale>
          <a:sx n="74" d="100"/>
          <a:sy n="74" d="100"/>
        </p:scale>
        <p:origin x="1070" y="72"/>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多样性</a:t>
            </a:r>
            <a:r>
              <a:rPr lang="en-US" altLang="zh-CN" dirty="0"/>
              <a:t>:</a:t>
            </a:r>
            <a:r>
              <a:rPr lang="zh-CN" altLang="en-US" dirty="0"/>
              <a:t>物联网涉及到各种设备和传感器，因此其网络结构和信息流也是多样的。</a:t>
            </a:r>
            <a:r>
              <a:rPr lang="en-US" altLang="zh-CN" dirty="0"/>
              <a:t>2.</a:t>
            </a:r>
            <a:r>
              <a:rPr lang="zh-CN" altLang="en-US" dirty="0"/>
              <a:t>开放性</a:t>
            </a:r>
            <a:r>
              <a:rPr lang="en-US" altLang="zh-CN" dirty="0"/>
              <a:t>:</a:t>
            </a:r>
            <a:r>
              <a:rPr lang="zh-CN" altLang="en-US" dirty="0"/>
              <a:t>物联网系统是一个开放的系统，多个系统之间可以互联互通，实现合作共赢。</a:t>
            </a:r>
            <a:r>
              <a:rPr lang="en-US" altLang="zh-CN" dirty="0"/>
              <a:t>3.</a:t>
            </a:r>
            <a:r>
              <a:rPr lang="zh-CN" altLang="en-US" dirty="0"/>
              <a:t>巨大性</a:t>
            </a:r>
            <a:r>
              <a:rPr lang="en-US" altLang="zh-CN" dirty="0"/>
              <a:t>:</a:t>
            </a:r>
            <a:r>
              <a:rPr lang="zh-CN" altLang="en-US" dirty="0"/>
              <a:t>物联网系统中的设备和数据非常庞大，需要采用分布式计算和数据管理。</a:t>
            </a:r>
            <a:r>
              <a:rPr lang="en-US" altLang="zh-CN" dirty="0"/>
              <a:t>4.</a:t>
            </a:r>
            <a:r>
              <a:rPr lang="zh-CN" altLang="en-US" dirty="0"/>
              <a:t>复杂性</a:t>
            </a:r>
            <a:r>
              <a:rPr lang="en-US" altLang="zh-CN" dirty="0"/>
              <a:t>:</a:t>
            </a:r>
            <a:r>
              <a:rPr lang="zh-CN" altLang="en-US" dirty="0"/>
              <a:t>物联网系统是一个高度复杂的系统，其中涉及到多个层次和模块需要采用较为先进的技术来进行管理和控制。</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标题 4"/>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29920"/>
            </a:xfrm>
            <a:prstGeom prst="rect">
              <a:avLst/>
            </a:prstGeom>
            <a:noFill/>
          </p:spPr>
          <p:txBody>
            <a:bodyPr wrap="square" rtlCol="0">
              <a:spAutoFit/>
            </a:bodyPr>
            <a:lstStyle/>
            <a:p>
              <a:pPr algn="dist"/>
              <a:r>
                <a:rPr lang="zh-CN" altLang="en-US" sz="3500" dirty="0">
                  <a:solidFill>
                    <a:schemeClr val="accent1"/>
                  </a:solidFill>
                  <a:latin typeface="+mj-ea"/>
                  <a:ea typeface="+mj-ea"/>
                </a:rPr>
                <a:t>飞乙带你学编程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8350"/>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a:t>
            </a:r>
            <a:r>
              <a:rPr lang="zh-CN" altLang="en-US" sz="4400" spc="-300" dirty="0">
                <a:solidFill>
                  <a:schemeClr val="accent1"/>
                </a:solidFill>
                <a:latin typeface="方正粗圆简体" panose="02000500000000000000" pitchFamily="2" charset="-122"/>
                <a:ea typeface="方正粗圆简体" panose="02000500000000000000" pitchFamily="2" charset="-122"/>
              </a:rPr>
              <a:t>点通</a:t>
            </a:r>
            <a:endParaRPr lang="zh-CN" altLang="en-US" sz="4400" spc="-300" dirty="0">
              <a:solidFill>
                <a:schemeClr val="accent1"/>
              </a:solidFill>
              <a:latin typeface="方正粗圆简体" panose="02000500000000000000" pitchFamily="2" charset="-122"/>
              <a:ea typeface="方正粗圆简体" panose="02000500000000000000" pitchFamily="2" charset="-122"/>
            </a:endParaRP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14000">
        <p:fade/>
      </p:transition>
    </mc:Choice>
    <mc:Fallback>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3548"/>
            <a:ext cx="5109091" cy="478155"/>
          </a:xfrm>
        </p:spPr>
        <p:txBody>
          <a:bodyPr/>
          <a:lstStyle/>
          <a:p>
            <a:r>
              <a:rPr lang="zh-CN" altLang="en-US" dirty="0"/>
              <a:t>拓展</a:t>
            </a:r>
            <a:r>
              <a:rPr lang="zh-CN" altLang="en-US" dirty="0"/>
              <a:t>任务</a:t>
            </a:r>
            <a:endParaRPr lang="zh-CN" altLang="en-US" dirty="0"/>
          </a:p>
        </p:txBody>
      </p:sp>
      <p:sp>
        <p:nvSpPr>
          <p:cNvPr id="11" name="内容占位符 10"/>
          <p:cNvSpPr>
            <a:spLocks noGrp="1"/>
          </p:cNvSpPr>
          <p:nvPr>
            <p:ph sz="quarter" idx="14"/>
          </p:nvPr>
        </p:nvSpPr>
        <p:spPr>
          <a:xfrm>
            <a:off x="838200" y="1133172"/>
            <a:ext cx="10030691" cy="1935610"/>
          </a:xfrm>
        </p:spPr>
        <p:txBody>
          <a:bodyPr>
            <a:noAutofit/>
          </a:bodyPr>
          <a:lstStyle/>
          <a:p>
            <a:r>
              <a:rPr lang="zh-CN" altLang="en-US" dirty="0"/>
              <a:t>如果有多人进行抢答，应该如何实现</a:t>
            </a:r>
            <a:r>
              <a:rPr lang="zh-CN" altLang="en-US" dirty="0"/>
              <a:t>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endParaRPr lang="zh-CN" altLang="en-US" dirty="0"/>
          </a:p>
        </p:txBody>
      </p:sp>
      <p:graphicFrame>
        <p:nvGraphicFramePr>
          <p:cNvPr id="3" name="表格 3"/>
          <p:cNvGraphicFramePr/>
          <p:nvPr/>
        </p:nvGraphicFramePr>
        <p:xfrm>
          <a:off x="1074738" y="1154113"/>
          <a:ext cx="10042525" cy="2646045"/>
        </p:xfrm>
        <a:graphic>
          <a:graphicData uri="http://schemas.openxmlformats.org/drawingml/2006/table">
            <a:tbl>
              <a:tblPr firstRow="1" bandRow="1">
                <a:tableStyleId>{3B4B98B0-60AC-42C2-AFA5-B58CD77FA1E5}</a:tableStyleId>
              </a:tblPr>
              <a:tblGrid>
                <a:gridCol w="2139802"/>
                <a:gridCol w="7902722"/>
              </a:tblGrid>
              <a:tr h="264604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集合分类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solidFill>
                      <a:schemeClr val="bg1">
                        <a:alpha val="20000"/>
                      </a:schemeClr>
                    </a:solidFill>
                  </a:tcPr>
                </a:tc>
                <a:tc>
                  <a:txBody>
                    <a:bodyPr/>
                    <a:lstStyle/>
                    <a:p>
                      <a:endParaRPr lang="zh-CN" altLang="en-US" dirty="0"/>
                    </a:p>
                  </a:txBody>
                  <a:tcPr anchor="b">
                    <a:solidFill>
                      <a:schemeClr val="bg1">
                        <a:alpha val="20000"/>
                      </a:schemeClr>
                    </a:solidFill>
                  </a:tcPr>
                </a:tc>
              </a:tr>
            </a:tbl>
          </a:graphicData>
        </a:graphic>
      </p:graphicFrame>
      <p:pic>
        <p:nvPicPr>
          <p:cNvPr id="2" name="图片 1"/>
          <p:cNvPicPr>
            <a:picLocks noChangeAspect="1"/>
          </p:cNvPicPr>
          <p:nvPr/>
        </p:nvPicPr>
        <p:blipFill>
          <a:blip r:embed="rId1"/>
          <a:stretch>
            <a:fillRect/>
          </a:stretch>
        </p:blipFill>
        <p:spPr>
          <a:xfrm>
            <a:off x="5026025" y="1360170"/>
            <a:ext cx="2646045" cy="2233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15000">
        <p:fade/>
      </p:transition>
    </mc:Choice>
    <mc:Fallback>
      <p:transition spd="med" advClick="0" advTm="1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7" name="图片 6"/>
          <p:cNvPicPr>
            <a:picLocks noChangeAspect="1"/>
          </p:cNvPicPr>
          <p:nvPr/>
        </p:nvPicPr>
        <p:blipFill>
          <a:blip r:embed="rId1"/>
          <a:stretch>
            <a:fillRect/>
          </a:stretch>
        </p:blipFill>
        <p:spPr>
          <a:xfrm>
            <a:off x="2162175" y="1701165"/>
            <a:ext cx="7741920" cy="4796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460"/>
            <a:ext cx="10408920" cy="3592830"/>
          </a:xfrm>
        </p:spPr>
        <p:txBody>
          <a:bodyPr>
            <a:normAutofit/>
          </a:bodyPr>
          <a:lstStyle/>
          <a:p>
            <a:r>
              <a:rPr lang="zh-CN" altLang="en-US" dirty="0"/>
              <a:t>集合是指具有某种特定性质的具体的或抽象的对象汇总而成的集体。其中，构成集合的这些对象则称为该集合的元素。</a:t>
            </a:r>
            <a:endParaRPr lang="zh-CN" altLang="en-US" dirty="0"/>
          </a:p>
          <a:p>
            <a:r>
              <a:rPr lang="zh-CN" altLang="en-US" dirty="0"/>
              <a:t>空集合</a:t>
            </a:r>
            <a:r>
              <a:rPr lang="zh-CN" altLang="en-US" dirty="0"/>
              <a:t>是一类特殊的集合，它不包含任何元素。</a:t>
            </a:r>
            <a:endParaRPr lang="zh-CN" altLang="en-US" dirty="0"/>
          </a:p>
        </p:txBody>
      </p:sp>
      <p:sp>
        <p:nvSpPr>
          <p:cNvPr id="4" name="文本占位符 3"/>
          <p:cNvSpPr>
            <a:spLocks noGrp="1"/>
          </p:cNvSpPr>
          <p:nvPr>
            <p:ph type="body" sz="quarter" idx="16"/>
          </p:nvPr>
        </p:nvSpPr>
        <p:spPr>
          <a:xfrm>
            <a:off x="838200" y="1133817"/>
            <a:ext cx="5109091" cy="460375"/>
          </a:xfrm>
        </p:spPr>
        <p:txBody>
          <a:bodyPr/>
          <a:lstStyle/>
          <a:p>
            <a:r>
              <a:rPr lang="zh-CN" altLang="en-US" dirty="0"/>
              <a:t>集合</a:t>
            </a:r>
            <a:endParaRPr lang="zh-CN" altLang="en-US" dirty="0"/>
          </a:p>
        </p:txBody>
      </p:sp>
      <p:pic>
        <p:nvPicPr>
          <p:cNvPr id="5" name="图片 4"/>
          <p:cNvPicPr>
            <a:picLocks noChangeAspect="1"/>
          </p:cNvPicPr>
          <p:nvPr/>
        </p:nvPicPr>
        <p:blipFill>
          <a:blip r:embed="rId1"/>
          <a:srcRect t="31097" b="32405"/>
          <a:stretch>
            <a:fillRect/>
          </a:stretch>
        </p:blipFill>
        <p:spPr>
          <a:xfrm>
            <a:off x="1978660" y="4573905"/>
            <a:ext cx="2646045" cy="815340"/>
          </a:xfrm>
          <a:prstGeom prst="rect">
            <a:avLst/>
          </a:prstGeom>
        </p:spPr>
      </p:pic>
      <p:cxnSp>
        <p:nvCxnSpPr>
          <p:cNvPr id="8" name="直接连接符 7"/>
          <p:cNvCxnSpPr/>
          <p:nvPr/>
        </p:nvCxnSpPr>
        <p:spPr>
          <a:xfrm flipH="1" flipV="1">
            <a:off x="2497397" y="4343747"/>
            <a:ext cx="6350" cy="4540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flipV="1">
            <a:off x="4248727" y="4343747"/>
            <a:ext cx="6350" cy="4540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224204" y="3907621"/>
            <a:ext cx="640080" cy="368300"/>
          </a:xfrm>
          <a:prstGeom prst="rect">
            <a:avLst/>
          </a:prstGeom>
        </p:spPr>
        <p:txBody>
          <a:bodyPr wrap="none">
            <a:spAutoFit/>
          </a:bodyPr>
          <a:p>
            <a:r>
              <a:rPr lang="zh-CN" altLang="en-US" dirty="0">
                <a:cs typeface="+mn-ea"/>
                <a:sym typeface="+mn-lt"/>
              </a:rPr>
              <a:t>集合</a:t>
            </a:r>
            <a:endParaRPr lang="zh-CN" altLang="en-US" dirty="0">
              <a:cs typeface="+mn-ea"/>
              <a:sym typeface="+mn-lt"/>
            </a:endParaRPr>
          </a:p>
        </p:txBody>
      </p:sp>
      <p:sp>
        <p:nvSpPr>
          <p:cNvPr id="7" name="矩形 6"/>
          <p:cNvSpPr/>
          <p:nvPr/>
        </p:nvSpPr>
        <p:spPr>
          <a:xfrm>
            <a:off x="3850439" y="3907621"/>
            <a:ext cx="640080" cy="368300"/>
          </a:xfrm>
          <a:prstGeom prst="rect">
            <a:avLst/>
          </a:prstGeom>
        </p:spPr>
        <p:txBody>
          <a:bodyPr wrap="none">
            <a:spAutoFit/>
          </a:bodyPr>
          <a:p>
            <a:r>
              <a:rPr lang="zh-CN" altLang="en-US" dirty="0">
                <a:cs typeface="+mn-ea"/>
                <a:sym typeface="+mn-lt"/>
              </a:rPr>
              <a:t>元素</a:t>
            </a:r>
            <a:endParaRPr lang="zh-CN" altLang="en-US" dirty="0">
              <a:cs typeface="+mn-ea"/>
              <a:sym typeface="+mn-lt"/>
            </a:endParaRPr>
          </a:p>
        </p:txBody>
      </p:sp>
      <p:pic>
        <p:nvPicPr>
          <p:cNvPr id="10" name="图片 9"/>
          <p:cNvPicPr>
            <a:picLocks noChangeAspect="1"/>
          </p:cNvPicPr>
          <p:nvPr/>
        </p:nvPicPr>
        <p:blipFill>
          <a:blip r:embed="rId1"/>
          <a:srcRect b="69727"/>
          <a:stretch>
            <a:fillRect/>
          </a:stretch>
        </p:blipFill>
        <p:spPr>
          <a:xfrm>
            <a:off x="7051040" y="4643120"/>
            <a:ext cx="264604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0">
        <p:fade/>
      </p:transition>
    </mc:Choice>
    <mc:Fallback>
      <p:transition spd="med" advClick="0" advTm="3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11" name="内容占位符 10"/>
          <p:cNvSpPr>
            <a:spLocks noGrp="1"/>
          </p:cNvSpPr>
          <p:nvPr>
            <p:ph sz="quarter" idx="14"/>
          </p:nvPr>
        </p:nvSpPr>
        <p:spPr>
          <a:xfrm>
            <a:off x="838200" y="1133172"/>
            <a:ext cx="10030691" cy="1935610"/>
          </a:xfrm>
        </p:spPr>
        <p:txBody>
          <a:bodyPr>
            <a:noAutofit/>
          </a:bodyPr>
          <a:lstStyle/>
          <a:p>
            <a:r>
              <a:rPr lang="zh-CN" altLang="en-US" dirty="0"/>
              <a:t>调整程序功能，当抢答者多于三个时停止抢答，并显示当前</a:t>
            </a:r>
            <a:r>
              <a:rPr lang="zh-CN" altLang="en-US" dirty="0"/>
              <a:t>所有抢答者</a:t>
            </a:r>
            <a:r>
              <a:rPr lang="zh-CN" altLang="en-US" dirty="0"/>
              <a:t>名称。</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616960" y="3369434"/>
            <a:ext cx="4958080" cy="1715770"/>
          </a:xfrm>
        </p:spPr>
        <p:txBody>
          <a:bodyPr/>
          <a:lstStyle/>
          <a:p>
            <a:r>
              <a:rPr lang="zh-CN" altLang="en-US" dirty="0">
                <a:latin typeface="方正粗圆简体" panose="02000500000000000000" pitchFamily="2" charset="-122"/>
                <a:ea typeface="方正粗圆简体" panose="02000500000000000000" pitchFamily="2" charset="-122"/>
              </a:rPr>
              <a:t>课堂</a:t>
            </a:r>
            <a:r>
              <a:rPr lang="zh-CN" altLang="en-US" dirty="0">
                <a:latin typeface="方正粗圆简体" panose="02000500000000000000" pitchFamily="2" charset="-122"/>
                <a:ea typeface="方正粗圆简体" panose="02000500000000000000" pitchFamily="2" charset="-122"/>
              </a:rPr>
              <a:t>抢答</a:t>
            </a:r>
            <a:endParaRPr lang="zh-CN" altLang="en-US" dirty="0">
              <a:latin typeface="方正粗圆简体" panose="02000500000000000000" pitchFamily="2" charset="-122"/>
              <a:ea typeface="方正粗圆简体" panose="02000500000000000000" pitchFamily="2" charset="-122"/>
            </a:endParaRPr>
          </a:p>
        </p:txBody>
      </p:sp>
      <p:sp>
        <p:nvSpPr>
          <p:cNvPr id="3" name="文本占位符 39"/>
          <p:cNvSpPr>
            <a:spLocks noGrp="1"/>
          </p:cNvSpPr>
          <p:nvPr>
            <p:ph type="body" sz="quarter" idx="13"/>
          </p:nvPr>
        </p:nvSpPr>
        <p:spPr>
          <a:xfrm>
            <a:off x="4099560" y="2166324"/>
            <a:ext cx="3992880" cy="1309370"/>
          </a:xfrm>
        </p:spPr>
        <p:txBody>
          <a:bodyPr/>
          <a:lstStyle/>
          <a:p>
            <a:pPr algn="ctr"/>
            <a:r>
              <a:rPr lang="zh-CN" altLang="en-US" dirty="0"/>
              <a:t>第 </a:t>
            </a:r>
            <a:r>
              <a:rPr lang="en-US" altLang="zh-CN" dirty="0"/>
              <a:t>34 </a:t>
            </a:r>
            <a:r>
              <a:rPr lang="zh-CN" altLang="en-US" dirty="0"/>
              <a:t>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endParaRPr lang="zh-CN" altLang="en-US" dirty="0"/>
          </a:p>
        </p:txBody>
      </p:sp>
      <p:sp>
        <p:nvSpPr>
          <p:cNvPr id="4" name="矩形 3"/>
          <p:cNvSpPr/>
          <p:nvPr/>
        </p:nvSpPr>
        <p:spPr>
          <a:xfrm>
            <a:off x="1321665" y="1775318"/>
            <a:ext cx="9385664" cy="119888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sym typeface="+mn-ea"/>
              </a:rPr>
              <a:t>掌握飞乙从</a:t>
            </a:r>
            <a:r>
              <a:rPr lang="en-US" altLang="zh-CN" sz="2400" dirty="0">
                <a:solidFill>
                  <a:schemeClr val="tx1">
                    <a:lumMod val="75000"/>
                    <a:lumOff val="25000"/>
                  </a:schemeClr>
                </a:solidFill>
                <a:sym typeface="+mn-ea"/>
              </a:rPr>
              <a:t>MixIO</a:t>
            </a:r>
            <a:r>
              <a:rPr lang="zh-CN" altLang="en-US" sz="2400" dirty="0">
                <a:solidFill>
                  <a:schemeClr val="tx1">
                    <a:lumMod val="75000"/>
                    <a:lumOff val="25000"/>
                  </a:schemeClr>
                </a:solidFill>
                <a:sym typeface="+mn-ea"/>
              </a:rPr>
              <a:t>平台订阅多个主题并按需设置回调函数的方法</a:t>
            </a:r>
            <a:endParaRPr lang="zh-CN" altLang="en-US" sz="2400" dirty="0">
              <a:solidFill>
                <a:schemeClr val="tx1">
                  <a:lumMod val="75000"/>
                  <a:lumOff val="25000"/>
                </a:schemeClr>
              </a:solidFill>
              <a:sym typeface="+mn-ea"/>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ea typeface="宋体" panose="02010600030101010101" pitchFamily="2" charset="-122"/>
              </a:rPr>
              <a:t>了解集合的</a:t>
            </a:r>
            <a:r>
              <a:rPr lang="zh-CN" altLang="en-US" sz="2400" dirty="0">
                <a:solidFill>
                  <a:schemeClr val="tx1">
                    <a:lumMod val="75000"/>
                    <a:lumOff val="25000"/>
                  </a:schemeClr>
                </a:solidFill>
                <a:ea typeface="宋体" panose="02010600030101010101" pitchFamily="2" charset="-122"/>
              </a:rPr>
              <a:t>概念</a:t>
            </a:r>
            <a:endParaRPr lang="zh-CN" altLang="en-US" sz="2400" dirty="0">
              <a:solidFill>
                <a:schemeClr val="tx1">
                  <a:lumMod val="75000"/>
                  <a:lumOff val="25000"/>
                </a:schemeClr>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a:bodyPr>
          <a:lstStyle/>
          <a:p>
            <a:r>
              <a:rPr dirty="0">
                <a:sym typeface="+mn-ea"/>
              </a:rPr>
              <a:t>想象一下，</a:t>
            </a:r>
            <a:r>
              <a:rPr lang="zh-CN" dirty="0">
                <a:sym typeface="+mn-ea"/>
              </a:rPr>
              <a:t>如果你是老师，发现传统的课堂</a:t>
            </a:r>
            <a:r>
              <a:rPr lang="zh-CN" dirty="0">
                <a:sym typeface="+mn-ea"/>
              </a:rPr>
              <a:t>抢答方法比较混乱，于是决定</a:t>
            </a:r>
            <a:r>
              <a:rPr dirty="0">
                <a:sym typeface="+mn-ea"/>
              </a:rPr>
              <a:t>引入一种新的</a:t>
            </a:r>
            <a:r>
              <a:rPr lang="zh-CN" dirty="0">
                <a:sym typeface="+mn-ea"/>
              </a:rPr>
              <a:t>抢答</a:t>
            </a:r>
            <a:r>
              <a:rPr dirty="0">
                <a:sym typeface="+mn-ea"/>
              </a:rPr>
              <a:t>方式：通过</a:t>
            </a:r>
            <a:r>
              <a:rPr lang="zh-CN" dirty="0">
                <a:sym typeface="+mn-ea"/>
              </a:rPr>
              <a:t>飞乙和</a:t>
            </a:r>
            <a:r>
              <a:rPr lang="en-US" altLang="zh-CN" dirty="0">
                <a:sym typeface="+mn-ea"/>
              </a:rPr>
              <a:t>MixIO</a:t>
            </a:r>
            <a:r>
              <a:rPr lang="zh-CN" altLang="en-US" dirty="0">
                <a:sym typeface="+mn-ea"/>
              </a:rPr>
              <a:t>平台</a:t>
            </a:r>
            <a:r>
              <a:rPr dirty="0">
                <a:sym typeface="+mn-ea"/>
              </a:rPr>
              <a:t>来完成</a:t>
            </a:r>
            <a:r>
              <a:rPr lang="zh-CN" dirty="0">
                <a:sym typeface="+mn-ea"/>
              </a:rPr>
              <a:t>抢答</a:t>
            </a:r>
            <a:r>
              <a:rPr dirty="0">
                <a:sym typeface="+mn-ea"/>
              </a:rPr>
              <a:t>。现在，</a:t>
            </a:r>
            <a:r>
              <a:rPr lang="zh-CN" dirty="0">
                <a:sym typeface="+mn-ea"/>
              </a:rPr>
              <a:t>请</a:t>
            </a:r>
            <a:r>
              <a:rPr dirty="0">
                <a:sym typeface="+mn-ea"/>
              </a:rPr>
              <a:t>你设计一个</a:t>
            </a:r>
            <a:r>
              <a:rPr lang="zh-CN" dirty="0">
                <a:sym typeface="+mn-ea"/>
              </a:rPr>
              <a:t>课堂抢答</a:t>
            </a:r>
            <a:r>
              <a:rPr dirty="0">
                <a:sym typeface="+mn-ea"/>
              </a:rPr>
              <a:t>程序，让同学们能够通过</a:t>
            </a:r>
            <a:r>
              <a:rPr lang="zh-CN" dirty="0">
                <a:sym typeface="+mn-ea"/>
              </a:rPr>
              <a:t>飞乙进行课堂互动</a:t>
            </a:r>
            <a:r>
              <a:rPr dirty="0">
                <a:sym typeface="+mn-ea"/>
              </a:rPr>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2000">
        <p:fade/>
      </p:transition>
    </mc:Choice>
    <mc:Fallback>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418619" cy="4306257"/>
          </a:xfrm>
        </p:spPr>
        <p:txBody>
          <a:bodyPr/>
          <a:lstStyle/>
          <a:p>
            <a:r>
              <a:rPr lang="zh-CN" altLang="en-US" dirty="0">
                <a:sym typeface="+mn-ea"/>
              </a:rPr>
              <a:t>首先将飞乙连上</a:t>
            </a:r>
            <a:r>
              <a:rPr lang="en-US" altLang="zh-CN" dirty="0">
                <a:sym typeface="+mn-ea"/>
              </a:rPr>
              <a:t>WI-FI</a:t>
            </a:r>
            <a:r>
              <a:rPr lang="zh-CN" altLang="en-US" dirty="0">
                <a:sym typeface="+mn-ea"/>
              </a:rPr>
              <a:t>，并与</a:t>
            </a:r>
            <a:r>
              <a:rPr lang="en-US" altLang="zh-CN" dirty="0">
                <a:sym typeface="+mn-ea"/>
              </a:rPr>
              <a:t>MixIO</a:t>
            </a:r>
            <a:r>
              <a:rPr lang="zh-CN" altLang="en-US" dirty="0">
                <a:sym typeface="+mn-ea"/>
              </a:rPr>
              <a:t>物联网平台完成连接。然后通过订阅消息主题“开始抢答”和“抢答者”来接收指令。当“开始抢答”消息被接收时，程序会显示“GO”并开始抢答环节；一旦有学生按下抢答按钮，程序会显示“抢答者”名称并通过MixIO发布消息，最后显示“OK”结束抢答环节，并准备开始下一轮。</a:t>
            </a:r>
            <a:endParaRPr lang="zh-CN" altLang="en-US"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18000">
        <p:fade/>
      </p:transition>
    </mc:Choice>
    <mc:Fallback>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7" name="图片 6"/>
          <p:cNvPicPr>
            <a:picLocks noChangeAspect="1"/>
          </p:cNvPicPr>
          <p:nvPr/>
        </p:nvPicPr>
        <p:blipFill>
          <a:blip r:embed="rId1"/>
          <a:stretch>
            <a:fillRect/>
          </a:stretch>
        </p:blipFill>
        <p:spPr>
          <a:xfrm>
            <a:off x="2169795" y="1783715"/>
            <a:ext cx="7952105" cy="47231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89492" y="2044492"/>
            <a:ext cx="868680" cy="108839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tags/tag1.xml><?xml version="1.0" encoding="utf-8"?>
<p:tagLst xmlns:p="http://schemas.openxmlformats.org/presentationml/2006/main">
  <p:tag name="ISPRING_PRESENTATION_TITLE" val="家长会"/>
  <p:tag name="KSO_WPP_MARK_KEY" val="f2028d38-4b62-43d5-adf9-031cdddef458"/>
  <p:tag name="COMMONDATA" val="eyJoZGlkIjoiZjVhNGJiMWVmZTg4ZjFhYWZhYWFiMzBkODkwYWRkZmUifQ=="/>
  <p:tag name="commondata" val="eyJoZGlkIjoiYjkyZmNhZmMwYTRkMzdjNDc0ZDBiODA4ZTNmNjg2Yz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563</Words>
  <Application>WPS 演示</Application>
  <PresentationFormat>宽屏</PresentationFormat>
  <Paragraphs>66</Paragraphs>
  <Slides>15</Slides>
  <Notes>11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宋体</vt:lpstr>
      <vt:lpstr>Wingdings</vt:lpstr>
      <vt:lpstr>Wingdings 2</vt:lpstr>
      <vt:lpstr>字魂27号-布丁体</vt:lpstr>
      <vt:lpstr>方正粗圆简体</vt:lpstr>
      <vt:lpstr>微软雅黑</vt:lpstr>
      <vt:lpstr>方正准圆简体</vt:lpstr>
      <vt:lpstr>Segoe Print</vt:lpstr>
      <vt:lpstr>Arial Unicode MS</vt:lpstr>
      <vt:lpstr>等线</vt:lpstr>
      <vt:lpstr>Calibri</vt:lpstr>
      <vt:lpstr>方正粗圆简体</vt:lpstr>
      <vt:lpstr>Office 主题​​</vt:lpstr>
      <vt:lpstr>PowerPoint 演示文稿</vt:lpstr>
      <vt:lpstr>PowerPoint 演示文稿</vt:lpstr>
      <vt:lpstr>课程目标</vt:lpstr>
      <vt:lpstr>PowerPoint 演示文稿</vt:lpstr>
      <vt:lpstr>想一想</vt:lpstr>
      <vt:lpstr>PowerPoint 演示文稿</vt:lpstr>
      <vt:lpstr>逻辑梳理</vt:lpstr>
      <vt:lpstr>程序演示</vt:lpstr>
      <vt:lpstr>PowerPoint 演示文稿</vt:lpstr>
      <vt:lpstr>拓展任务</vt:lpstr>
      <vt:lpstr>模块列表</vt:lpstr>
      <vt:lpstr>程序演示</vt:lpstr>
      <vt:lpstr>学一学</vt:lpstr>
      <vt:lpstr>课后思考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lxy</cp:lastModifiedBy>
  <cp:revision>1092</cp:revision>
  <dcterms:created xsi:type="dcterms:W3CDTF">2019-07-04T08:14:00Z</dcterms:created>
  <dcterms:modified xsi:type="dcterms:W3CDTF">2024-07-19T14:53:08Z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F3A1C7A1CC584E809503DCD8F9DE7542_13</vt:lpwstr>
  </property>
</Properties>
</file>