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2" r:id="rId11"/>
    <p:sldId id="793" r:id="rId12"/>
    <p:sldId id="358" r:id="rId13"/>
    <p:sldId id="791" r:id="rId14"/>
    <p:sldId id="824" r:id="rId15"/>
    <p:sldId id="778" r:id="rId16"/>
    <p:sldId id="818" r:id="rId17"/>
    <p:sldId id="816" r:id="rId18"/>
    <p:sldId id="775" r:id="rId19"/>
    <p:sldId id="639"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1236"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652520"/>
          </a:xfrm>
        </p:spPr>
        <p:txBody>
          <a:bodyPr>
            <a:normAutofit/>
          </a:bodyPr>
          <a:lstStyle/>
          <a:p>
            <a:r>
              <a:rPr dirty="0"/>
              <a:t>文件读写是通过输入和输出操作与计算机上的文件进行交互的基本概念。读取文件允许程序从文件中获取数据，以供后续处理和分析；而写入文件则允许程序将数据存储到文件中，以备后续使用或共享给其他应用程序</a:t>
            </a:r>
            <a:r>
              <a:rPr lang="zh-CN" dirty="0">
                <a:ea typeface="宋体" panose="02010600030101010101" pitchFamily="2" charset="-122"/>
              </a:rPr>
              <a:t>。</a:t>
            </a:r>
            <a:endParaRPr lang="zh-CN" dirty="0">
              <a:ea typeface="宋体" panose="02010600030101010101" pitchFamily="2" charset="-122"/>
            </a:endParaRPr>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文件</a:t>
            </a:r>
            <a:r>
              <a:rPr lang="zh-CN" altLang="en-US" dirty="0"/>
              <a:t>读写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652520"/>
          </a:xfrm>
        </p:spPr>
        <p:txBody>
          <a:bodyPr>
            <a:normAutofit lnSpcReduction="10000"/>
          </a:bodyPr>
          <a:lstStyle/>
          <a:p>
            <a:r>
              <a:rPr dirty="0"/>
              <a:t>在计算机中，所有的数据在存储和运算时都要使用二进制数表示（因为计算机用高电平和低电平分别表示1和0），而具体用哪些二进制数字表示哪个符号，当然每个人都可以约定自己的一套（这就叫编码），而大家如果要想互相通信而不造成混乱，那么大家就必须使用相同的编码规则，于是美国有关的标准化组织就出台了ASCII编码，统一规定了上述常用符号用哪些二进制数来表示</a:t>
            </a:r>
            <a:r>
              <a:rPr lang="zh-CN" dirty="0">
                <a:ea typeface="宋体" panose="02010600030101010101" pitchFamily="2" charset="-122"/>
              </a:rPr>
              <a:t>。在计算机系统中，文本文件通常使用ASCII编码来存储字符。</a:t>
            </a:r>
            <a:endParaRPr lang="zh-CN" dirty="0">
              <a:ea typeface="宋体" panose="02010600030101010101" pitchFamily="2" charset="-122"/>
            </a:endParaRPr>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dirty="0">
                <a:sym typeface="+mn-ea"/>
              </a:rPr>
              <a:t>ASCII编码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文件可以存放各种类型的</a:t>
            </a:r>
            <a:r>
              <a:rPr lang="zh-CN" altLang="en-US" dirty="0"/>
              <a:t>数据，调整程序功能，将声音传感器的数值也写入</a:t>
            </a:r>
            <a:r>
              <a:rPr lang="zh-CN" altLang="en-US" dirty="0"/>
              <a:t>文件。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6" name="图片 5"/>
          <p:cNvPicPr>
            <a:picLocks noChangeAspect="1"/>
          </p:cNvPicPr>
          <p:nvPr/>
        </p:nvPicPr>
        <p:blipFill>
          <a:blip r:embed="rId1"/>
          <a:stretch>
            <a:fillRect/>
          </a:stretch>
        </p:blipFill>
        <p:spPr>
          <a:xfrm>
            <a:off x="3661410" y="1772285"/>
            <a:ext cx="4770755" cy="4577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调整程序功能，尝试在按下按钮后，再进行文件</a:t>
            </a:r>
            <a:r>
              <a:rPr lang="zh-CN" altLang="en-US" dirty="0"/>
              <a:t>读写。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文件</a:t>
            </a:r>
            <a:r>
              <a:rPr lang="zh-CN" altLang="en-US" dirty="0">
                <a:latin typeface="方正粗圆简体" panose="02000500000000000000" pitchFamily="2" charset="-122"/>
                <a:ea typeface="方正粗圆简体" panose="02000500000000000000" pitchFamily="2" charset="-122"/>
              </a:rPr>
              <a:t>读写</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38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掌握文件打开、写入、关闭</a:t>
            </a:r>
            <a:r>
              <a:rPr lang="zh-CN" altLang="en-US" sz="2400" dirty="0">
                <a:solidFill>
                  <a:schemeClr val="tx1">
                    <a:lumMod val="75000"/>
                    <a:lumOff val="25000"/>
                  </a:schemeClr>
                </a:solidFill>
              </a:rPr>
              <a:t>的操作</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a:t>
            </a:r>
            <a:r>
              <a:rPr lang="en-US" altLang="zh-CN" sz="2400" dirty="0">
                <a:solidFill>
                  <a:schemeClr val="tx1">
                    <a:lumMod val="75000"/>
                    <a:lumOff val="25000"/>
                  </a:schemeClr>
                </a:solidFill>
              </a:rPr>
              <a:t>ASSCII</a:t>
            </a:r>
            <a:r>
              <a:rPr lang="zh-CN" altLang="en-US" sz="2400" dirty="0">
                <a:solidFill>
                  <a:schemeClr val="tx1">
                    <a:lumMod val="75000"/>
                    <a:lumOff val="25000"/>
                  </a:schemeClr>
                </a:solidFill>
              </a:rPr>
              <a:t>编码</a:t>
            </a:r>
            <a:r>
              <a:rPr lang="zh-CN" altLang="en-US" sz="2400" dirty="0">
                <a:solidFill>
                  <a:schemeClr val="tx1">
                    <a:lumMod val="75000"/>
                    <a:lumOff val="25000"/>
                  </a:schemeClr>
                </a:solidFill>
              </a:rPr>
              <a:t>系统</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想象你在你的电脑</a:t>
            </a:r>
            <a:r>
              <a:rPr lang="zh-CN" altLang="en-US" dirty="0"/>
              <a:t>上有一个魔法日记本，每天你都会写下一些秘密。今天，你决定用一种特别的方法来记录你的秘密，并在第二天查看它们。如果要</a:t>
            </a:r>
            <a:r>
              <a:rPr lang="zh-CN" altLang="en-US" dirty="0">
                <a:sym typeface="+mn-ea"/>
              </a:rPr>
              <a:t>利用飞乙</a:t>
            </a:r>
            <a:r>
              <a:rPr lang="zh-CN" altLang="en-US" dirty="0"/>
              <a:t>在文件里进行内容书写与读取，应该如何</a:t>
            </a:r>
            <a:r>
              <a:rPr lang="zh-CN" altLang="en-US" dirty="0"/>
              <a:t>操作呢？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r>
              <a:rPr lang="zh-CN" altLang="en-US" dirty="0"/>
              <a:t>可以通过打开对应文件并将模式设置为</a:t>
            </a:r>
            <a:r>
              <a:rPr lang="en-US" altLang="zh-CN" dirty="0"/>
              <a:t>“</a:t>
            </a:r>
            <a:r>
              <a:rPr lang="zh-CN" altLang="en-US" dirty="0"/>
              <a:t>写</a:t>
            </a:r>
            <a:r>
              <a:rPr lang="en-US" altLang="zh-CN" dirty="0"/>
              <a:t>”</a:t>
            </a:r>
            <a:r>
              <a:rPr lang="zh-CN" altLang="en-US" dirty="0"/>
              <a:t>进行内容写入，写入文件后记得关闭文件，读取文件时，只需要将打开文件的模式设置为</a:t>
            </a:r>
            <a:r>
              <a:rPr lang="en-US" altLang="zh-CN" dirty="0"/>
              <a:t>“</a:t>
            </a:r>
            <a:r>
              <a:rPr lang="zh-CN" altLang="en-US" dirty="0"/>
              <a:t>读</a:t>
            </a:r>
            <a:r>
              <a:rPr lang="en-US" altLang="zh-CN" dirty="0"/>
              <a:t>”</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35000">
        <p:fade/>
      </p:transition>
    </mc:Choice>
    <mc:Fallback>
      <p:transition spd="med" advClick="0" advTm="3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2" name="表格 3"/>
          <p:cNvGraphicFramePr/>
          <p:nvPr/>
        </p:nvGraphicFramePr>
        <p:xfrm>
          <a:off x="1074738" y="1154113"/>
          <a:ext cx="10042525" cy="4902835"/>
        </p:xfrm>
        <a:graphic>
          <a:graphicData uri="http://schemas.openxmlformats.org/drawingml/2006/table">
            <a:tbl>
              <a:tblPr firstRow="1" bandRow="1">
                <a:tableStyleId>{3B4B98B0-60AC-42C2-AFA5-B58CD77FA1E5}</a:tableStyleId>
              </a:tblPr>
              <a:tblGrid>
                <a:gridCol w="2139802"/>
                <a:gridCol w="7902722"/>
              </a:tblGrid>
              <a:tr h="386524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文件分类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r h="103759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文本</a:t>
                      </a: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noFill/>
                  </a:tcPr>
                </a:tc>
                <a:tc>
                  <a:txBody>
                    <a:bodyPr/>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oFill/>
                  </a:tcPr>
                </a:tc>
              </a:tr>
            </a:tbl>
          </a:graphicData>
        </a:graphic>
      </p:graphicFrame>
      <p:pic>
        <p:nvPicPr>
          <p:cNvPr id="5" name="图片 4"/>
          <p:cNvPicPr>
            <a:picLocks noChangeAspect="1"/>
          </p:cNvPicPr>
          <p:nvPr/>
        </p:nvPicPr>
        <p:blipFill>
          <a:blip r:embed="rId1"/>
          <a:stretch>
            <a:fillRect/>
          </a:stretch>
        </p:blipFill>
        <p:spPr>
          <a:xfrm>
            <a:off x="4468495" y="1246505"/>
            <a:ext cx="3456940" cy="3571875"/>
          </a:xfrm>
          <a:prstGeom prst="rect">
            <a:avLst/>
          </a:prstGeom>
        </p:spPr>
      </p:pic>
      <p:pic>
        <p:nvPicPr>
          <p:cNvPr id="8" name="图片 7"/>
          <p:cNvPicPr>
            <a:picLocks noChangeAspect="1"/>
          </p:cNvPicPr>
          <p:nvPr/>
        </p:nvPicPr>
        <p:blipFill>
          <a:blip r:embed="rId2"/>
          <a:stretch>
            <a:fillRect/>
          </a:stretch>
        </p:blipFill>
        <p:spPr>
          <a:xfrm>
            <a:off x="4584700" y="5207635"/>
            <a:ext cx="2233930" cy="734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tretch>
            <a:fillRect/>
          </a:stretch>
        </p:blipFill>
        <p:spPr>
          <a:xfrm>
            <a:off x="3581400" y="1871345"/>
            <a:ext cx="4923155"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Words>
  <Application>WPS 演示</Application>
  <PresentationFormat>宽屏</PresentationFormat>
  <Paragraphs>73</Paragraphs>
  <Slides>17</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PowerPoint 演示文稿</vt:lpstr>
      <vt:lpstr>拓展任务</vt:lpstr>
      <vt:lpstr>程序演示</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1050</cp:revision>
  <dcterms:created xsi:type="dcterms:W3CDTF">2019-07-04T08:14:00Z</dcterms:created>
  <dcterms:modified xsi:type="dcterms:W3CDTF">2024-07-18T15:14:31Z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D7B8B45647AC4D7A9075897F9EB0750D_13</vt:lpwstr>
  </property>
</Properties>
</file>