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7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815" r:id="rId13"/>
    <p:sldId id="358" r:id="rId14"/>
    <p:sldId id="819" r:id="rId15"/>
    <p:sldId id="778" r:id="rId16"/>
    <p:sldId id="820" r:id="rId17"/>
    <p:sldId id="817" r:id="rId18"/>
    <p:sldId id="816" r:id="rId19"/>
    <p:sldId id="791" r:id="rId20"/>
    <p:sldId id="775" r:id="rId21"/>
    <p:sldId id="639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18EE5-A467-214B-ADEE-ACF01BEEFFC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C58E57C-207E-B740-B3C2-7EE079DFFFA0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445FC9"/>
        </a:solidFill>
      </dgm:spPr>
      <dgm:t>
        <a:bodyPr/>
        <a:lstStyle/>
        <a:p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输入（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Input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gm:t>
    </dgm:pt>
    <dgm:pt modelId="{13142B21-CB82-5541-B911-52BD583EACD4}" cxnId="{F38562DC-507D-1847-B722-4C661EB46AD3}" type="parTrans">
      <dgm:prSet/>
      <dgm:spPr/>
      <dgm:t>
        <a:bodyPr/>
        <a:lstStyle/>
        <a:p>
          <a:endParaRPr lang="zh-CN" altLang="en-US" sz="1200">
            <a:latin typeface="思源黑体 CN Normal" panose="020B0400000000000000" pitchFamily="34" charset="-122"/>
            <a:ea typeface="思源黑体 CN Normal" panose="020B0400000000000000" pitchFamily="34" charset="-122"/>
            <a:cs typeface="Kaiti SC" charset="-122"/>
          </a:endParaRPr>
        </a:p>
      </dgm:t>
    </dgm:pt>
    <dgm:pt modelId="{4BDBE5B6-0E0A-BC4D-93E9-717854D5612C}" cxnId="{F38562DC-507D-1847-B722-4C661EB46AD3}" type="sibTrans">
      <dgm:prSet custT="1"/>
      <dgm:spPr/>
      <dgm:t>
        <a:bodyPr/>
        <a:lstStyle/>
        <a:p>
          <a:endParaRPr lang="zh-CN" altLang="en-US" sz="1100">
            <a:latin typeface="思源黑体 CN Normal" panose="020B0400000000000000" pitchFamily="34" charset="-122"/>
            <a:ea typeface="思源黑体 CN Normal" panose="020B0400000000000000" pitchFamily="34" charset="-122"/>
            <a:cs typeface="Kaiti SC" charset="-122"/>
          </a:endParaRPr>
        </a:p>
      </dgm:t>
    </dgm:pt>
    <dgm:pt modelId="{083213F8-4285-4862-AA8F-8CEF6C9BC08E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445FC9"/>
        </a:solidFill>
      </dgm:spPr>
      <dgm:t>
        <a:bodyPr/>
        <a:lstStyle/>
        <a:p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处理（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Process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gm:t>
    </dgm:pt>
    <dgm:pt modelId="{9F349280-5797-4FAE-9C91-CB0BF76EA944}" cxnId="{0785FE60-E51B-4551-9B9D-ADA98E54860B}" type="parTrans">
      <dgm:prSet/>
      <dgm:spPr/>
    </dgm:pt>
    <dgm:pt modelId="{3F39EF2E-4DD6-4C9C-8839-851EEEB74856}" cxnId="{0785FE60-E51B-4551-9B9D-ADA98E54860B}" type="sibTrans">
      <dgm:prSet/>
      <dgm:spPr/>
      <dgm:t>
        <a:bodyPr/>
        <a:lstStyle/>
        <a:p>
          <a:endParaRPr lang="zh-CN" altLang="en-US"/>
        </a:p>
      </dgm:t>
    </dgm:pt>
    <dgm:pt modelId="{9EDD9110-1BAF-4E36-99FB-DAC6387CDA0A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445FC9"/>
        </a:solidFill>
      </dgm:spPr>
      <dgm:t>
        <a:bodyPr/>
        <a:lstStyle/>
        <a:p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输出（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Output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gm:t>
    </dgm:pt>
    <dgm:pt modelId="{99DDE6F1-DEB3-4F9F-9935-8FFFAC3103FC}" cxnId="{637C3926-3B53-41FF-B7D3-9AA092139F47}" type="parTrans">
      <dgm:prSet/>
      <dgm:spPr/>
    </dgm:pt>
    <dgm:pt modelId="{121F87A9-9E7D-4352-8AAD-7E36BC224F2B}" cxnId="{637C3926-3B53-41FF-B7D3-9AA092139F47}" type="sibTrans">
      <dgm:prSet/>
      <dgm:spPr/>
    </dgm:pt>
    <dgm:pt modelId="{AA008BA6-0381-434F-BB89-91DA329877D7}" type="pres">
      <dgm:prSet presAssocID="{D8018EE5-A467-214B-ADEE-ACF01BEEFFC1}" presName="Name0" presStyleCnt="0">
        <dgm:presLayoutVars>
          <dgm:dir/>
          <dgm:resizeHandles val="exact"/>
        </dgm:presLayoutVars>
      </dgm:prSet>
      <dgm:spPr/>
    </dgm:pt>
    <dgm:pt modelId="{8519EED4-D76F-CC44-92C3-3354C4C6DFCB}" type="pres">
      <dgm:prSet presAssocID="{2C58E57C-207E-B740-B3C2-7EE079DFFFA0}" presName="node" presStyleLbl="node1" presStyleIdx="0" presStyleCnt="3">
        <dgm:presLayoutVars>
          <dgm:bulletEnabled val="1"/>
        </dgm:presLayoutVars>
      </dgm:prSet>
      <dgm:spPr/>
    </dgm:pt>
    <dgm:pt modelId="{3113A6BD-6ACF-4290-B84C-15ED98DE57D2}" type="pres">
      <dgm:prSet presAssocID="{4BDBE5B6-0E0A-BC4D-93E9-717854D5612C}" presName="sibTrans" presStyleLbl="sibTrans2D1" presStyleIdx="0" presStyleCnt="2"/>
      <dgm:spPr/>
    </dgm:pt>
    <dgm:pt modelId="{1CB300E8-E762-4B19-A976-B6E1D3D4FCF9}" type="pres">
      <dgm:prSet presAssocID="{4BDBE5B6-0E0A-BC4D-93E9-717854D5612C}" presName="connectorText" presStyleLbl="sibTrans2D1" presStyleIdx="0" presStyleCnt="2"/>
      <dgm:spPr/>
    </dgm:pt>
    <dgm:pt modelId="{793651DB-9342-4B77-A7A7-E423AA1AFA49}" type="pres">
      <dgm:prSet presAssocID="{083213F8-4285-4862-AA8F-8CEF6C9BC08E}" presName="node" presStyleLbl="node1" presStyleIdx="1" presStyleCnt="3">
        <dgm:presLayoutVars>
          <dgm:bulletEnabled val="1"/>
        </dgm:presLayoutVars>
      </dgm:prSet>
      <dgm:spPr/>
    </dgm:pt>
    <dgm:pt modelId="{F3435F23-6E4F-4E58-81D9-F143E49322D2}" type="pres">
      <dgm:prSet presAssocID="{3F39EF2E-4DD6-4C9C-8839-851EEEB74856}" presName="sibTrans" presStyleLbl="sibTrans2D1" presStyleIdx="1" presStyleCnt="2"/>
      <dgm:spPr/>
    </dgm:pt>
    <dgm:pt modelId="{7939B4CA-E62B-48C7-8FB2-BDF3CBB38952}" type="pres">
      <dgm:prSet presAssocID="{3F39EF2E-4DD6-4C9C-8839-851EEEB74856}" presName="connectorText" presStyleLbl="sibTrans2D1" presStyleIdx="1" presStyleCnt="2"/>
      <dgm:spPr/>
    </dgm:pt>
    <dgm:pt modelId="{F86EAC6C-0F42-43AE-B7DF-F23502FE4A3C}" type="pres">
      <dgm:prSet presAssocID="{9EDD9110-1BAF-4E36-99FB-DAC6387CDA0A}" presName="node" presStyleLbl="node1" presStyleIdx="2" presStyleCnt="3">
        <dgm:presLayoutVars>
          <dgm:bulletEnabled val="1"/>
        </dgm:presLayoutVars>
      </dgm:prSet>
      <dgm:spPr/>
    </dgm:pt>
  </dgm:ptLst>
  <dgm:cxnLst>
    <dgm:cxn modelId="{B37CF509-40F8-A945-880C-A21D9186E642}" type="presOf" srcId="{D8018EE5-A467-214B-ADEE-ACF01BEEFFC1}" destId="{AA008BA6-0381-434F-BB89-91DA329877D7}" srcOrd="0" destOrd="0" presId="urn:microsoft.com/office/officeart/2005/8/layout/process1"/>
    <dgm:cxn modelId="{0D1F6422-84B5-467D-AB8B-616070F10153}" type="presOf" srcId="{4BDBE5B6-0E0A-BC4D-93E9-717854D5612C}" destId="{1CB300E8-E762-4B19-A976-B6E1D3D4FCF9}" srcOrd="1" destOrd="0" presId="urn:microsoft.com/office/officeart/2005/8/layout/process1"/>
    <dgm:cxn modelId="{637C3926-3B53-41FF-B7D3-9AA092139F47}" srcId="{D8018EE5-A467-214B-ADEE-ACF01BEEFFC1}" destId="{9EDD9110-1BAF-4E36-99FB-DAC6387CDA0A}" srcOrd="2" destOrd="0" parTransId="{99DDE6F1-DEB3-4F9F-9935-8FFFAC3103FC}" sibTransId="{121F87A9-9E7D-4352-8AAD-7E36BC224F2B}"/>
    <dgm:cxn modelId="{435AE528-545B-4F7A-9D66-6586672A9AAA}" type="presOf" srcId="{3F39EF2E-4DD6-4C9C-8839-851EEEB74856}" destId="{F3435F23-6E4F-4E58-81D9-F143E49322D2}" srcOrd="0" destOrd="0" presId="urn:microsoft.com/office/officeart/2005/8/layout/process1"/>
    <dgm:cxn modelId="{AEC7B42E-7E30-024C-A764-F3F21BC915CA}" type="presOf" srcId="{2C58E57C-207E-B740-B3C2-7EE079DFFFA0}" destId="{8519EED4-D76F-CC44-92C3-3354C4C6DFCB}" srcOrd="0" destOrd="0" presId="urn:microsoft.com/office/officeart/2005/8/layout/process1"/>
    <dgm:cxn modelId="{F46C9F36-B8DD-4B2E-9A25-2802AB9428B1}" type="presOf" srcId="{4BDBE5B6-0E0A-BC4D-93E9-717854D5612C}" destId="{3113A6BD-6ACF-4290-B84C-15ED98DE57D2}" srcOrd="0" destOrd="0" presId="urn:microsoft.com/office/officeart/2005/8/layout/process1"/>
    <dgm:cxn modelId="{C2012D3C-DFC4-44A8-8C9A-8EF558FE2609}" type="presOf" srcId="{083213F8-4285-4862-AA8F-8CEF6C9BC08E}" destId="{793651DB-9342-4B77-A7A7-E423AA1AFA49}" srcOrd="0" destOrd="0" presId="urn:microsoft.com/office/officeart/2005/8/layout/process1"/>
    <dgm:cxn modelId="{0785FE60-E51B-4551-9B9D-ADA98E54860B}" srcId="{D8018EE5-A467-214B-ADEE-ACF01BEEFFC1}" destId="{083213F8-4285-4862-AA8F-8CEF6C9BC08E}" srcOrd="1" destOrd="0" parTransId="{9F349280-5797-4FAE-9C91-CB0BF76EA944}" sibTransId="{3F39EF2E-4DD6-4C9C-8839-851EEEB74856}"/>
    <dgm:cxn modelId="{49FDE478-EDAF-4A3E-98F3-6CC34B7FB72D}" type="presOf" srcId="{3F39EF2E-4DD6-4C9C-8839-851EEEB74856}" destId="{7939B4CA-E62B-48C7-8FB2-BDF3CBB38952}" srcOrd="1" destOrd="0" presId="urn:microsoft.com/office/officeart/2005/8/layout/process1"/>
    <dgm:cxn modelId="{EAF94889-59AC-4CCE-8419-69BA2C576775}" type="presOf" srcId="{9EDD9110-1BAF-4E36-99FB-DAC6387CDA0A}" destId="{F86EAC6C-0F42-43AE-B7DF-F23502FE4A3C}" srcOrd="0" destOrd="0" presId="urn:microsoft.com/office/officeart/2005/8/layout/process1"/>
    <dgm:cxn modelId="{F38562DC-507D-1847-B722-4C661EB46AD3}" srcId="{D8018EE5-A467-214B-ADEE-ACF01BEEFFC1}" destId="{2C58E57C-207E-B740-B3C2-7EE079DFFFA0}" srcOrd="0" destOrd="0" parTransId="{13142B21-CB82-5541-B911-52BD583EACD4}" sibTransId="{4BDBE5B6-0E0A-BC4D-93E9-717854D5612C}"/>
    <dgm:cxn modelId="{1139396F-67BD-F54D-9FA0-9AB1BE2C4D4C}" type="presParOf" srcId="{AA008BA6-0381-434F-BB89-91DA329877D7}" destId="{8519EED4-D76F-CC44-92C3-3354C4C6DFCB}" srcOrd="0" destOrd="0" presId="urn:microsoft.com/office/officeart/2005/8/layout/process1"/>
    <dgm:cxn modelId="{86B88FD5-C98B-4CF1-8A15-96251A7C08F1}" type="presParOf" srcId="{AA008BA6-0381-434F-BB89-91DA329877D7}" destId="{3113A6BD-6ACF-4290-B84C-15ED98DE57D2}" srcOrd="1" destOrd="0" presId="urn:microsoft.com/office/officeart/2005/8/layout/process1"/>
    <dgm:cxn modelId="{C95C32DE-46BB-440D-B389-E38077FCF176}" type="presParOf" srcId="{3113A6BD-6ACF-4290-B84C-15ED98DE57D2}" destId="{1CB300E8-E762-4B19-A976-B6E1D3D4FCF9}" srcOrd="0" destOrd="0" presId="urn:microsoft.com/office/officeart/2005/8/layout/process1"/>
    <dgm:cxn modelId="{3BF19A31-A2B9-4C22-83F1-A15718B690AE}" type="presParOf" srcId="{AA008BA6-0381-434F-BB89-91DA329877D7}" destId="{793651DB-9342-4B77-A7A7-E423AA1AFA49}" srcOrd="2" destOrd="0" presId="urn:microsoft.com/office/officeart/2005/8/layout/process1"/>
    <dgm:cxn modelId="{A89EEA0F-A729-475A-B135-FB15E4AB723D}" type="presParOf" srcId="{AA008BA6-0381-434F-BB89-91DA329877D7}" destId="{F3435F23-6E4F-4E58-81D9-F143E49322D2}" srcOrd="3" destOrd="0" presId="urn:microsoft.com/office/officeart/2005/8/layout/process1"/>
    <dgm:cxn modelId="{5F3EB494-410F-49E1-ACE4-F98EC9714389}" type="presParOf" srcId="{F3435F23-6E4F-4E58-81D9-F143E49322D2}" destId="{7939B4CA-E62B-48C7-8FB2-BDF3CBB38952}" srcOrd="0" destOrd="0" presId="urn:microsoft.com/office/officeart/2005/8/layout/process1"/>
    <dgm:cxn modelId="{539195B6-2C1A-498F-A536-1EAFD03CE685}" type="presParOf" srcId="{AA008BA6-0381-434F-BB89-91DA329877D7}" destId="{F86EAC6C-0F42-43AE-B7DF-F23502FE4A3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68898"/>
        <a:chOff x="0" y="0"/>
        <a:chExt cx="8128000" cy="568898"/>
      </a:xfrm>
    </dsp:grpSpPr>
    <dsp:sp modelId="{8519EED4-D76F-CC44-92C3-3354C4C6DFCB}">
      <dsp:nvSpPr>
        <dsp:cNvPr id="3" name="圆角矩形 2"/>
        <dsp:cNvSpPr/>
      </dsp:nvSpPr>
      <dsp:spPr bwMode="white">
        <a:xfrm>
          <a:off x="0" y="0"/>
          <a:ext cx="2138947" cy="568898"/>
        </a:xfrm>
        <a:prstGeom prst="roundRect">
          <a:avLst>
            <a:gd name="adj" fmla="val 10000"/>
          </a:avLst>
        </a:prstGeom>
        <a:solidFill>
          <a:srgbClr val="445FC9"/>
        </a:solidFill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输入（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Input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sp:txBody>
      <dsp:txXfrm>
        <a:off x="0" y="0"/>
        <a:ext cx="2138947" cy="568898"/>
      </dsp:txXfrm>
    </dsp:sp>
    <dsp:sp modelId="{3113A6BD-6ACF-4290-B84C-15ED98DE57D2}">
      <dsp:nvSpPr>
        <dsp:cNvPr id="4" name="右箭头 3"/>
        <dsp:cNvSpPr/>
      </dsp:nvSpPr>
      <dsp:spPr bwMode="white">
        <a:xfrm>
          <a:off x="2340008" y="19220"/>
          <a:ext cx="453457" cy="5304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100">
            <a:latin typeface="思源黑体 CN Normal" panose="020B0400000000000000" pitchFamily="34" charset="-122"/>
            <a:ea typeface="思源黑体 CN Normal" panose="020B0400000000000000" pitchFamily="34" charset="-122"/>
            <a:cs typeface="Kaiti SC" charset="-122"/>
          </a:endParaRPr>
        </a:p>
      </dsp:txBody>
      <dsp:txXfrm>
        <a:off x="2340008" y="19220"/>
        <a:ext cx="453457" cy="530459"/>
      </dsp:txXfrm>
    </dsp:sp>
    <dsp:sp modelId="{793651DB-9342-4B77-A7A7-E423AA1AFA49}">
      <dsp:nvSpPr>
        <dsp:cNvPr id="5" name="圆角矩形 4"/>
        <dsp:cNvSpPr/>
      </dsp:nvSpPr>
      <dsp:spPr bwMode="white">
        <a:xfrm>
          <a:off x="2994526" y="0"/>
          <a:ext cx="2138947" cy="568898"/>
        </a:xfrm>
        <a:prstGeom prst="roundRect">
          <a:avLst>
            <a:gd name="adj" fmla="val 10000"/>
          </a:avLst>
        </a:prstGeom>
        <a:solidFill>
          <a:srgbClr val="445FC9"/>
        </a:solidFill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处理（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Process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sp:txBody>
      <dsp:txXfrm>
        <a:off x="2994526" y="0"/>
        <a:ext cx="2138947" cy="568898"/>
      </dsp:txXfrm>
    </dsp:sp>
    <dsp:sp modelId="{F3435F23-6E4F-4E58-81D9-F143E49322D2}">
      <dsp:nvSpPr>
        <dsp:cNvPr id="6" name="右箭头 5"/>
        <dsp:cNvSpPr/>
      </dsp:nvSpPr>
      <dsp:spPr bwMode="white">
        <a:xfrm>
          <a:off x="5334535" y="19220"/>
          <a:ext cx="453457" cy="5304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334535" y="19220"/>
        <a:ext cx="453457" cy="530459"/>
      </dsp:txXfrm>
    </dsp:sp>
    <dsp:sp modelId="{F86EAC6C-0F42-43AE-B7DF-F23502FE4A3C}">
      <dsp:nvSpPr>
        <dsp:cNvPr id="7" name="圆角矩形 6"/>
        <dsp:cNvSpPr/>
      </dsp:nvSpPr>
      <dsp:spPr bwMode="white">
        <a:xfrm>
          <a:off x="5989053" y="0"/>
          <a:ext cx="2138947" cy="568898"/>
        </a:xfrm>
        <a:prstGeom prst="roundRect">
          <a:avLst>
            <a:gd name="adj" fmla="val 10000"/>
          </a:avLst>
        </a:prstGeom>
        <a:solidFill>
          <a:srgbClr val="445FC9"/>
        </a:solidFill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输出（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Output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sp:txBody>
      <dsp:txXfrm>
        <a:off x="5989053" y="0"/>
        <a:ext cx="2138947" cy="568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0585" y="2321560"/>
            <a:ext cx="5165725" cy="3126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反复执行内部的语句，直到</a:t>
            </a:r>
            <a:r>
              <a:rPr lang="zh-CN" altLang="en-US" dirty="0">
                <a:sym typeface="+mn-ea"/>
              </a:rPr>
              <a:t>条件被满足（为真时）跳出循环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显示（图像</a:t>
            </a:r>
            <a:r>
              <a:rPr lang="en-US" altLang="zh-CN" dirty="0"/>
              <a:t>/</a:t>
            </a:r>
            <a:r>
              <a:rPr lang="zh-CN" altLang="en-US" dirty="0"/>
              <a:t>字符串）</a:t>
            </a:r>
            <a:r>
              <a:rPr lang="en-US" altLang="zh-CN" dirty="0">
                <a:sym typeface="+mn-ea"/>
              </a:rPr>
              <a:t>→</a:t>
            </a:r>
            <a:r>
              <a:rPr lang="zh-CN" altLang="en-US" dirty="0">
                <a:sym typeface="+mn-ea"/>
              </a:rPr>
              <a:t>显示（图像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字符串）</a:t>
            </a:r>
            <a:r>
              <a:rPr lang="en-US" altLang="zh-CN" dirty="0">
                <a:sym typeface="+mn-ea"/>
              </a:rPr>
              <a:t>……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循环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0" y="3494405"/>
            <a:ext cx="4588510" cy="1977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调整程序功能，若不使用循环结构的嵌套使用，应该如何实现单键</a:t>
            </a:r>
            <a:r>
              <a:rPr lang="en-US" altLang="zh-CN" dirty="0"/>
              <a:t>“</a:t>
            </a:r>
            <a:r>
              <a:rPr lang="zh-CN" altLang="en-US" dirty="0"/>
              <a:t>心情开关</a:t>
            </a:r>
            <a:r>
              <a:rPr lang="en-US" altLang="zh-CN" dirty="0"/>
              <a:t>”</a:t>
            </a:r>
            <a:r>
              <a:rPr lang="zh-CN" altLang="en-US" dirty="0"/>
              <a:t>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/>
          <p:cNvGraphicFramePr/>
          <p:nvPr/>
        </p:nvGraphicFramePr>
        <p:xfrm>
          <a:off x="1074738" y="1154113"/>
          <a:ext cx="10042525" cy="19716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985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985772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2270" y="1259205"/>
            <a:ext cx="1730375" cy="802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630" y="2368550"/>
            <a:ext cx="963295" cy="628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5870" y="2151380"/>
            <a:ext cx="4732020" cy="372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7249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IPO</a:t>
            </a:r>
            <a:r>
              <a:rPr lang="zh-CN" altLang="en-US" dirty="0"/>
              <a:t>（</a:t>
            </a:r>
            <a:r>
              <a:rPr lang="en-US" altLang="zh-CN" dirty="0"/>
              <a:t>Input-Process-Output</a:t>
            </a:r>
            <a:r>
              <a:rPr lang="zh-CN" altLang="en-US" dirty="0"/>
              <a:t>）是一种通用的程序设计方法，其思想是将程序分成输入、处理和输出三个部分。输入是指获取数据的过程，比如可以利用传感器获取数据，也可以获取用户输入数据等。处理是指对输入的数据进行处理的过程，它可以是排序、搜索、统计分析等，也可以是程序的主要逻辑处理，例如计算、判断等。处理的结果可以是新的数据、新的程序状态等，它们将用于后续的输出。输出是指将处理结果输出到输出设备的过程，它可以是打印、显示到屏幕、控制指定设备、写入文件等，可以用于用户的查看和使用，也可以用于后续程序的输入。</a:t>
            </a:r>
            <a:r>
              <a:rPr lang="en-US" altLang="zh-CN" dirty="0"/>
              <a:t>IPO</a:t>
            </a:r>
            <a:r>
              <a:rPr lang="zh-CN" altLang="en-US" dirty="0"/>
              <a:t>编程思想核心是以输入</a:t>
            </a:r>
            <a:r>
              <a:rPr lang="en-US" altLang="zh-CN" dirty="0"/>
              <a:t>-</a:t>
            </a:r>
            <a:r>
              <a:rPr lang="zh-CN" altLang="en-US" dirty="0"/>
              <a:t>处理</a:t>
            </a:r>
            <a:r>
              <a:rPr lang="en-US" altLang="zh-CN" dirty="0"/>
              <a:t>-</a:t>
            </a:r>
            <a:r>
              <a:rPr lang="zh-CN" altLang="en-US" dirty="0"/>
              <a:t>输出的步骤来构建程序，使程序更容易理解和管理，从而提高程序的质量。通过这种思想，我们可以更好地理解程序的结构，从而更好地实现程序的功能。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IPO</a:t>
            </a:r>
            <a:r>
              <a:rPr lang="zh-CN" altLang="en-US" dirty="0"/>
              <a:t>模式</a:t>
            </a:r>
            <a:endParaRPr lang="zh-CN" altLang="zh-CN" dirty="0"/>
          </a:p>
        </p:txBody>
      </p:sp>
      <p:graphicFrame>
        <p:nvGraphicFramePr>
          <p:cNvPr id="8" name="图表 26"/>
          <p:cNvGraphicFramePr/>
          <p:nvPr/>
        </p:nvGraphicFramePr>
        <p:xfrm>
          <a:off x="1890948" y="5292919"/>
          <a:ext cx="8128000" cy="56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调整程序功能，让</a:t>
            </a:r>
            <a:r>
              <a:rPr lang="en-US" altLang="zh-CN" dirty="0"/>
              <a:t>“</a:t>
            </a:r>
            <a:r>
              <a:rPr lang="zh-CN" altLang="en-US" dirty="0"/>
              <a:t>心情开关</a:t>
            </a:r>
            <a:r>
              <a:rPr lang="en-US" altLang="zh-CN" dirty="0"/>
              <a:t>”</a:t>
            </a:r>
            <a:r>
              <a:rPr lang="zh-CN" altLang="en-US" dirty="0"/>
              <a:t>能显示更多的心情</a:t>
            </a:r>
            <a:r>
              <a:rPr lang="zh-CN" altLang="en-US" dirty="0"/>
              <a:t>图像。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60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心情开关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47210" y="2166324"/>
            <a:ext cx="34975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5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了解循环结构的嵌套使用方法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基本概念，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掌握输入处理输出（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）的基本模式，能够编写程序完成输入处理输出的过程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在我们的日常中，小台灯通过开关就能控制它的明暗。想象一下，如果我们有一个小装置，按下它，就像点亮了心情的小灯，显示屏上出现一个心形，再按一下，就像熄灭了灯，心形消失，屏幕清空。</a:t>
            </a:r>
            <a:r>
              <a:rPr lang="zh-CN" altLang="en-US" dirty="0">
                <a:sym typeface="+mn-ea"/>
              </a:rPr>
              <a:t>如果要用飞乙做一个这样的“心情开关”，应该怎么实现呢？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en-US" altLang="zh-CN" dirty="0"/>
              <a:t>“</a:t>
            </a:r>
            <a:r>
              <a:rPr lang="zh-CN" altLang="en-US" dirty="0"/>
              <a:t>心情开关</a:t>
            </a:r>
            <a:r>
              <a:rPr lang="en-US" altLang="zh-CN" dirty="0"/>
              <a:t>”</a:t>
            </a:r>
            <a:r>
              <a:rPr lang="zh-CN" altLang="en-US" dirty="0"/>
              <a:t>可以通过按一个按钮或两个按钮实现，若是两个按钮，当我们按下按钮</a:t>
            </a:r>
            <a:r>
              <a:rPr lang="en-US" altLang="zh-CN" dirty="0"/>
              <a:t>A</a:t>
            </a:r>
            <a:r>
              <a:rPr lang="zh-CN" altLang="en-US" dirty="0"/>
              <a:t>后，屏幕显示心形，按下按钮</a:t>
            </a:r>
            <a:r>
              <a:rPr lang="en-US" altLang="zh-CN" dirty="0"/>
              <a:t>B</a:t>
            </a:r>
            <a:r>
              <a:rPr lang="zh-CN" altLang="en-US" dirty="0">
                <a:ea typeface="宋体" panose="02010600030101010101" pitchFamily="2" charset="-122"/>
              </a:rPr>
              <a:t>，屏幕清空；若是一个按钮，当我们按下按钮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后，屏幕显示心形，直到按钮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再次被按下，屏幕</a:t>
            </a:r>
            <a:r>
              <a:rPr lang="zh-CN" altLang="en-US" dirty="0">
                <a:ea typeface="宋体" panose="02010600030101010101" pitchFamily="2" charset="-122"/>
              </a:rPr>
              <a:t>清空。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/>
          <p:cNvGraphicFramePr/>
          <p:nvPr/>
        </p:nvGraphicFramePr>
        <p:xfrm>
          <a:off x="1074738" y="1154113"/>
          <a:ext cx="10042525" cy="17284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728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9575" y="1332230"/>
            <a:ext cx="2133600" cy="1376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0465" y="2381250"/>
            <a:ext cx="4703445" cy="289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WPS 演示</Application>
  <PresentationFormat>宽屏</PresentationFormat>
  <Paragraphs>85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思源黑体 CN Normal</vt:lpstr>
      <vt:lpstr>黑体</vt:lpstr>
      <vt:lpstr>Kaiti SC</vt:lpstr>
      <vt:lpstr>方正准圆简体</vt:lpstr>
      <vt:lpstr>Segoe Print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程序演示</vt:lpstr>
      <vt:lpstr>PowerPoint 演示文稿</vt:lpstr>
      <vt:lpstr>学一学</vt:lpstr>
      <vt:lpstr>PowerPoint 演示文稿</vt:lpstr>
      <vt:lpstr>拓展任务</vt:lpstr>
      <vt:lpstr>模块列表</vt:lpstr>
      <vt:lpstr>程序演示</vt:lpstr>
      <vt:lpstr>学一学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1058</cp:revision>
  <dcterms:created xsi:type="dcterms:W3CDTF">2019-07-04T08:14:00Z</dcterms:created>
  <dcterms:modified xsi:type="dcterms:W3CDTF">2024-07-19T11:33:59Z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7D0C32E8875D49338AD881802C331E4A_13</vt:lpwstr>
  </property>
</Properties>
</file>