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349" r:id="rId3"/>
    <p:sldId id="321" r:id="rId5"/>
    <p:sldId id="387" r:id="rId6"/>
    <p:sldId id="323" r:id="rId7"/>
    <p:sldId id="351" r:id="rId8"/>
    <p:sldId id="651" r:id="rId9"/>
    <p:sldId id="350" r:id="rId10"/>
    <p:sldId id="789" r:id="rId11"/>
    <p:sldId id="790" r:id="rId12"/>
    <p:sldId id="791" r:id="rId13"/>
    <p:sldId id="792" r:id="rId14"/>
    <p:sldId id="793" r:id="rId15"/>
    <p:sldId id="794" r:id="rId16"/>
    <p:sldId id="358" r:id="rId17"/>
    <p:sldId id="798" r:id="rId18"/>
    <p:sldId id="805" r:id="rId19"/>
    <p:sldId id="795" r:id="rId20"/>
    <p:sldId id="797" r:id="rId21"/>
    <p:sldId id="778" r:id="rId22"/>
    <p:sldId id="659" r:id="rId23"/>
    <p:sldId id="796" r:id="rId24"/>
    <p:sldId id="359" r:id="rId25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964A9E8-5085-4913-B54B-05020CB2BCC0}">
          <p14:sldIdLst>
            <p14:sldId id="349"/>
            <p14:sldId id="321"/>
            <p14:sldId id="387"/>
            <p14:sldId id="323"/>
            <p14:sldId id="351"/>
            <p14:sldId id="651"/>
            <p14:sldId id="350"/>
            <p14:sldId id="789"/>
            <p14:sldId id="790"/>
            <p14:sldId id="791"/>
            <p14:sldId id="792"/>
            <p14:sldId id="793"/>
            <p14:sldId id="794"/>
            <p14:sldId id="358"/>
            <p14:sldId id="798"/>
            <p14:sldId id="805"/>
            <p14:sldId id="795"/>
            <p14:sldId id="797"/>
            <p14:sldId id="778"/>
            <p14:sldId id="659"/>
            <p14:sldId id="796"/>
            <p14:sldId id="3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830" autoAdjust="0"/>
    <p:restoredTop sz="95164" autoAdjust="0"/>
  </p:normalViewPr>
  <p:slideViewPr>
    <p:cSldViewPr snapToGrid="0">
      <p:cViewPr varScale="1">
        <p:scale>
          <a:sx n="115" d="100"/>
          <a:sy n="115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5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svg"/><Relationship Id="rId5" Type="http://schemas.openxmlformats.org/officeDocument/2006/relationships/image" Target="../media/image3.png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svg"/><Relationship Id="rId5" Type="http://schemas.openxmlformats.org/officeDocument/2006/relationships/image" Target="../media/image3.png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可可布丁体" panose="02010600040101010101" charset="-122"/>
                <a:ea typeface="可可布丁体" panose="02010600040101010101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可可布丁体" panose="02010600040101010101" charset="-122"/>
                <a:ea typeface="可可布丁体" panose="02010600040101010101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可可布丁体" panose="02010600040101010101" charset="-122"/>
                <a:ea typeface="可可布丁体" panose="02010600040101010101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可可布丁体" panose="02010600040101010101" charset="-122"/>
                <a:ea typeface="可可布丁体" panose="02010600040101010101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31" name="文本框 30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方正粗圆简体" panose="02000000000000000000" charset="-122"/>
          <a:ea typeface="方正粗圆简体" panose="02000000000000000000" charset="-122"/>
          <a:cs typeface="+mj-cs"/>
          <a:sym typeface="方正粗圆简体" panose="020000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jpe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99124" y="2194933"/>
              <a:ext cx="5121915" cy="1123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700" spc="-300" dirty="0">
                  <a:solidFill>
                    <a:schemeClr val="accent1"/>
                  </a:solidFill>
                  <a:latin typeface="方正粗圆简体" panose="02000000000000000000" charset="-122"/>
                  <a:ea typeface="方正粗圆简体" panose="02000000000000000000" charset="-122"/>
                  <a:sym typeface="方正粗圆简体" panose="02000000000000000000" charset="-122"/>
                </a:rPr>
                <a:t>创意电子进阶</a:t>
              </a:r>
              <a:endParaRPr lang="zh-CN" altLang="en-US" sz="6700" spc="-3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1563990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方正粗圆简体" panose="02000000000000000000" charset="-122"/>
                  <a:ea typeface="方正粗圆简体" panose="02000000000000000000" charset="-122"/>
                  <a:sym typeface="方正粗圆简体" panose="02000000000000000000" charset="-122"/>
                </a:rPr>
                <a:t>创客教育系列课程</a:t>
              </a:r>
              <a:endParaRPr lang="zh-CN" altLang="en-US" sz="35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337946" y="4051635"/>
              <a:ext cx="3058159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 张老师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6435" y="3034665"/>
            <a:ext cx="5313045" cy="34512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10660380" cy="1719580"/>
          </a:xfrm>
        </p:spPr>
        <p:txBody>
          <a:bodyPr>
            <a:noAutofit/>
          </a:bodyPr>
          <a:lstStyle/>
          <a:p>
            <a:r>
              <a:rPr lang="zh-CN" altLang="en-US" dirty="0"/>
              <a:t>③设置地鼠出没的速度</a:t>
            </a:r>
            <a:r>
              <a:rPr lang="zh-CN" altLang="en-US" sz="2000" dirty="0"/>
              <a:t>。引入一个侦察员</a:t>
            </a:r>
            <a:r>
              <a:rPr lang="en-US" altLang="zh-CN" sz="2000" dirty="0"/>
              <a:t>t</a:t>
            </a:r>
            <a:r>
              <a:rPr lang="zh-CN" altLang="en-US" sz="2000" dirty="0"/>
              <a:t>，在等待的循环里自增，由于程序运行的速度非常快，当</a:t>
            </a:r>
            <a:r>
              <a:rPr lang="en-US" altLang="zh-CN" sz="2000" dirty="0"/>
              <a:t>t&gt;20</a:t>
            </a:r>
            <a:r>
              <a:rPr lang="zh-CN" altLang="en-US" sz="2000" dirty="0"/>
              <a:t>时，分数自减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t</a:t>
            </a:r>
            <a:r>
              <a:rPr lang="zh-CN" altLang="en-US" sz="2000" dirty="0"/>
              <a:t>重新赋值为</a:t>
            </a:r>
            <a:r>
              <a:rPr lang="en-US" altLang="zh-CN" sz="2000" dirty="0"/>
              <a:t>0</a:t>
            </a:r>
            <a:r>
              <a:rPr lang="zh-CN" altLang="en-US" sz="2000" dirty="0"/>
              <a:t>，等待下一次重新开始</a:t>
            </a:r>
            <a:r>
              <a:rPr lang="zh-CN" altLang="en-US" sz="2000" dirty="0"/>
              <a:t>侦测并跳出循环。因为有跳出循环，score的值只会减1次，跳出循环后，score的值又加回去了，所以，当我们没打中地鼠的时候，score的值不会发生变化，只有当我们打中的时候，score才会加1。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6325870" y="4599305"/>
            <a:ext cx="1865630" cy="1719580"/>
          </a:xfrm>
          <a:prstGeom prst="rect">
            <a:avLst/>
          </a:prstGeom>
          <a:noFill/>
          <a:ln w="2222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875790" y="2853055"/>
            <a:ext cx="3034030" cy="1664970"/>
            <a:chOff x="10863" y="7089"/>
            <a:chExt cx="4778" cy="2622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863" y="7089"/>
              <a:ext cx="4778" cy="2622"/>
            </a:xfrm>
            <a:prstGeom prst="flowChartDocumen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11074" y="7783"/>
              <a:ext cx="2396" cy="601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12132"/>
          <a:stretch>
            <a:fillRect/>
          </a:stretch>
        </p:blipFill>
        <p:spPr>
          <a:xfrm>
            <a:off x="6807200" y="3034665"/>
            <a:ext cx="4771390" cy="2003425"/>
          </a:xfrm>
          <a:prstGeom prst="flowChartDocumen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255" y="3057525"/>
            <a:ext cx="1999615" cy="5416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10740390" cy="1719580"/>
          </a:xfrm>
        </p:spPr>
        <p:txBody>
          <a:bodyPr>
            <a:noAutofit/>
          </a:bodyPr>
          <a:lstStyle/>
          <a:p>
            <a:r>
              <a:rPr lang="zh-CN" altLang="en-US" dirty="0"/>
              <a:t>④ 游戏结束判定。</a:t>
            </a:r>
            <a:r>
              <a:rPr lang="zh-CN" altLang="en-US" sz="2000" dirty="0"/>
              <a:t>在游戏开始之前创建一个变量q用来记录系统运行的当前时间戳，由于代码块中系统运行时间的单位是毫秒，因此需要通过数学转换为秒并取其整数部分。当分数score累计达到30分时，屏幕滚动显示“{}seconds for 30 points”,“{}”内的参数是分数累积到30分所用的时间，即用当前系统运行的时间减去游戏开始时系统运行的</a:t>
            </a:r>
            <a:r>
              <a:rPr lang="zh-CN" altLang="en-US" sz="2000" dirty="0"/>
              <a:t>时间。</a:t>
            </a:r>
            <a:endParaRPr lang="zh-CN" altLang="en-US" sz="2000" dirty="0"/>
          </a:p>
        </p:txBody>
      </p:sp>
      <p:grpSp>
        <p:nvGrpSpPr>
          <p:cNvPr id="24" name="组合 23"/>
          <p:cNvGrpSpPr/>
          <p:nvPr/>
        </p:nvGrpSpPr>
        <p:grpSpPr>
          <a:xfrm>
            <a:off x="612140" y="3851275"/>
            <a:ext cx="5984240" cy="647065"/>
            <a:chOff x="1340" y="5478"/>
            <a:chExt cx="11695" cy="952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9" y="5478"/>
              <a:ext cx="8847" cy="952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0" y="5478"/>
              <a:ext cx="3072" cy="864"/>
            </a:xfrm>
            <a:prstGeom prst="rect">
              <a:avLst/>
            </a:prstGeom>
          </p:spPr>
        </p:pic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210" y="3072130"/>
            <a:ext cx="1884045" cy="56007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2548255" y="3076575"/>
            <a:ext cx="2000250" cy="520065"/>
          </a:xfrm>
          <a:prstGeom prst="rect">
            <a:avLst/>
          </a:prstGeom>
          <a:noFill/>
          <a:ln w="2222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58060" y="3872865"/>
            <a:ext cx="4380230" cy="631190"/>
          </a:xfrm>
          <a:prstGeom prst="rect">
            <a:avLst/>
          </a:prstGeom>
          <a:noFill/>
          <a:ln w="2222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89755" y="4890770"/>
            <a:ext cx="6863080" cy="147701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807835" y="3957320"/>
            <a:ext cx="4445000" cy="462280"/>
          </a:xfrm>
          <a:prstGeom prst="rect">
            <a:avLst/>
          </a:prstGeom>
          <a:noFill/>
          <a:ln w="2222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8755" y="2766695"/>
            <a:ext cx="5410200" cy="3403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10777220" cy="1542415"/>
          </a:xfrm>
        </p:spPr>
        <p:txBody>
          <a:bodyPr>
            <a:noAutofit/>
          </a:bodyPr>
          <a:lstStyle/>
          <a:p>
            <a:r>
              <a:rPr lang="zh-CN" altLang="en-US" dirty="0"/>
              <a:t>⑤重新开始游戏</a:t>
            </a:r>
            <a:r>
              <a:rPr lang="zh-CN" altLang="en-US" sz="2000" dirty="0"/>
              <a:t>。</a:t>
            </a:r>
            <a:r>
              <a:rPr lang="zh-CN" altLang="en-US" sz="2400" dirty="0"/>
              <a:t>先将score清0，按下B1按钮重新开始，屏幕滚动显示“Ready GO！”做准备，将q值重新赋值为当前系统运行时间，再跳到下一个循环，重新开始游戏。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4525645" y="3511550"/>
            <a:ext cx="4893310" cy="2531110"/>
          </a:xfrm>
          <a:prstGeom prst="rect">
            <a:avLst/>
          </a:prstGeom>
          <a:noFill/>
          <a:ln w="2222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66385" y="3780155"/>
            <a:ext cx="5946140" cy="27641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985" y="2134870"/>
            <a:ext cx="4371975" cy="18884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66385" y="392430"/>
            <a:ext cx="4752340" cy="31216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3905" y="990600"/>
            <a:ext cx="4602480" cy="52635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dirty="0"/>
              <a:t>完整代码展示</a:t>
            </a:r>
            <a:endParaRPr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636010" y="3020695"/>
            <a:ext cx="2085975" cy="100266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3869055" y="3202305"/>
            <a:ext cx="3772535" cy="112395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3885565" y="5351780"/>
            <a:ext cx="1603375" cy="6375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25940" y="2044492"/>
            <a:ext cx="995786" cy="1005019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29105"/>
            <a:ext cx="10259695" cy="23825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</a:pPr>
            <a:r>
              <a:rPr lang="zh-CN" altLang="en-US" dirty="0">
                <a:sym typeface="+mn-ea"/>
              </a:rPr>
              <a:t>非：取反，常用于真与假、高与低、0与1等布尔类型的切换。</a:t>
            </a:r>
            <a:endParaRPr lang="zh-CN" altLang="en-US" dirty="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</a:pPr>
            <a:r>
              <a:rPr lang="zh-CN" altLang="en-US" dirty="0">
                <a:sym typeface="+mn-ea"/>
              </a:rPr>
              <a:t>或：两个条件满足</a:t>
            </a:r>
            <a:r>
              <a:rPr lang="zh-CN" altLang="en-US" dirty="0">
                <a:sym typeface="+mn-ea"/>
              </a:rPr>
              <a:t>其中一个。</a:t>
            </a:r>
            <a:endParaRPr lang="zh-CN" altLang="en-US" dirty="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</a:pPr>
            <a:r>
              <a:rPr lang="zh-CN" altLang="en-US" dirty="0">
                <a:sym typeface="+mn-ea"/>
              </a:rPr>
              <a:t>且：两个条件都要</a:t>
            </a:r>
            <a:r>
              <a:rPr lang="zh-CN" altLang="en-US" dirty="0">
                <a:sym typeface="+mn-ea"/>
              </a:rPr>
              <a:t>满足。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817"/>
            <a:ext cx="5109091" cy="460375"/>
          </a:xfrm>
        </p:spPr>
        <p:txBody>
          <a:bodyPr/>
          <a:lstStyle/>
          <a:p>
            <a:pPr algn="l">
              <a:buClrTx/>
            </a:pPr>
            <a:r>
              <a:rPr lang="zh-CN" altLang="en-US" dirty="0"/>
              <a:t> 逻辑运算符</a:t>
            </a:r>
            <a:endParaRPr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9675" y="4341495"/>
            <a:ext cx="3862070" cy="758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730" y="4341495"/>
            <a:ext cx="2207260" cy="17049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29105"/>
            <a:ext cx="10259695" cy="13220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</a:pPr>
            <a:r>
              <a:rPr lang="en-US" altLang="zh-CN" dirty="0">
                <a:sym typeface="+mn-ea"/>
              </a:rPr>
              <a:t>复合赋值运算符就是在简单赋值符“=”之前加上其它运算符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</a:pPr>
            <a:r>
              <a:rPr lang="en-US" altLang="zh-CN" dirty="0">
                <a:sym typeface="+mn-ea"/>
              </a:rPr>
              <a:t>a+=1 等同于 a = a+ 1</a:t>
            </a:r>
            <a:r>
              <a:rPr lang="zh-CN" altLang="en-US" dirty="0">
                <a:sym typeface="+mn-ea"/>
              </a:rPr>
              <a:t>，是一种简化的表示</a:t>
            </a:r>
            <a:r>
              <a:rPr lang="zh-CN" altLang="en-US" dirty="0">
                <a:sym typeface="+mn-ea"/>
              </a:rPr>
              <a:t>方法。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817"/>
            <a:ext cx="5109091" cy="460375"/>
          </a:xfrm>
        </p:spPr>
        <p:txBody>
          <a:bodyPr/>
          <a:lstStyle/>
          <a:p>
            <a:pPr algn="l">
              <a:buClrTx/>
            </a:pPr>
            <a:r>
              <a:rPr lang="zh-CN" altLang="en-US" dirty="0"/>
              <a:t> 复合</a:t>
            </a:r>
            <a:r>
              <a:rPr lang="zh-CN" altLang="en-US" dirty="0"/>
              <a:t>赋值运算符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7940" y="3714750"/>
            <a:ext cx="5033010" cy="7969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11" name="文本占位符 3"/>
          <p:cNvSpPr>
            <a:spLocks noGrp="1"/>
          </p:cNvSpPr>
          <p:nvPr/>
        </p:nvSpPr>
        <p:spPr>
          <a:xfrm>
            <a:off x="838200" y="1037932"/>
            <a:ext cx="5109091" cy="46037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90000"/>
              <a:buFont typeface="Wingdings 2" panose="05020102010507070707" pitchFamily="18" charset="2"/>
              <a:buChar char=""/>
              <a:defRPr lang="zh-CN" altLang="en-US" sz="2400" kern="120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方正准圆_GBK" panose="02000000000000000000" charset="-122"/>
                <a:ea typeface="方正准圆_GBK" panose="02000000000000000000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方正准圆_GBK" panose="02000000000000000000" charset="-122"/>
                <a:ea typeface="方正准圆_GBK" panose="02000000000000000000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方正准圆_GBK" panose="02000000000000000000" charset="-122"/>
                <a:ea typeface="方正准圆_GBK" panose="02000000000000000000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>
                <a:solidFill>
                  <a:schemeClr val="tx1"/>
                </a:solidFill>
                <a:latin typeface="方正准圆_GBK" panose="02000000000000000000" charset="-122"/>
                <a:ea typeface="方正准圆_GBK" panose="020000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Tx/>
            </a:pPr>
            <a:r>
              <a:rPr lang="zh-CN" altLang="en-US" dirty="0"/>
              <a:t> </a:t>
            </a:r>
            <a:r>
              <a:rPr dirty="0"/>
              <a:t>格式化字符串……参数……”模块</a:t>
            </a:r>
            <a:endParaRPr dirty="0"/>
          </a:p>
        </p:txBody>
      </p:sp>
      <p:sp>
        <p:nvSpPr>
          <p:cNvPr id="12" name="内容占位符 2"/>
          <p:cNvSpPr>
            <a:spLocks noGrp="1"/>
          </p:cNvSpPr>
          <p:nvPr/>
        </p:nvSpPr>
        <p:spPr>
          <a:xfrm>
            <a:off x="838200" y="1498600"/>
            <a:ext cx="10039350" cy="229806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准圆_GBK" panose="02000000000000000000" charset="-122"/>
                <a:ea typeface="方正准圆_GBK" panose="02000000000000000000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准圆_GBK" panose="02000000000000000000" charset="-122"/>
                <a:ea typeface="方正准圆_GBK" panose="02000000000000000000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准圆_GBK" panose="02000000000000000000" charset="-122"/>
                <a:ea typeface="方正准圆_GBK" panose="02000000000000000000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准圆_GBK" panose="02000000000000000000" charset="-122"/>
                <a:ea typeface="方正准圆_GBK" panose="02000000000000000000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准圆_GBK" panose="02000000000000000000" charset="-122"/>
                <a:ea typeface="方正准圆_GBK" panose="020000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</a:pPr>
            <a:r>
              <a:rPr lang="zh-CN" altLang="en-US" sz="2400" dirty="0">
                <a:sym typeface="+mn-ea"/>
              </a:rPr>
              <a:t>“格式化字符串……参数……”模块可以将参数放置在字符串中，再结合显示器就可以将特定字符串显示出来。</a:t>
            </a:r>
            <a:endParaRPr lang="zh-CN" altLang="en-US" sz="2400" dirty="0">
              <a:sym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226945" y="3269615"/>
            <a:ext cx="7604760" cy="822325"/>
            <a:chOff x="1340" y="5478"/>
            <a:chExt cx="11695" cy="952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189" y="5478"/>
              <a:ext cx="8847" cy="952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0" y="5478"/>
              <a:ext cx="3072" cy="864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29105"/>
            <a:ext cx="10644505" cy="23825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</a:pPr>
            <a:r>
              <a:rPr lang="zh-CN" altLang="en-US" dirty="0"/>
              <a:t>返回系统运行的时间（单位：毫秒），即程序执行到当前时刻所用</a:t>
            </a:r>
            <a:r>
              <a:rPr lang="zh-CN" altLang="en-US" dirty="0"/>
              <a:t>的的时间。</a:t>
            </a:r>
            <a:endParaRPr lang="zh-CN" altLang="en-US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</a:pPr>
            <a:r>
              <a:rPr lang="zh-CN" altLang="en-US" dirty="0"/>
              <a:t>程序</a:t>
            </a:r>
            <a:r>
              <a:rPr lang="zh-CN" altLang="en-US" dirty="0"/>
              <a:t>刚开始运行时系统运行时间的值为0。</a:t>
            </a:r>
            <a:endParaRPr lang="zh-CN" altLang="en-US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</a:pPr>
            <a:r>
              <a:rPr lang="zh-CN" altLang="en-US" dirty="0"/>
              <a:t>两个系统运行时间相减即可得到程序在这两个时刻</a:t>
            </a:r>
            <a:r>
              <a:rPr lang="zh-CN" altLang="en-US" dirty="0"/>
              <a:t>运行的时长。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817"/>
            <a:ext cx="5109091" cy="460375"/>
          </a:xfrm>
        </p:spPr>
        <p:txBody>
          <a:bodyPr/>
          <a:lstStyle/>
          <a:p>
            <a:pPr algn="l">
              <a:buClrTx/>
            </a:pPr>
            <a:r>
              <a:rPr lang="zh-CN" altLang="en-US" dirty="0"/>
              <a:t> </a:t>
            </a:r>
            <a:r>
              <a:rPr dirty="0">
                <a:latin typeface="+mj-ea"/>
                <a:ea typeface="+mj-ea"/>
              </a:rPr>
              <a:t>系统运行时间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57233" y="4881546"/>
            <a:ext cx="1728000" cy="1391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5233" y="4881546"/>
            <a:ext cx="1512000" cy="1391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096904" y="4881546"/>
            <a:ext cx="684000" cy="1391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80465" y="4246245"/>
            <a:ext cx="14370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/>
              <a:t>程序开始运行</a:t>
            </a:r>
            <a:endParaRPr lang="zh-CN" altLang="en-US" sz="1600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858035" y="4503860"/>
            <a:ext cx="0" cy="377686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055643" y="4219285"/>
            <a:ext cx="1059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dirty="0"/>
              <a:t>q1</a:t>
            </a:r>
            <a:endParaRPr lang="en-US" altLang="zh-CN" sz="1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4553205" y="4216850"/>
            <a:ext cx="1059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dirty="0"/>
              <a:t>q2</a:t>
            </a:r>
            <a:endParaRPr lang="en-US" altLang="zh-CN" sz="1600" dirty="0"/>
          </a:p>
        </p:txBody>
      </p:sp>
      <p:sp>
        <p:nvSpPr>
          <p:cNvPr id="14" name="右大括号 13"/>
          <p:cNvSpPr/>
          <p:nvPr/>
        </p:nvSpPr>
        <p:spPr>
          <a:xfrm rot="5400000">
            <a:off x="4299479" y="4379060"/>
            <a:ext cx="82850" cy="15120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045585" y="5248910"/>
            <a:ext cx="591185" cy="3194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q2-q1</a:t>
            </a:r>
            <a:endParaRPr lang="en-US" altLang="zh-CN" sz="1600" spc="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68450" y="5057140"/>
            <a:ext cx="579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dirty="0"/>
              <a:t>0</a:t>
            </a:r>
            <a:endParaRPr lang="en-US" altLang="zh-CN" sz="16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298065" y="5568315"/>
            <a:ext cx="3183890" cy="319405"/>
            <a:chOff x="3139" y="8956"/>
            <a:chExt cx="5014" cy="503"/>
          </a:xfrm>
        </p:grpSpPr>
        <p:cxnSp>
          <p:nvCxnSpPr>
            <p:cNvPr id="23" name="直接箭头连接符 22"/>
            <p:cNvCxnSpPr/>
            <p:nvPr/>
          </p:nvCxnSpPr>
          <p:spPr>
            <a:xfrm flipV="1">
              <a:off x="3139" y="9241"/>
              <a:ext cx="5014" cy="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626" y="8956"/>
              <a:ext cx="2679" cy="5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lIns="0" tIns="0" rIns="0" bIns="0" rtlCol="0">
              <a:spAutoFit/>
            </a:bodyPr>
            <a:p>
              <a:pPr algn="l">
                <a:lnSpc>
                  <a:spcPct val="130000"/>
                </a:lnSpc>
              </a:pPr>
              <a:r>
                <a:rPr lang="zh-CN" altLang="en-US" sz="1600" spc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系统运行时间</a:t>
              </a:r>
              <a:r>
                <a:rPr lang="en-US" altLang="zh-CN" sz="1600" spc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(ms)</a:t>
              </a:r>
              <a:endPara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6" name="直接箭头连接符 25"/>
          <p:cNvCxnSpPr/>
          <p:nvPr/>
        </p:nvCxnSpPr>
        <p:spPr>
          <a:xfrm>
            <a:off x="3585235" y="4553390"/>
            <a:ext cx="0" cy="377686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097170" y="4554025"/>
            <a:ext cx="0" cy="377686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9080" y="4249420"/>
            <a:ext cx="4640580" cy="11957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5925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课后乐园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321810" y="2166324"/>
            <a:ext cx="3548380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12 </a:t>
            </a:r>
            <a:r>
              <a:rPr lang="zh-CN" altLang="en-US" dirty="0"/>
              <a:t>课</a:t>
            </a:r>
            <a:endParaRPr lang="zh-CN" altLang="en-US" dirty="0"/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4"/>
          </p:nvPr>
        </p:nvSpPr>
        <p:spPr>
          <a:xfrm>
            <a:off x="3020058" y="3369434"/>
            <a:ext cx="6151880" cy="1715770"/>
          </a:xfrm>
        </p:spPr>
        <p:txBody>
          <a:bodyPr/>
          <a:lstStyle/>
          <a:p>
            <a:r>
              <a:rPr lang="zh-CN" altLang="en-US" dirty="0"/>
              <a:t>疯狂打地鼠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练习巩固</a:t>
            </a:r>
            <a:endParaRPr lang="zh-CN" altLang="en-US" dirty="0"/>
          </a:p>
        </p:txBody>
      </p:sp>
      <p:sp>
        <p:nvSpPr>
          <p:cNvPr id="3" name="文本占位符 4"/>
          <p:cNvSpPr>
            <a:spLocks noGrp="1"/>
          </p:cNvSpPr>
          <p:nvPr/>
        </p:nvSpPr>
        <p:spPr>
          <a:xfrm>
            <a:off x="847090" y="1320024"/>
            <a:ext cx="10405533" cy="49298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下图中的程序执行之后，显示屏上显示出什么内容？请把它写下来，并修改程序使等式成立。</a:t>
            </a:r>
            <a:endParaRPr lang="zh-CN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7097" y="3229363"/>
            <a:ext cx="9180739" cy="9656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创意乐园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sz="quarter" idx="15"/>
          </p:nvPr>
        </p:nvSpPr>
        <p:spPr>
          <a:xfrm>
            <a:off x="838200" y="1320024"/>
            <a:ext cx="10405533" cy="4929852"/>
          </a:xfrm>
        </p:spPr>
        <p:txBody>
          <a:bodyPr>
            <a:normAutofit/>
          </a:bodyPr>
          <a:lstStyle/>
          <a:p>
            <a:r>
              <a:rPr lang="zh-CN" altLang="en-US" dirty="0"/>
              <a:t>尝试更改游戏结束的判定机制，规定在30秒的时间内，显示玩家的得分情况，得分最高者</a:t>
            </a:r>
            <a:r>
              <a:rPr lang="zh-CN" altLang="en-US" dirty="0"/>
              <a:t>胜。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246501" y="2813448"/>
            <a:ext cx="5698996" cy="1231106"/>
          </a:xfrm>
        </p:spPr>
        <p:txBody>
          <a:bodyPr anchor="ctr"/>
          <a:lstStyle/>
          <a:p>
            <a:pPr algn="ctr"/>
            <a:r>
              <a:rPr lang="zh-CN" altLang="en-US" sz="8000" dirty="0"/>
              <a:t>谢谢同学们</a:t>
            </a:r>
            <a:endParaRPr lang="zh-CN" altLang="en-US" sz="8000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情境引入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2160270"/>
            <a:ext cx="5631180" cy="2968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612140"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方正准圆_GBK" panose="02000000000000000000" charset="-122"/>
              </a:rPr>
              <a:t>你玩过打地鼠游戏吗？在进入游戏后，小老鼠会从一个个地洞中不经意地探出脑袋，然后迅速缩回去，企图躲过游戏者的锤子。而游戏者必须眼疾手快，在小老鼠探出头后要立刻挥锤子敲下去，这样才能在游戏中取得高分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方正准圆_GBK" panose="02000000000000000000" charset="-122"/>
            </a:endParaRPr>
          </a:p>
        </p:txBody>
      </p:sp>
      <p:pic>
        <p:nvPicPr>
          <p:cNvPr id="6" name="图片 5" descr="打地鼠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90670" y="2160425"/>
            <a:ext cx="4463130" cy="29754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020300" y="5135880"/>
            <a:ext cx="1333500" cy="2794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图片来源于网络</a:t>
            </a:r>
            <a:endParaRPr lang="zh-CN" altLang="en-US" sz="1400" spc="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1086485" y="1251585"/>
            <a:ext cx="9948545" cy="1228725"/>
          </a:xfrm>
        </p:spPr>
        <p:txBody>
          <a:bodyPr>
            <a:noAutofit/>
          </a:bodyPr>
          <a:lstStyle/>
          <a:p>
            <a:r>
              <a:t>如果让你设计一款打地鼠游戏，你打算用什么传感器来实现打地鼠的功能呢？打中地鼠后该如何计分呢？游戏如何结束呢？又该如何判断游戏的输赢呢？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214499" cy="43062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想要实现打地鼠的游戏，我们利用RGB灯来模拟地鼠，</a:t>
            </a:r>
            <a:r>
              <a:rPr lang="zh-CN" altLang="en-US" dirty="0"/>
              <a:t>随机亮灯，灯亮表示地鼠出没，用触摸传感器来模拟打地鼠，按下灯号对应的触摸开关即打中地鼠，灯灭，并记1分，分数显示在显示屏上，分数累计到30分，游戏结束，屏幕滚动显示所耗时长，耗时最短者获胜。按下B1按钮又可以重新开始游戏。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10467340" cy="627380"/>
          </a:xfrm>
        </p:spPr>
        <p:txBody>
          <a:bodyPr>
            <a:noAutofit/>
          </a:bodyPr>
          <a:lstStyle/>
          <a:p>
            <a:r>
              <a:rPr lang="zh-CN" altLang="en-US" dirty="0"/>
              <a:t>①地鼠随机出没。用</a:t>
            </a:r>
            <a:r>
              <a:rPr lang="en-US" altLang="zh-CN" dirty="0"/>
              <a:t>“</a:t>
            </a:r>
            <a:r>
              <a:rPr lang="zh-CN" altLang="en-US" dirty="0">
                <a:sym typeface="+mn-ea"/>
              </a:rPr>
              <a:t>随机</a:t>
            </a:r>
            <a:r>
              <a:rPr lang="zh-CN" altLang="en-US" dirty="0">
                <a:sym typeface="+mn-ea"/>
              </a:rPr>
              <a:t>整数</a:t>
            </a:r>
            <a:r>
              <a:rPr lang="en-US" altLang="zh-CN" dirty="0"/>
              <a:t>”</a:t>
            </a:r>
            <a:r>
              <a:rPr lang="zh-CN" altLang="en-US" dirty="0"/>
              <a:t>模块让</a:t>
            </a:r>
            <a:r>
              <a:rPr lang="en-US" altLang="zh-CN" dirty="0"/>
              <a:t>RGB</a:t>
            </a:r>
            <a:r>
              <a:rPr lang="zh-CN" altLang="en-US" dirty="0"/>
              <a:t>灯随机</a:t>
            </a:r>
            <a:r>
              <a:rPr lang="zh-CN" altLang="en-US" dirty="0"/>
              <a:t>被点亮。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837565" y="2494915"/>
            <a:ext cx="4902200" cy="525780"/>
            <a:chOff x="1522" y="4103"/>
            <a:chExt cx="7720" cy="82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22" y="4123"/>
              <a:ext cx="3132" cy="78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2" y="4103"/>
              <a:ext cx="4860" cy="828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4776" y="4123"/>
              <a:ext cx="3910" cy="778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410" y="2401570"/>
            <a:ext cx="5249545" cy="177609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6610" y="3842385"/>
            <a:ext cx="4800600" cy="6477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85" y="4598035"/>
            <a:ext cx="3947160" cy="55626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85" y="2555875"/>
            <a:ext cx="3482340" cy="11734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19785" y="951865"/>
            <a:ext cx="10467340" cy="1153795"/>
          </a:xfrm>
        </p:spPr>
        <p:txBody>
          <a:bodyPr>
            <a:noAutofit/>
          </a:bodyPr>
          <a:lstStyle/>
          <a:p>
            <a:r>
              <a:rPr lang="zh-CN" altLang="en-US" dirty="0"/>
              <a:t>②打地鼠。当灯号对应的触摸按键被按下时，发出打中的声音，计</a:t>
            </a:r>
            <a:r>
              <a:rPr lang="en-US" altLang="zh-CN" dirty="0"/>
              <a:t>1</a:t>
            </a:r>
            <a:r>
              <a:rPr lang="zh-CN" altLang="en-US" dirty="0"/>
              <a:t>分，并将累计的</a:t>
            </a:r>
            <a:r>
              <a:rPr lang="zh-CN" altLang="en-US" dirty="0"/>
              <a:t>分数显示在显示屏上，灯灭。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846070" y="2591435"/>
            <a:ext cx="1351915" cy="473710"/>
          </a:xfrm>
          <a:prstGeom prst="rect">
            <a:avLst/>
          </a:prstGeom>
          <a:noFill/>
          <a:ln w="2222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878455" y="4632960"/>
            <a:ext cx="1791335" cy="508635"/>
          </a:xfrm>
          <a:prstGeom prst="rect">
            <a:avLst/>
          </a:prstGeom>
          <a:noFill/>
          <a:ln w="2222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878455" y="3897630"/>
            <a:ext cx="2663825" cy="556895"/>
          </a:xfrm>
          <a:prstGeom prst="rect">
            <a:avLst/>
          </a:prstGeom>
          <a:noFill/>
          <a:ln w="2222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846070" y="3192145"/>
            <a:ext cx="742315" cy="481965"/>
          </a:xfrm>
          <a:prstGeom prst="rect">
            <a:avLst/>
          </a:prstGeom>
          <a:noFill/>
          <a:ln w="2222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785" y="5262245"/>
            <a:ext cx="5403850" cy="520065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2626360" y="5288280"/>
            <a:ext cx="3597275" cy="481330"/>
          </a:xfrm>
          <a:prstGeom prst="rect">
            <a:avLst/>
          </a:prstGeom>
          <a:noFill/>
          <a:ln w="2222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465" y="1600200"/>
            <a:ext cx="4772660" cy="48075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KSO_WM_UNIT_PLACING_PICTURE_USER_VIEWPORT" val="{&quot;height&quot;:4685.700787401574,&quot;width&quot;:7028.5511811023625}"/>
</p:tagLst>
</file>

<file path=ppt/tags/tag2.xml><?xml version="1.0" encoding="utf-8"?>
<p:tagLst xmlns:p="http://schemas.openxmlformats.org/presentationml/2006/main">
  <p:tag name="ISPRING_PRESENTATION_TITLE" val="家长会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1320</Words>
  <Application>WPS 表格</Application>
  <PresentationFormat>宽屏</PresentationFormat>
  <Paragraphs>113</Paragraphs>
  <Slides>22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4" baseType="lpstr">
      <vt:lpstr>Arial</vt:lpstr>
      <vt:lpstr>宋体</vt:lpstr>
      <vt:lpstr>Wingdings</vt:lpstr>
      <vt:lpstr>方正粗圆简体</vt:lpstr>
      <vt:lpstr>Wingdings 2</vt:lpstr>
      <vt:lpstr>可可布丁体</vt:lpstr>
      <vt:lpstr>宋体-简</vt:lpstr>
      <vt:lpstr>方正准圆_GBK</vt:lpstr>
      <vt:lpstr>Apple SD Gothic Neo</vt:lpstr>
      <vt:lpstr>Wingdings</vt:lpstr>
      <vt:lpstr>方正准圆简体</vt:lpstr>
      <vt:lpstr>苹方-简</vt:lpstr>
      <vt:lpstr>微软雅黑</vt:lpstr>
      <vt:lpstr>汉仪旗黑</vt:lpstr>
      <vt:lpstr>等线</vt:lpstr>
      <vt:lpstr>汉仪中等线KW</vt:lpstr>
      <vt:lpstr>Calibri</vt:lpstr>
      <vt:lpstr>Helvetica Neue</vt:lpstr>
      <vt:lpstr>汉仪书宋二KW</vt:lpstr>
      <vt:lpstr>宋体</vt:lpstr>
      <vt:lpstr>Arial Unicode MS</vt:lpstr>
      <vt:lpstr>Office 主题​​</vt:lpstr>
      <vt:lpstr>PowerPoint 演示文稿</vt:lpstr>
      <vt:lpstr>PowerPoint 演示文稿</vt:lpstr>
      <vt:lpstr>情境引入</vt:lpstr>
      <vt:lpstr>PowerPoint 演示文稿</vt:lpstr>
      <vt:lpstr>想一想</vt:lpstr>
      <vt:lpstr>PowerPoint 演示文稿</vt:lpstr>
      <vt:lpstr>逻辑梳理</vt:lpstr>
      <vt:lpstr>程序编写</vt:lpstr>
      <vt:lpstr>程序编写</vt:lpstr>
      <vt:lpstr>程序编写</vt:lpstr>
      <vt:lpstr>程序编写</vt:lpstr>
      <vt:lpstr>程序编写</vt:lpstr>
      <vt:lpstr>完整代码展示</vt:lpstr>
      <vt:lpstr>PowerPoint 演示文稿</vt:lpstr>
      <vt:lpstr>学一学</vt:lpstr>
      <vt:lpstr>学一学</vt:lpstr>
      <vt:lpstr>学一学</vt:lpstr>
      <vt:lpstr>学一学</vt:lpstr>
      <vt:lpstr>PowerPoint 演示文稿</vt:lpstr>
      <vt:lpstr>练习巩固</vt:lpstr>
      <vt:lpstr>创意乐园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A lie</cp:lastModifiedBy>
  <cp:revision>980</cp:revision>
  <dcterms:created xsi:type="dcterms:W3CDTF">2022-09-17T13:00:17Z</dcterms:created>
  <dcterms:modified xsi:type="dcterms:W3CDTF">2022-09-17T13:00:17Z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2052-4.4.1.7360</vt:lpwstr>
  </property>
  <property fmtid="{D5CDD505-2E9C-101B-9397-08002B2CF9AE}" pid="3" name="ICV">
    <vt:lpwstr>E10F67D427EE49FD9B9ACC3CDE1D6EB2</vt:lpwstr>
  </property>
</Properties>
</file>