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49" r:id="rId3"/>
    <p:sldId id="321" r:id="rId5"/>
    <p:sldId id="387" r:id="rId6"/>
    <p:sldId id="323" r:id="rId7"/>
    <p:sldId id="351" r:id="rId8"/>
    <p:sldId id="651" r:id="rId9"/>
    <p:sldId id="350" r:id="rId10"/>
    <p:sldId id="794" r:id="rId11"/>
    <p:sldId id="795" r:id="rId12"/>
    <p:sldId id="796" r:id="rId13"/>
    <p:sldId id="773" r:id="rId14"/>
    <p:sldId id="774" r:id="rId15"/>
    <p:sldId id="823" r:id="rId16"/>
    <p:sldId id="797" r:id="rId17"/>
    <p:sldId id="775" r:id="rId18"/>
    <p:sldId id="798" r:id="rId19"/>
    <p:sldId id="358" r:id="rId20"/>
    <p:sldId id="809" r:id="rId21"/>
    <p:sldId id="816" r:id="rId22"/>
    <p:sldId id="799" r:id="rId23"/>
    <p:sldId id="800" r:id="rId24"/>
    <p:sldId id="778" r:id="rId25"/>
    <p:sldId id="659" r:id="rId26"/>
    <p:sldId id="356" r:id="rId27"/>
    <p:sldId id="359" r:id="rId28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830" autoAdjust="0"/>
    <p:restoredTop sz="95164" autoAdjust="0"/>
  </p:normalViewPr>
  <p:slideViewPr>
    <p:cSldViewPr snapToGrid="0">
      <p:cViewPr varScale="1">
        <p:scale>
          <a:sx n="115" d="100"/>
          <a:sy n="115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5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287726" y="6378521"/>
            <a:ext cx="3898503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创意电子进阶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8287726" y="6378521"/>
            <a:ext cx="3898503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创意电子进阶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31" name="文本框 30"/>
          <p:cNvSpPr txBox="1"/>
          <p:nvPr userDrawn="1"/>
        </p:nvSpPr>
        <p:spPr>
          <a:xfrm>
            <a:off x="8287726" y="6378521"/>
            <a:ext cx="3898503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创意电子进阶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hyperlink" Target="https://www.bilibili.com/video/BV1yx411C7Ru?from=search&amp;seid=7867194579900375405&amp;spm_id_from=333.337.0.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99124" y="2194933"/>
              <a:ext cx="5121915" cy="1123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6700" spc="-300" dirty="0">
                  <a:solidFill>
                    <a:schemeClr val="accent1"/>
                  </a:solidFill>
                  <a:latin typeface="+mj-lt"/>
                  <a:ea typeface="+mj-ea"/>
                </a:rPr>
                <a:t>创意电子进阶</a:t>
              </a:r>
              <a:endParaRPr lang="zh-CN" altLang="en-US" sz="6700" spc="-300" dirty="0">
                <a:solidFill>
                  <a:schemeClr val="accent1"/>
                </a:solidFill>
                <a:latin typeface="+mj-lt"/>
                <a:ea typeface="+mj-ea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1563990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创客教育系列课程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337946" y="4051635"/>
              <a:ext cx="3058159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 张老师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物联网平台操作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475"/>
            <a:ext cx="10167620" cy="3001645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③ </a:t>
            </a:r>
            <a:r>
              <a:rPr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在项目中添加</a:t>
            </a:r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折线图</a:t>
            </a:r>
            <a:r>
              <a:rPr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组件</a:t>
            </a:r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、指示灯组件</a:t>
            </a:r>
            <a:r>
              <a:rPr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，并给“组件”和“消息主题”命名。</a:t>
            </a:r>
            <a:endParaRPr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1965" y="2216150"/>
            <a:ext cx="2788920" cy="3648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925" y="2172335"/>
            <a:ext cx="2849880" cy="369189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>
                <a:sym typeface="+mn-ea"/>
              </a:rPr>
              <a:t>程序编写</a:t>
            </a:r>
            <a:r>
              <a:rPr lang="en-US" altLang="zh-CN">
                <a:sym typeface="+mn-ea"/>
              </a:rPr>
              <a:t>·</a:t>
            </a:r>
            <a:r>
              <a:rPr>
                <a:sym typeface="+mn-ea"/>
              </a:rPr>
              <a:t>编程实现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050" y="2611755"/>
            <a:ext cx="3258000" cy="2877436"/>
          </a:xfrm>
          <a:prstGeom prst="rect">
            <a:avLst/>
          </a:prstGeom>
        </p:spPr>
      </p:pic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1"/>
            <a:ext cx="10063579" cy="2602249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① </a:t>
            </a:r>
            <a:r>
              <a:rPr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打开Mixly编写程序</a:t>
            </a:r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，连接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Wifi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和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MQTT</a:t>
            </a:r>
            <a:r>
              <a:rPr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。填写WiFi名称和密码，填写</a:t>
            </a:r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项目授权码</a:t>
            </a:r>
            <a:r>
              <a:rPr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。</a:t>
            </a:r>
            <a:endParaRPr lang="zh-CN" altLang="en-US"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30325" y="4650740"/>
            <a:ext cx="2023110" cy="46418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665" y="4426585"/>
            <a:ext cx="6164580" cy="830580"/>
          </a:xfrm>
          <a:prstGeom prst="rect">
            <a:avLst/>
          </a:prstGeom>
        </p:spPr>
      </p:pic>
      <p:cxnSp>
        <p:nvCxnSpPr>
          <p:cNvPr id="16" name="肘形连接符 15"/>
          <p:cNvCxnSpPr>
            <a:stCxn id="13" idx="2"/>
            <a:endCxn id="10" idx="2"/>
          </p:cNvCxnSpPr>
          <p:nvPr/>
        </p:nvCxnSpPr>
        <p:spPr>
          <a:xfrm rot="5400000" flipV="1">
            <a:off x="6505575" y="951230"/>
            <a:ext cx="81915" cy="8409305"/>
          </a:xfrm>
          <a:prstGeom prst="bentConnector3">
            <a:avLst>
              <a:gd name="adj1" fmla="val 390698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0271125" y="4866005"/>
            <a:ext cx="960120" cy="33083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665" y="2435860"/>
            <a:ext cx="6722110" cy="108331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976745" y="3135630"/>
            <a:ext cx="4812030" cy="32131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>
                <a:sym typeface="+mn-ea"/>
              </a:rPr>
              <a:t>·</a:t>
            </a:r>
            <a:r>
              <a:rPr>
                <a:sym typeface="+mn-ea"/>
              </a:rPr>
              <a:t>编程实现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1"/>
            <a:ext cx="10063579" cy="1484193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② 设置订阅主题并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接收指令。“主题”需要与</a:t>
            </a:r>
            <a:r>
              <a:rPr lang="en-US" altLang="zh-CN" dirty="0" err="1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MixIO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平台中的组件“消息主题”保持一致，回调函数可以自主命名</a:t>
            </a:r>
            <a:r>
              <a:rPr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。</a:t>
            </a:r>
            <a:endParaRPr lang="zh-CN" altLang="en-US"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3260" y="2546985"/>
            <a:ext cx="6249057" cy="288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>
                <a:sym typeface="+mn-ea"/>
              </a:rPr>
              <a:t>程序编写</a:t>
            </a:r>
            <a:r>
              <a:rPr lang="en-US" altLang="zh-CN">
                <a:sym typeface="+mn-ea"/>
              </a:rPr>
              <a:t>·</a:t>
            </a:r>
            <a:r>
              <a:rPr>
                <a:sym typeface="+mn-ea"/>
              </a:rPr>
              <a:t>编程实现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1"/>
            <a:ext cx="10063579" cy="1484193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③ 定期发送消息。检测到据上次发送消息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5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秒后，重新发送当下状态</a:t>
            </a:r>
            <a:r>
              <a:rPr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。</a:t>
            </a:r>
            <a:endParaRPr lang="zh-CN" altLang="en-US"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0060" y="2229485"/>
            <a:ext cx="6583500" cy="342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>
                <a:sym typeface="+mn-ea"/>
              </a:rPr>
              <a:t>·</a:t>
            </a:r>
            <a:r>
              <a:rPr>
                <a:sym typeface="+mn-ea"/>
              </a:rPr>
              <a:t>编程实现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1"/>
            <a:ext cx="10063579" cy="1484193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④ </a:t>
            </a:r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对客厅灯状态，报警器状态以及发送器文本设置初始化值。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编写调节灯的亮度开关的程序。</a:t>
            </a:r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由于设置了初始状态值，此处不需要进行字符转换，将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msg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赋值给客厅灯状态，依据不同状态值，表示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L1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亮灭。</a:t>
            </a:r>
            <a:endParaRPr lang="zh-CN"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055" y="3325495"/>
            <a:ext cx="5085080" cy="15341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240" y="2734310"/>
            <a:ext cx="4559300" cy="34309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>
                <a:sym typeface="+mn-ea"/>
              </a:rPr>
              <a:t>·</a:t>
            </a:r>
            <a:r>
              <a:rPr>
                <a:sym typeface="+mn-ea"/>
              </a:rPr>
              <a:t>编程实现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10347960" cy="1089911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⑤ </a:t>
            </a:r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同理，编写报警器状态程序和发送器发送文本程序。</a:t>
            </a:r>
            <a:endParaRPr lang="zh-CN"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5117"/>
          <a:stretch>
            <a:fillRect/>
          </a:stretch>
        </p:blipFill>
        <p:spPr>
          <a:xfrm>
            <a:off x="2507615" y="2050415"/>
            <a:ext cx="7177161" cy="360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dirty="0"/>
              <a:t>完整代码展示</a:t>
            </a:r>
            <a:endParaRPr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340" y="1104900"/>
            <a:ext cx="1132332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25940" y="2044492"/>
            <a:ext cx="995786" cy="1005019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973162"/>
            <a:ext cx="5109091" cy="460375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项目授权码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1477645"/>
            <a:ext cx="10510520" cy="14382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“Share Key”</a:t>
            </a: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是一个共享链接，更适合在公开项目中使用，如课堂中教师项目共享给学生。点击</a:t>
            </a:r>
            <a:r>
              <a:rPr lang="en-US" altLang="zh-CN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“off”</a:t>
            </a: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启用后，就会显示项目授权码。在程序编写中，选用</a:t>
            </a:r>
            <a:r>
              <a:rPr lang="en-US" altLang="zh-CN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使用项目授权码</a:t>
            </a:r>
            <a:r>
              <a:rPr lang="en-US" altLang="zh-CN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模块，而非</a:t>
            </a:r>
            <a:r>
              <a:rPr lang="en-US" altLang="zh-CN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Mixl</a:t>
            </a:r>
            <a:r>
              <a:rPr lang="en-US" altLang="zh-CN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Key”</a:t>
            </a: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模块。</a:t>
            </a:r>
            <a:endParaRPr lang="zh-CN" altLang="en-US" sz="24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626860" y="3640455"/>
            <a:ext cx="2910840" cy="2636520"/>
            <a:chOff x="10436" y="5733"/>
            <a:chExt cx="4584" cy="4152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436" y="5733"/>
              <a:ext cx="4584" cy="4152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11141" y="8464"/>
              <a:ext cx="2524" cy="73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396490" y="3842385"/>
            <a:ext cx="2667000" cy="2232660"/>
            <a:chOff x="4094" y="6051"/>
            <a:chExt cx="4200" cy="3516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4" y="6051"/>
              <a:ext cx="4200" cy="3516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6888" y="8222"/>
              <a:ext cx="800" cy="65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415" y="2959735"/>
            <a:ext cx="6629400" cy="5562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973162"/>
            <a:ext cx="5109091" cy="460375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>
                <a:sym typeface="+mn-ea"/>
              </a:rPr>
              <a:t>“</a:t>
            </a:r>
            <a:r>
              <a:rPr dirty="0">
                <a:sym typeface="+mn-ea"/>
              </a:rPr>
              <a:t>开关</a:t>
            </a:r>
            <a:r>
              <a:rPr lang="en-US" altLang="zh-CN" dirty="0">
                <a:sym typeface="+mn-ea"/>
              </a:rPr>
              <a:t>”</a:t>
            </a:r>
            <a:r>
              <a:rPr dirty="0">
                <a:sym typeface="+mn-ea"/>
              </a:rPr>
              <a:t>组件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1477645"/>
            <a:ext cx="10510520" cy="9588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“开关”组件是MixIO平台中控制器的一种，既可作为输入又可作为输出。传输的消息中0表示断开，1表示闭合。</a:t>
            </a:r>
            <a:endParaRPr lang="zh-CN" altLang="en-US" sz="24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9905" y="2783205"/>
            <a:ext cx="1292225" cy="12922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905" y="4422140"/>
            <a:ext cx="1292225" cy="12922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910" y="2480310"/>
            <a:ext cx="2545080" cy="36277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099560" y="2166324"/>
            <a:ext cx="3992880" cy="130937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15 </a:t>
            </a:r>
            <a:r>
              <a:rPr lang="zh-CN" altLang="en-US" dirty="0"/>
              <a:t>课</a:t>
            </a:r>
            <a:endParaRPr lang="zh-CN" altLang="en-US" dirty="0"/>
          </a:p>
        </p:txBody>
      </p:sp>
      <p:sp>
        <p:nvSpPr>
          <p:cNvPr id="41" name="文本占位符 40"/>
          <p:cNvSpPr>
            <a:spLocks noGrp="1"/>
          </p:cNvSpPr>
          <p:nvPr>
            <p:ph type="body" sz="quarter" idx="14"/>
          </p:nvPr>
        </p:nvSpPr>
        <p:spPr>
          <a:xfrm>
            <a:off x="3616958" y="3369434"/>
            <a:ext cx="4958080" cy="1715770"/>
          </a:xfrm>
        </p:spPr>
        <p:txBody>
          <a:bodyPr/>
          <a:lstStyle/>
          <a:p>
            <a:r>
              <a:rPr lang="zh-CN" altLang="en-US" dirty="0"/>
              <a:t>智能家居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973162"/>
            <a:ext cx="5109091" cy="460375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“指示灯”组件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1477645"/>
            <a:ext cx="10510520" cy="9207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“指示灯”组件是MixIO平台中显示器的一种三色灯，只可以作为输出。传输的信息中0表示灯灭，1表示绿色，2表示黄色 ，3表示红色。</a:t>
            </a:r>
            <a:endParaRPr lang="zh-CN" altLang="en-US" sz="24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7" name="图片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5250" y="3333750"/>
            <a:ext cx="3373755" cy="1775460"/>
          </a:xfrm>
          <a:prstGeom prst="round2Diag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390" y="2646045"/>
            <a:ext cx="2275205" cy="31508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973162"/>
            <a:ext cx="5109091" cy="460375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“折线图”组件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1477645"/>
            <a:ext cx="10510520" cy="9588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“折线图”组件是MixIO平台中显示器的一种图表显示，只可以作为输出。传输的信息为折线图上的数值。</a:t>
            </a:r>
            <a:endParaRPr lang="zh-CN" altLang="en-US" sz="24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3040" y="2617470"/>
            <a:ext cx="3531870" cy="35128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5925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课后乐园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练习巩固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sz="quarter" idx="15"/>
          </p:nvPr>
        </p:nvSpPr>
        <p:spPr>
          <a:xfrm>
            <a:off x="838200" y="1320024"/>
            <a:ext cx="10405533" cy="492985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请同学们结合本节课学到的知识，让</a:t>
            </a:r>
            <a:r>
              <a:rPr lang="en-US" altLang="zh-CN" dirty="0" err="1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Mix</a:t>
            </a:r>
            <a:r>
              <a:rPr lang="en-US" altLang="zh-CN" dirty="0" err="1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go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 CE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监测到的温度用MixIO平台的另一种输出形式</a:t>
            </a:r>
            <a:r>
              <a:rPr lang="zh-CN" altLang="en-US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展示出来！</a:t>
            </a:r>
            <a:endParaRPr lang="zh-CN" dirty="0">
              <a:solidFill>
                <a:srgbClr val="FF0000"/>
              </a:solidFill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创意乐园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sz="quarter" idx="15"/>
          </p:nvPr>
        </p:nvSpPr>
        <p:spPr>
          <a:xfrm>
            <a:off x="838200" y="1329690"/>
            <a:ext cx="10337800" cy="1953260"/>
          </a:xfrm>
        </p:spPr>
        <p:txBody>
          <a:bodyPr>
            <a:normAutofit/>
          </a:bodyPr>
          <a:lstStyle/>
          <a:p>
            <a:r>
              <a:rPr lang="zh-CN" dirty="0">
                <a:sym typeface="+mn-ea"/>
              </a:rPr>
              <a:t>我们已经通过物联网实现了温度的实时反馈，你能在此基础上对光线进行检测和反馈吗？尝试用</a:t>
            </a:r>
            <a:r>
              <a:rPr lang="zh-CN" dirty="0">
                <a:sym typeface="+mn-ea"/>
              </a:rPr>
              <a:t>数据表格或仪表盘</a:t>
            </a:r>
            <a:r>
              <a:rPr lang="zh-CN" dirty="0">
                <a:sym typeface="+mn-ea"/>
              </a:rPr>
              <a:t>显示。</a:t>
            </a:r>
            <a:endParaRPr lang="zh-CN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5445" y="2816225"/>
            <a:ext cx="2390775" cy="2371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070" y="2600325"/>
            <a:ext cx="2788920" cy="28041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246501" y="2813448"/>
            <a:ext cx="5698996" cy="1231106"/>
          </a:xfrm>
        </p:spPr>
        <p:txBody>
          <a:bodyPr anchor="ctr"/>
          <a:lstStyle/>
          <a:p>
            <a:pPr algn="ctr"/>
            <a:r>
              <a:rPr lang="zh-CN" altLang="en-US" sz="8000" dirty="0"/>
              <a:t>谢谢同学们</a:t>
            </a:r>
            <a:endParaRPr lang="zh-CN" altLang="en-US" sz="8000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情境引入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45260" y="1365250"/>
            <a:ext cx="9391650" cy="191833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智能家居通过物联网技术将家中的各种设备（如音视频设备、照明系统、窗帘控制、空调控制等）连接到一起，提供家电控制、照明控制、环境监测等多种功能和手段。这给我们生活带来了极大的便利性和舒适性。今天，我们也感受一下智能家居系统吧！</a:t>
            </a:r>
            <a:endParaRPr lang="zh-CN" altLang="en-US" sz="2400" spc="1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68195" y="3766185"/>
            <a:ext cx="4538980" cy="4794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1" action="ppaction://hlinkfile">
                  <a:extLst>
                    <a:ext uri="{DAF060AB-1E55-43B9-8AAB-6FB025537F2F}">
                      <wpsdc:hlinkClr xmlns:wpsdc="http://www.wps.cn/officeDocument/2017/drawingmlCustomData" val="4E67C8"/>
                      <wpsdc:folHlinkClr xmlns:wpsdc="http://www.wps.cn/officeDocument/2017/drawingmlCustomData" val="59A8D1"/>
                      <wpsdc:hlinkUnderline xmlns:wpsdc="http://www.wps.cn/officeDocument/2017/drawingmlCustomData" val="1"/>
                    </a:ext>
                  </a:extLst>
                </a:hlinkClick>
              </a:rPr>
              <a:t>https://www.bilibili.com</a:t>
            </a:r>
            <a:endParaRPr lang="zh-CN" altLang="en-US" sz="2400" spc="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1228449"/>
          </a:xfrm>
        </p:spPr>
        <p:txBody>
          <a:bodyPr>
            <a:normAutofit/>
          </a:bodyPr>
          <a:lstStyle/>
          <a:p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能不能借助物联网知识和</a:t>
            </a:r>
            <a:r>
              <a:rPr lang="en-US" altLang="zh-CN" dirty="0" err="1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Mixgo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 CE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，简单实现智能家居的一些功能呢？比如控制灯的开关，控制警报器响起，检测温度，反馈信息。</a:t>
            </a:r>
            <a:endParaRPr lang="zh-CN" altLang="en-US"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  <a:endParaRPr lang="zh-CN" altLang="en-US"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214499" cy="4306257"/>
          </a:xfrm>
        </p:spPr>
        <p:txBody>
          <a:bodyPr/>
          <a:lstStyle/>
          <a:p>
            <a:pPr marL="0" indent="0">
              <a:buNone/>
            </a:pPr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在之前我们已经实现了校园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LED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屏和</a:t>
            </a:r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远程遥控灯，运用了开关、文本输入等组件，这节课进行一个复习。</a:t>
            </a:r>
            <a:endParaRPr lang="zh-CN"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</a:endParaRPr>
          </a:p>
          <a:p>
            <a:pPr marL="0" indent="0">
              <a:buNone/>
            </a:pPr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在此基础上，如果我们想要及时查看是否及时亮灯（或灭灯），就需要借用一个新的组件，即指示灯；想要实现温度的显示，就需要借助另一个新的组件，即折线图表。</a:t>
            </a:r>
            <a:endParaRPr lang="zh-CN"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物联网平台操作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133171"/>
            <a:ext cx="10425545" cy="2528425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① </a:t>
            </a:r>
            <a:r>
              <a:rPr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在MixIO平台上新建一个项目，或者继续使用已有项目。此处的示例项目命名为test00</a:t>
            </a:r>
            <a:r>
              <a:rPr 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3</a:t>
            </a:r>
            <a:r>
              <a:rPr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。</a:t>
            </a:r>
            <a:endParaRPr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4350" y="2405380"/>
            <a:ext cx="3543300" cy="30099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物联网平台操作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475"/>
            <a:ext cx="10167620" cy="3001645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② </a:t>
            </a:r>
            <a:r>
              <a:rPr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在项目中添加</a:t>
            </a:r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开关</a:t>
            </a:r>
            <a:r>
              <a:rPr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组件</a:t>
            </a:r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、指示灯组件</a:t>
            </a:r>
            <a:r>
              <a:rPr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，并给“组件”和“消息主题”命名</a:t>
            </a:r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，注意，反馈灯与客厅灯接收消息相同，所以消息主题相同</a:t>
            </a:r>
            <a:r>
              <a:rPr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。</a:t>
            </a:r>
            <a:endParaRPr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1"/>
          <a:stretch>
            <a:fillRect/>
          </a:stretch>
        </p:blipFill>
        <p:spPr>
          <a:xfrm>
            <a:off x="967105" y="2256790"/>
            <a:ext cx="2880000" cy="396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445" y="2256790"/>
            <a:ext cx="2938780" cy="395986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8155940" y="2256790"/>
            <a:ext cx="2849880" cy="395922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779905" y="4301490"/>
            <a:ext cx="1220470" cy="32131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435600" y="4910455"/>
            <a:ext cx="1220470" cy="32131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ISPRING_PRESENTATION_TITLE" val="家长会"/>
  <p:tag name="COMMONDATA" val="eyJoZGlkIjoiMzE3MzExMWY1ODQ4MjNmMTI0NWE0YjMwNGUxODQzMWY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1299</Words>
  <Application>WPS 演示</Application>
  <PresentationFormat>宽屏</PresentationFormat>
  <Paragraphs>109</Paragraphs>
  <Slides>25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Arial</vt:lpstr>
      <vt:lpstr>宋体</vt:lpstr>
      <vt:lpstr>Wingdings</vt:lpstr>
      <vt:lpstr>Wingdings 2</vt:lpstr>
      <vt:lpstr>字魂27号-布丁体</vt:lpstr>
      <vt:lpstr>方正准圆简体</vt:lpstr>
      <vt:lpstr>方正粗圆简体</vt:lpstr>
      <vt:lpstr>微软雅黑</vt:lpstr>
      <vt:lpstr>Arial Unicode MS</vt:lpstr>
      <vt:lpstr>等线</vt:lpstr>
      <vt:lpstr>Calibri</vt:lpstr>
      <vt:lpstr>方正准圆简体</vt:lpstr>
      <vt:lpstr>Segoe Print</vt:lpstr>
      <vt:lpstr>Office 主题​​</vt:lpstr>
      <vt:lpstr>PowerPoint 演示文稿</vt:lpstr>
      <vt:lpstr>PowerPoint 演示文稿</vt:lpstr>
      <vt:lpstr>情境引入</vt:lpstr>
      <vt:lpstr>PowerPoint 演示文稿</vt:lpstr>
      <vt:lpstr>想一想</vt:lpstr>
      <vt:lpstr>PowerPoint 演示文稿</vt:lpstr>
      <vt:lpstr>逻辑梳理</vt:lpstr>
      <vt:lpstr>程序编写·物联网平台操作</vt:lpstr>
      <vt:lpstr>程序编写·物联网平台操作</vt:lpstr>
      <vt:lpstr>程序编写·物联网平台操作</vt:lpstr>
      <vt:lpstr>程序编写·物联网平台操作</vt:lpstr>
      <vt:lpstr>程序编写·物联网平台操作</vt:lpstr>
      <vt:lpstr>程序编写·物联网平台操作</vt:lpstr>
      <vt:lpstr>程序编写·编程实现</vt:lpstr>
      <vt:lpstr>程序编写·编程实现</vt:lpstr>
      <vt:lpstr>完整代码展示</vt:lpstr>
      <vt:lpstr>PowerPoint 演示文稿</vt:lpstr>
      <vt:lpstr>学一学</vt:lpstr>
      <vt:lpstr>学一学</vt:lpstr>
      <vt:lpstr>学一学</vt:lpstr>
      <vt:lpstr>学一学</vt:lpstr>
      <vt:lpstr>PowerPoint 演示文稿</vt:lpstr>
      <vt:lpstr>练习巩固</vt:lpstr>
      <vt:lpstr>创意乐园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T.M.Y</cp:lastModifiedBy>
  <cp:revision>1012</cp:revision>
  <dcterms:created xsi:type="dcterms:W3CDTF">2019-07-04T08:14:00Z</dcterms:created>
  <dcterms:modified xsi:type="dcterms:W3CDTF">2022-09-17T11:47:46Z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2052-11.1.0.12019</vt:lpwstr>
  </property>
  <property fmtid="{D5CDD505-2E9C-101B-9397-08002B2CF9AE}" pid="3" name="ICV">
    <vt:lpwstr>B94F2955A7824FA6814D9B0AB8958AD1</vt:lpwstr>
  </property>
</Properties>
</file>