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49" r:id="rId3"/>
    <p:sldId id="321" r:id="rId5"/>
    <p:sldId id="862" r:id="rId6"/>
    <p:sldId id="323" r:id="rId7"/>
    <p:sldId id="351" r:id="rId8"/>
    <p:sldId id="651" r:id="rId9"/>
    <p:sldId id="350" r:id="rId10"/>
    <p:sldId id="845" r:id="rId11"/>
    <p:sldId id="889" r:id="rId12"/>
    <p:sldId id="863" r:id="rId13"/>
    <p:sldId id="885" r:id="rId14"/>
    <p:sldId id="886" r:id="rId15"/>
    <p:sldId id="887" r:id="rId16"/>
    <p:sldId id="358" r:id="rId17"/>
    <p:sldId id="872" r:id="rId18"/>
    <p:sldId id="888" r:id="rId19"/>
    <p:sldId id="778" r:id="rId20"/>
    <p:sldId id="873" r:id="rId21"/>
    <p:sldId id="883" r:id="rId22"/>
    <p:sldId id="359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/>
              <a:t> ③</a:t>
            </a:r>
            <a:r>
              <a:rPr lang="en-US" altLang="zh-CN" dirty="0"/>
              <a:t> 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从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串口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目录下选择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打印（自动换行）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模块；从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文本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目录下选择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转字符串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格式化字符串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……”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模块；从</a:t>
            </a:r>
            <a:r>
              <a:rPr lang="en-US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外接传感</a:t>
            </a:r>
            <a:r>
              <a:rPr lang="en-US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目录下选择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温湿度传感器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AHT21……”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气压传感器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HP203B……”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模块。</a:t>
            </a:r>
            <a:endParaRPr lang="zh-CN" altLang="en-US" dirty="0">
              <a:cs typeface="方正准圆_GBK" panose="02000000000000000000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8200" y="2719070"/>
            <a:ext cx="4693920" cy="1615440"/>
            <a:chOff x="1320" y="4282"/>
            <a:chExt cx="7392" cy="25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4282"/>
              <a:ext cx="7392" cy="254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417" y="4380"/>
              <a:ext cx="3406" cy="50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55740" y="2719070"/>
            <a:ext cx="4831080" cy="1615440"/>
            <a:chOff x="10324" y="4282"/>
            <a:chExt cx="7608" cy="25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4" y="4282"/>
              <a:ext cx="7608" cy="254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841" y="4348"/>
              <a:ext cx="5091" cy="66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41" y="6100"/>
              <a:ext cx="4675" cy="66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86230" y="4777740"/>
            <a:ext cx="7559040" cy="1503680"/>
            <a:chOff x="2498" y="7524"/>
            <a:chExt cx="11904" cy="2368"/>
          </a:xfrm>
        </p:grpSpPr>
        <p:grpSp>
          <p:nvGrpSpPr>
            <p:cNvPr id="22" name="组合 21"/>
            <p:cNvGrpSpPr/>
            <p:nvPr/>
          </p:nvGrpSpPr>
          <p:grpSpPr>
            <a:xfrm>
              <a:off x="2498" y="7524"/>
              <a:ext cx="11904" cy="2368"/>
              <a:chOff x="1682" y="5364"/>
              <a:chExt cx="11904" cy="2368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rcRect b="7512"/>
              <a:stretch>
                <a:fillRect/>
              </a:stretch>
            </p:blipFill>
            <p:spPr>
              <a:xfrm>
                <a:off x="1682" y="5364"/>
                <a:ext cx="11904" cy="236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rcRect l="20669" t="86087"/>
              <a:stretch>
                <a:fillRect/>
              </a:stretch>
            </p:blipFill>
            <p:spPr>
              <a:xfrm>
                <a:off x="4126" y="6752"/>
                <a:ext cx="9396" cy="980"/>
              </a:xfrm>
              <a:prstGeom prst="rect">
                <a:avLst/>
              </a:prstGeom>
            </p:spPr>
          </p:pic>
        </p:grpSp>
        <p:sp>
          <p:nvSpPr>
            <p:cNvPr id="23" name="矩形 22"/>
            <p:cNvSpPr/>
            <p:nvPr/>
          </p:nvSpPr>
          <p:spPr>
            <a:xfrm>
              <a:off x="5037" y="7593"/>
              <a:ext cx="1796" cy="517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38" y="8877"/>
              <a:ext cx="9363" cy="981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/>
              <a:t> ④获取</a:t>
            </a:r>
            <a:r>
              <a:rPr lang="zh-CN" altLang="en-US" dirty="0"/>
              <a:t>相关数值。选择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温湿度传感器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AHT21……”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模块，修改名称为xsensor1，选择功能为获取温度；复制模块并将功能选择为获取湿度。</a:t>
            </a:r>
            <a:r>
              <a:rPr lang="zh-CN" altLang="en-US" dirty="0">
                <a:sym typeface="+mn-ea"/>
              </a:rPr>
              <a:t>选择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气压传感器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HP203B……”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模块，修改名称为xsensor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2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，选择功能为获取大气压强；复制模块并将功能选择为获取海拔高度。将四个模块分别与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转字符串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模块相连接。</a:t>
            </a:r>
            <a:endParaRPr lang="zh-CN" altLang="en-US" dirty="0">
              <a:cs typeface="方正准圆_GBK" panose="020000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4960" y="3568065"/>
            <a:ext cx="6034405" cy="2160270"/>
            <a:chOff x="4496" y="5619"/>
            <a:chExt cx="9503" cy="34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96" y="5619"/>
              <a:ext cx="7110" cy="340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64" y="6057"/>
              <a:ext cx="2002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789" y="6817"/>
              <a:ext cx="2211" cy="1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与初始化模块相对应</a:t>
              </a:r>
              <a:endPara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64" y="6785"/>
              <a:ext cx="2003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64" y="7561"/>
              <a:ext cx="2245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64" y="8401"/>
              <a:ext cx="2221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>
                <a:cs typeface="方正准圆_GBK" panose="02000000000000000000" charset="-122"/>
              </a:rPr>
              <a:t> ⑤</a:t>
            </a:r>
            <a:r>
              <a:rPr lang="zh-CN" altLang="en-US" dirty="0">
                <a:cs typeface="方正准圆_GBK" panose="02000000000000000000" charset="-122"/>
              </a:rPr>
              <a:t>打印相关数值。将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转字符串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模块分别更改格式化字符串内容为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“海拔：{}；大气压：{}；温度：{}；湿度：{}”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。点击左上角设置，添加参数，并将获取值对应拖入。最后与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打印（自动换行）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模块相接。</a:t>
            </a:r>
            <a:endParaRPr lang="zh-CN" altLang="en-US" dirty="0">
              <a:cs typeface="方正准圆_GBK" panose="020000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0" y="3116580"/>
            <a:ext cx="6927215" cy="2362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/>
              <a:t> ⑥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从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控制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中选择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“当满足条件真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…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重复执行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…”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“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延迟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秒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”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模块，让程序每隔一秒循环执行一次。</a:t>
            </a:r>
            <a:endParaRPr lang="zh-CN" altLang="en-US" dirty="0">
              <a:cs typeface="方正准圆_GBK" panose="02000000000000000000" charset="-122"/>
            </a:endParaRPr>
          </a:p>
          <a:p>
            <a:endParaRPr lang="zh-CN" altLang="en-US" dirty="0">
              <a:cs typeface="方正准圆_GBK" panose="020000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140" y="2197735"/>
            <a:ext cx="6903720" cy="3619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dirty="0">
                <a:cs typeface="方正粗圆简体" panose="02000000000000000000" charset="-122"/>
              </a:rPr>
              <a:t>I2C初始化</a:t>
            </a:r>
            <a:endParaRPr dirty="0">
              <a:cs typeface="方正粗圆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I2C是一种通用的总线协议，用于实现芯片之间的通讯。SDA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表示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数据线， SCL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表示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控制线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  <a:cs typeface="方正准圆_GBK" panose="02000000000000000000" charset="-122"/>
              </a:rPr>
              <a:t>。</a:t>
            </a:r>
            <a:endParaRPr lang="zh-CN" sz="2400" spc="100">
              <a:solidFill>
                <a:schemeClr val="tx1">
                  <a:lumMod val="75000"/>
                  <a:lumOff val="25000"/>
                </a:schemeClr>
              </a:solidFill>
              <a:latin typeface="方正准圆_GBK" panose="02000000000000000000" charset="-122"/>
              <a:ea typeface="方正准圆_GBK" panose="02000000000000000000" charset="-122"/>
              <a:cs typeface="方正准圆_GBK" panose="02000000000000000000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 rot="0">
            <a:off x="1240155" y="3078480"/>
            <a:ext cx="9701730" cy="1260000"/>
            <a:chOff x="3382" y="5040"/>
            <a:chExt cx="10596" cy="137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rcRect t="73056" b="3333"/>
            <a:stretch>
              <a:fillRect/>
            </a:stretch>
          </p:blipFill>
          <p:spPr>
            <a:xfrm>
              <a:off x="3382" y="5056"/>
              <a:ext cx="10596" cy="13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rcRect l="27029" b="76667"/>
            <a:stretch>
              <a:fillRect/>
            </a:stretch>
          </p:blipFill>
          <p:spPr>
            <a:xfrm>
              <a:off x="6246" y="5040"/>
              <a:ext cx="7732" cy="13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914400" y="1189355"/>
            <a:ext cx="5109210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+mj-ea"/>
                <a:ea typeface="+mj-ea"/>
                <a:sym typeface="+mn-ea"/>
              </a:rPr>
              <a:t>温湿度传感器</a:t>
            </a:r>
            <a:endParaRPr dirty="0">
              <a:cs typeface="方正粗圆简体" panose="020000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0650" y="1189355"/>
            <a:ext cx="5109210" cy="4683125"/>
            <a:chOff x="10190" y="1873"/>
            <a:chExt cx="8046" cy="7375"/>
          </a:xfrm>
        </p:grpSpPr>
        <p:sp>
          <p:nvSpPr>
            <p:cNvPr id="3" name="文本框 2"/>
            <p:cNvSpPr txBox="1"/>
            <p:nvPr/>
          </p:nvSpPr>
          <p:spPr>
            <a:xfrm>
              <a:off x="10190" y="2832"/>
              <a:ext cx="7065" cy="2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fontAlgn="auto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400" dirty="0">
                  <a:sym typeface="+mn-ea"/>
                </a:rPr>
                <a:t>可以利用气压传感器获取大气压强、温度和海拔高度。可以用于环境监测、气象监测、手机GPS</a:t>
              </a:r>
              <a:r>
                <a:rPr lang="zh-CN" altLang="en-US" sz="2400" dirty="0">
                  <a:sym typeface="+mn-ea"/>
                </a:rPr>
                <a:t>等</a:t>
              </a:r>
              <a:endParaRPr lang="zh-CN" altLang="en-US" sz="2400" dirty="0">
                <a:sym typeface="+mn-ea"/>
              </a:endParaRPr>
            </a:p>
          </p:txBody>
        </p:sp>
        <p:sp>
          <p:nvSpPr>
            <p:cNvPr id="16" name="文本占位符 3"/>
            <p:cNvSpPr>
              <a:spLocks noGrp="1"/>
            </p:cNvSpPr>
            <p:nvPr/>
          </p:nvSpPr>
          <p:spPr>
            <a:xfrm>
              <a:off x="10190" y="1873"/>
              <a:ext cx="8046" cy="725"/>
            </a:xfrm>
            <a:prstGeom prst="rect">
              <a:avLst/>
            </a:prstGeom>
            <a:noFill/>
          </p:spPr>
          <p:txBody>
            <a:bodyPr vert="horz" wrap="square" lIns="0" tIns="45720" rIns="0" bIns="45720" rtlCol="0" anchor="ctr">
              <a:spAutoFit/>
            </a:bodyPr>
            <a:lstStyle>
              <a:lvl1pPr marL="228600" indent="-28829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90000"/>
                <a:buFont typeface="Wingdings 2" panose="05020102010507070707" pitchFamily="18" charset="2"/>
                <a:buChar char=""/>
                <a:defRPr lang="zh-CN" altLang="en-US" sz="2400" kern="1200" smtClean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cs typeface="+mn-cs"/>
                  <a:sym typeface="方正粗圆简体" panose="02000000000000000000" charset="-122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>
                  <a:latin typeface="+mj-ea"/>
                  <a:ea typeface="+mj-ea"/>
                  <a:sym typeface="+mn-ea"/>
                </a:rPr>
                <a:t>气压传感器</a:t>
              </a:r>
              <a:endParaRPr dirty="0">
                <a:cs typeface="方正粗圆简体" panose="02000000000000000000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80" y="6300"/>
              <a:ext cx="6884" cy="294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914400" y="1798320"/>
            <a:ext cx="4485640" cy="4073525"/>
            <a:chOff x="1440" y="2832"/>
            <a:chExt cx="7064" cy="6415"/>
          </a:xfrm>
        </p:grpSpPr>
        <p:sp>
          <p:nvSpPr>
            <p:cNvPr id="7" name="文本框 6"/>
            <p:cNvSpPr txBox="1"/>
            <p:nvPr/>
          </p:nvSpPr>
          <p:spPr>
            <a:xfrm>
              <a:off x="1440" y="2832"/>
              <a:ext cx="7065" cy="3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fontAlgn="auto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400" dirty="0">
                  <a:sym typeface="+mn-ea"/>
                </a:rPr>
                <a:t>用来获取当前温度和湿度。在现实生活中会运用于工业（混凝土干燥过程中的控温）、农业（控制幼苗生长</a:t>
              </a:r>
              <a:r>
                <a:rPr lang="zh-CN" altLang="en-US" sz="2400" dirty="0">
                  <a:sym typeface="+mn-ea"/>
                </a:rPr>
                <a:t>温湿度）等多个</a:t>
              </a:r>
              <a:r>
                <a:rPr lang="zh-CN" altLang="en-US" sz="2400" dirty="0">
                  <a:sym typeface="+mn-ea"/>
                </a:rPr>
                <a:t>方面。</a:t>
              </a:r>
              <a:endParaRPr lang="zh-CN" altLang="en-US" sz="2400" dirty="0">
                <a:sym typeface="+mn-ea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" y="6867"/>
              <a:ext cx="6629" cy="238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这个代码可以正常运行吗？如果可以请说说运行结果；如果不行，请说说</a:t>
            </a:r>
            <a:r>
              <a:rPr lang="zh-CN" altLang="en-US" dirty="0"/>
              <a:t>问题所在？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2815590"/>
            <a:ext cx="6480000" cy="16315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我们之前已经学习了物联网相关知识，同学们可以借助物联网各种各样的组件，让这些数据更加直观生动的展现</a:t>
            </a:r>
            <a:r>
              <a:rPr lang="zh-CN" altLang="en-US" dirty="0"/>
              <a:t>吗？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737"/>
          <a:stretch>
            <a:fillRect/>
          </a:stretch>
        </p:blipFill>
        <p:spPr>
          <a:xfrm>
            <a:off x="4709160" y="2480945"/>
            <a:ext cx="2774315" cy="356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1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2727959" y="3369434"/>
            <a:ext cx="6736080" cy="1568450"/>
          </a:xfrm>
        </p:spPr>
        <p:txBody>
          <a:bodyPr/>
          <a:lstStyle/>
          <a:p>
            <a:r>
              <a:rPr sz="8000" dirty="0"/>
              <a:t>野外求生指南</a:t>
            </a:r>
            <a:endParaRPr sz="80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8295" y="1384300"/>
            <a:ext cx="964946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如果你成为一位探险家，与朋友在丛林探险，你会如何判断当下的环境是否适宜？你需要获取那些信息来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辅助判断？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2165" y="6014085"/>
            <a:ext cx="1766570" cy="27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图片来源于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http://photo-static-api.fotomore.com/creative/vcg/400/new/VCG211275488202.jpg" descr="&amp;pky200_sjzg_VCG211275488202&amp;2&amp;src_toppic_inpsrchzd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2620645"/>
            <a:ext cx="3672840" cy="3672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714500"/>
          </a:xfrm>
        </p:spPr>
        <p:txBody>
          <a:bodyPr>
            <a:noAutofit/>
          </a:bodyPr>
          <a:lstStyle/>
          <a:p>
            <a:r>
              <a:rPr lang="zh-CN" altLang="en-US" dirty="0">
                <a:cs typeface="方正准圆_GBK" panose="02000000000000000000" charset="-122"/>
                <a:sym typeface="+mn-ea"/>
              </a:rPr>
              <a:t>如何利用</a:t>
            </a:r>
            <a:r>
              <a:rPr lang="en-US" altLang="zh-CN" dirty="0" err="1">
                <a:cs typeface="方正准圆_GBK" panose="02000000000000000000" charset="-122"/>
                <a:sym typeface="+mn-ea"/>
              </a:rPr>
              <a:t>Mixgo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 CE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判断当下环境的温湿度、气压以及海拔，从而帮助你判断当下环境是否适宜继续前行？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268730"/>
            <a:ext cx="10716895" cy="257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想要获取温湿度，我们就需要外接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温湿度传感器；想要获取还拿和气压就需要外接气压传感器。然后通过串口打印将这些数值打印在输出串口中，这样就可以清晰的看到当下环境数据了。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①</a:t>
            </a:r>
            <a:r>
              <a:rPr lang="en-US" altLang="zh-CN" dirty="0"/>
              <a:t> </a:t>
            </a:r>
            <a:r>
              <a:rPr lang="zh-CN" altLang="en-US" dirty="0"/>
              <a:t>外接元件</a:t>
            </a:r>
            <a:r>
              <a:rPr lang="zh-CN" altLang="en-US" dirty="0"/>
              <a:t>接入。用数据线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将温湿度传感器接在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Mixgo CE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背面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1/2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接口；将气压传感器接在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Mixgo CE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背面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17/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18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接口。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0" y="2600960"/>
            <a:ext cx="3913505" cy="35985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/>
              <a:t> ②元件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初始化。修改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SCL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SDA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为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2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，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传感器命名为xsensor1，初始化为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AHT21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；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修改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SCL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SDA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为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17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和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18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，传感器命名为xsensor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2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，初始化为</a:t>
            </a:r>
            <a:r>
              <a:rPr lang="en-US" altLang="zh-CN" dirty="0">
                <a:cs typeface="方正准圆_GBK" panose="02000000000000000000" charset="-122"/>
                <a:sym typeface="+mn-ea"/>
              </a:rPr>
              <a:t>HP203B</a:t>
            </a:r>
            <a:r>
              <a:rPr lang="zh-CN" altLang="en-US" dirty="0">
                <a:cs typeface="方正准圆_GBK" panose="02000000000000000000" charset="-122"/>
                <a:sym typeface="+mn-ea"/>
              </a:rPr>
              <a:t>。</a:t>
            </a:r>
            <a:endParaRPr lang="zh-CN" altLang="en-US" dirty="0">
              <a:cs typeface="方正准圆_GBK" panose="02000000000000000000" charset="-122"/>
              <a:sym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675890" y="2956560"/>
            <a:ext cx="6840000" cy="888245"/>
            <a:chOff x="3222" y="4240"/>
            <a:chExt cx="10596" cy="1376"/>
          </a:xfrm>
        </p:grpSpPr>
        <p:grpSp>
          <p:nvGrpSpPr>
            <p:cNvPr id="12" name="组合 11"/>
            <p:cNvGrpSpPr/>
            <p:nvPr/>
          </p:nvGrpSpPr>
          <p:grpSpPr>
            <a:xfrm>
              <a:off x="3222" y="4240"/>
              <a:ext cx="10596" cy="1376"/>
              <a:chOff x="3382" y="5040"/>
              <a:chExt cx="10596" cy="137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rcRect t="73056" b="3333"/>
              <a:stretch>
                <a:fillRect/>
              </a:stretch>
            </p:blipFill>
            <p:spPr>
              <a:xfrm>
                <a:off x="3382" y="5056"/>
                <a:ext cx="10596" cy="136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rcRect l="27029" b="76667"/>
              <a:stretch>
                <a:fillRect/>
              </a:stretch>
            </p:blipFill>
            <p:spPr>
              <a:xfrm>
                <a:off x="6246" y="5040"/>
                <a:ext cx="7732" cy="1344"/>
              </a:xfrm>
              <a:prstGeom prst="rect">
                <a:avLst/>
              </a:prstGeom>
            </p:spPr>
          </p:pic>
        </p:grpSp>
        <p:sp>
          <p:nvSpPr>
            <p:cNvPr id="18" name="矩形 17"/>
            <p:cNvSpPr/>
            <p:nvPr/>
          </p:nvSpPr>
          <p:spPr>
            <a:xfrm>
              <a:off x="6197" y="4304"/>
              <a:ext cx="7519" cy="120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59905" y="4095115"/>
            <a:ext cx="6871970" cy="1718310"/>
            <a:chOff x="4164" y="6449"/>
            <a:chExt cx="10822" cy="27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4" y="6449"/>
              <a:ext cx="8504" cy="27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813" y="724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53" y="724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53" y="848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13" y="848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82" y="7299"/>
              <a:ext cx="2004" cy="1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注意传感器名称对应</a:t>
              </a:r>
              <a:endPara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_GBK"/>
        <a:ea typeface="方正准圆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WPS 演示</Application>
  <PresentationFormat>宽屏</PresentationFormat>
  <Paragraphs>96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方正准圆_GBK</vt:lpstr>
      <vt:lpstr>方正粗圆简体</vt:lpstr>
      <vt:lpstr>Wingdings 2</vt:lpstr>
      <vt:lpstr>可可布丁体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程序编写</vt:lpstr>
      <vt:lpstr>PowerPoint 演示文稿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T.M.Y</cp:lastModifiedBy>
  <cp:revision>1032</cp:revision>
  <dcterms:created xsi:type="dcterms:W3CDTF">2019-07-04T08:14:00Z</dcterms:created>
  <dcterms:modified xsi:type="dcterms:W3CDTF">2022-09-17T10:36:51Z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E10F67D427EE49FD9B9ACC3CDE1D6EB2</vt:lpwstr>
  </property>
</Properties>
</file>