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9" r:id="rId3"/>
    <p:sldId id="321" r:id="rId5"/>
    <p:sldId id="387" r:id="rId6"/>
    <p:sldId id="323" r:id="rId7"/>
    <p:sldId id="351" r:id="rId8"/>
    <p:sldId id="651" r:id="rId9"/>
    <p:sldId id="350" r:id="rId10"/>
    <p:sldId id="649" r:id="rId11"/>
    <p:sldId id="773" r:id="rId12"/>
    <p:sldId id="774" r:id="rId13"/>
    <p:sldId id="358" r:id="rId14"/>
    <p:sldId id="794" r:id="rId15"/>
    <p:sldId id="789" r:id="rId16"/>
    <p:sldId id="778" r:id="rId17"/>
    <p:sldId id="659" r:id="rId18"/>
    <p:sldId id="356" r:id="rId19"/>
    <p:sldId id="359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830" autoAdjust="0"/>
    <p:restoredTop sz="95164" autoAdjust="0"/>
  </p:normalViewPr>
  <p:slideViewPr>
    <p:cSldViewPr snapToGrid="0">
      <p:cViewPr varScale="1">
        <p:scale>
          <a:sx n="115" d="100"/>
          <a:sy n="115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file:///C:\Users\Administrator\AppData\Local\Temp\wps\INetCache\c812c2391054839401708ad9970d0ab9" TargetMode="External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image" Target="file:///C:\Users\Administrator\AppData\Local\Temp\wps\INetCache\00d58f9832e0763ae75e7bd2cf76cb60" TargetMode="Externa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99124" y="2194933"/>
              <a:ext cx="5121915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700" spc="-300" dirty="0">
                  <a:solidFill>
                    <a:schemeClr val="accent1"/>
                  </a:solidFill>
                  <a:latin typeface="+mj-lt"/>
                  <a:ea typeface="+mj-ea"/>
                </a:rPr>
                <a:t>创意电子进阶</a:t>
              </a:r>
              <a:endParaRPr lang="zh-CN" altLang="en-US" sz="6700" spc="-300" dirty="0">
                <a:solidFill>
                  <a:schemeClr val="accent1"/>
                </a:solidFill>
                <a:latin typeface="+mj-lt"/>
                <a:ea typeface="+mj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1563990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创客教育系列课程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337946" y="4051635"/>
              <a:ext cx="3058159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 张老师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1820" y="2246630"/>
            <a:ext cx="5927725" cy="42551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1"/>
            <a:ext cx="10063579" cy="1484193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③ 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此时，添加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L2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，将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L2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的亮度设置为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“100-i”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，这样，就能够实现在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L1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由暗变亮，再变暗的同时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L2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亮度由亮变暗，再变亮的效果。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06265" y="3455670"/>
            <a:ext cx="4027170" cy="50292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06265" y="5320030"/>
            <a:ext cx="4027170" cy="50292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25940" y="2044492"/>
            <a:ext cx="995786" cy="1005019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594485"/>
            <a:ext cx="10490200" cy="1189990"/>
          </a:xfrm>
        </p:spPr>
        <p:txBody>
          <a:bodyPr>
            <a:normAutofit/>
          </a:bodyPr>
          <a:lstStyle/>
          <a:p>
            <a:r>
              <a:rPr dirty="0"/>
              <a:t>Mix</a:t>
            </a:r>
            <a:r>
              <a:rPr lang="en-US" dirty="0"/>
              <a:t>g</a:t>
            </a:r>
            <a:r>
              <a:rPr dirty="0"/>
              <a:t>oCE板载三个LED灯，其中一个为状态指示灯，另外两个（位于板卡右下角）可以通过软件控制。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>
                <a:sym typeface="+mn-ea"/>
              </a:rPr>
              <a:t>LED</a:t>
            </a:r>
            <a:r>
              <a:rPr dirty="0">
                <a:sym typeface="+mn-ea"/>
              </a:rPr>
              <a:t>灯</a:t>
            </a:r>
            <a:endParaRPr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4581525"/>
            <a:ext cx="10490200" cy="11899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LED</a:t>
            </a:r>
            <a:r>
              <a:rPr lang="zh-CN" altLang="en-US" dirty="0"/>
              <a:t>灯的亮度范围在</a:t>
            </a:r>
            <a:r>
              <a:rPr lang="en-US" altLang="zh-CN" dirty="0"/>
              <a:t>0%</a:t>
            </a:r>
            <a:r>
              <a:rPr lang="zh-CN" altLang="en-US" dirty="0"/>
              <a:t>～</a:t>
            </a:r>
            <a:r>
              <a:rPr lang="en-US" altLang="zh-CN" dirty="0"/>
              <a:t>100%</a:t>
            </a:r>
            <a:r>
              <a:rPr lang="zh-CN" altLang="en-US" dirty="0"/>
              <a:t>之间。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/>
        </p:nvSpPr>
        <p:spPr>
          <a:xfrm>
            <a:off x="838200" y="4120857"/>
            <a:ext cx="5109091" cy="46037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90000"/>
              <a:buFont typeface="Wingdings 2" panose="05020102010507070707" pitchFamily="18" charset="2"/>
              <a:buChar char=""/>
              <a:defRPr lang="zh-CN" altLang="en-US" sz="2400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</a:t>
            </a:r>
            <a:r>
              <a:rPr dirty="0"/>
              <a:t>LED亮度</a:t>
            </a:r>
            <a:endParaRPr dirty="0"/>
          </a:p>
        </p:txBody>
      </p:sp>
      <p:grpSp>
        <p:nvGrpSpPr>
          <p:cNvPr id="7" name="组合 6"/>
          <p:cNvGrpSpPr/>
          <p:nvPr/>
        </p:nvGrpSpPr>
        <p:grpSpPr>
          <a:xfrm>
            <a:off x="4998085" y="2433320"/>
            <a:ext cx="4428490" cy="1863090"/>
            <a:chOff x="11130" y="6084"/>
            <a:chExt cx="6974" cy="2934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500" b="29500"/>
            <a:stretch>
              <a:fillRect/>
            </a:stretch>
          </p:blipFill>
          <p:spPr bwMode="auto">
            <a:xfrm>
              <a:off x="11130" y="6084"/>
              <a:ext cx="6974" cy="2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椭圆 48"/>
            <p:cNvSpPr/>
            <p:nvPr/>
          </p:nvSpPr>
          <p:spPr>
            <a:xfrm>
              <a:off x="16548" y="8628"/>
              <a:ext cx="390" cy="39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7078" y="7713"/>
              <a:ext cx="390" cy="39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594485"/>
            <a:ext cx="10490200" cy="1189990"/>
          </a:xfrm>
        </p:spPr>
        <p:txBody>
          <a:bodyPr>
            <a:normAutofit/>
          </a:bodyPr>
          <a:lstStyle/>
          <a:p>
            <a:r>
              <a:rPr dirty="0"/>
              <a:t>for循环通常用来遍历（按顺序逐个访问）“序列”类型的项目，如一个数字序列、一个列表或者一个字符串。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dirty="0"/>
              <a:t>循环</a:t>
            </a:r>
            <a:endParaRPr dirty="0"/>
          </a:p>
        </p:txBody>
      </p:sp>
      <p:sp>
        <p:nvSpPr>
          <p:cNvPr id="17" name="文本占位符 3"/>
          <p:cNvSpPr>
            <a:spLocks noGrp="1"/>
          </p:cNvSpPr>
          <p:nvPr/>
        </p:nvSpPr>
        <p:spPr>
          <a:xfrm>
            <a:off x="838200" y="2926422"/>
            <a:ext cx="5109091" cy="46037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90000"/>
              <a:buFont typeface="Wingdings 2" panose="05020102010507070707" pitchFamily="18" charset="2"/>
              <a:buChar char=""/>
              <a:defRPr lang="zh-CN" altLang="en-US" sz="2400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数字序列range()</a:t>
            </a:r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/>
        </p:nvSpPr>
        <p:spPr>
          <a:xfrm>
            <a:off x="752475" y="3412490"/>
            <a:ext cx="10490200" cy="11728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以指定数字开始【含】、指定数字结束【不含】的数字序列，并可以指定变化的幅度【称为步长，可正可负】</a:t>
            </a:r>
            <a:r>
              <a:rPr lang="zh-CN" dirty="0"/>
              <a:t>。</a:t>
            </a:r>
            <a:endParaRPr 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3353435" y="4585335"/>
            <a:ext cx="5676900" cy="1663700"/>
            <a:chOff x="9482" y="6019"/>
            <a:chExt cx="8620" cy="252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482" y="6019"/>
              <a:ext cx="8621" cy="252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093" y="6180"/>
              <a:ext cx="5494" cy="5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7317" y="6180"/>
              <a:ext cx="697" cy="5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4078" y="7005"/>
              <a:ext cx="696" cy="55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5925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课后乐园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练习巩固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320165"/>
            <a:ext cx="10613390" cy="493014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如果将生成序列间隔“</a:t>
            </a:r>
            <a:r>
              <a:rPr lang="en-US" altLang="zh-CN" dirty="0">
                <a:solidFill>
                  <a:schemeClr val="tx1"/>
                </a:solidFill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”改为“</a:t>
            </a:r>
            <a:r>
              <a:rPr lang="en-US" altLang="zh-CN" dirty="0">
                <a:solidFill>
                  <a:schemeClr val="tx1"/>
                </a:solidFill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”或“</a:t>
            </a:r>
            <a:r>
              <a:rPr lang="en-US" altLang="zh-CN" dirty="0">
                <a:solidFill>
                  <a:schemeClr val="tx1"/>
                </a:solidFill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50</a:t>
            </a:r>
            <a:r>
              <a:rPr lang="zh-CN" altLang="en-US" dirty="0">
                <a:solidFill>
                  <a:schemeClr val="tx1"/>
                </a:solidFill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”，</a:t>
            </a:r>
            <a:r>
              <a:rPr lang="en-US" altLang="zh-CN" dirty="0">
                <a:solidFill>
                  <a:schemeClr val="tx1"/>
                </a:solidFill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LED</a:t>
            </a:r>
            <a:r>
              <a:rPr lang="zh-CN" altLang="en-US" dirty="0">
                <a:solidFill>
                  <a:schemeClr val="tx1"/>
                </a:solidFill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灯的亮度将如何</a:t>
            </a:r>
            <a:r>
              <a:rPr lang="zh-CN" altLang="en-US" dirty="0">
                <a:solidFill>
                  <a:schemeClr val="tx1"/>
                </a:solidFill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改变？</a:t>
            </a:r>
            <a:endParaRPr lang="zh-CN" altLang="en-US" dirty="0">
              <a:solidFill>
                <a:schemeClr val="tx1"/>
              </a:solidFill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88260"/>
            <a:ext cx="5060950" cy="19646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205" y="2588260"/>
            <a:ext cx="5060315" cy="20218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创意乐园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643743"/>
            <a:ext cx="10337800" cy="1129938"/>
          </a:xfrm>
        </p:spPr>
        <p:txBody>
          <a:bodyPr>
            <a:normAutofit/>
          </a:bodyPr>
          <a:lstStyle/>
          <a:p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“SOS”信号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：即短促闪三下,接三长闪,再接短促的三闪，结合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LED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灯的亮度变化，让其发出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SOS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的求救信号吧！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294505" y="3005455"/>
            <a:ext cx="3775710" cy="2327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46501" y="2813448"/>
            <a:ext cx="5698996" cy="1231106"/>
          </a:xfrm>
        </p:spPr>
        <p:txBody>
          <a:bodyPr anchor="ctr"/>
          <a:lstStyle/>
          <a:p>
            <a:pPr algn="ctr"/>
            <a:r>
              <a:rPr lang="zh-CN" altLang="en-US" sz="8000" dirty="0"/>
              <a:t>谢谢同学们</a:t>
            </a:r>
            <a:endParaRPr lang="zh-CN" altLang="en-US" sz="8000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347210" y="2166324"/>
            <a:ext cx="34975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课</a:t>
            </a:r>
            <a:endParaRPr lang="zh-CN" altLang="en-US" dirty="0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4"/>
          </p:nvPr>
        </p:nvSpPr>
        <p:spPr>
          <a:xfrm>
            <a:off x="3616958" y="3369434"/>
            <a:ext cx="4958080" cy="1715770"/>
          </a:xfrm>
        </p:spPr>
        <p:txBody>
          <a:bodyPr/>
          <a:lstStyle/>
          <a:p>
            <a:r>
              <a:rPr lang="zh-CN" altLang="en-US" dirty="0"/>
              <a:t>流光沙漏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情境引入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38200" y="1988854"/>
            <a:ext cx="5782733" cy="248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12140">
              <a:lnSpc>
                <a:spcPct val="13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沙漏也叫做沙钟，是一种测量时间的装置。通过充满了沙子的玻璃球从上面穿过狭窄的管道流入底部玻璃球</a:t>
            </a: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，当沙子都已流到的底部玻璃球时，沙漏可以被颠倒，重复使用。</a:t>
            </a:r>
            <a:endParaRPr 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7250430" y="1794510"/>
            <a:ext cx="3613785" cy="32683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122844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当你想利用</a:t>
            </a:r>
            <a:r>
              <a:rPr lang="en-US" altLang="zh-CN" dirty="0" err="1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Mixgo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 CE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来模拟沙漏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时，用什么来代表两个玻璃球呢，又如何才能直观展示两个玻璃球中沙子的流动？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  <a:p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214499" cy="43062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我们可以通过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LED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灯光的变化来模拟沙漏中的沙子流动。灯光变暗即沙子流失，灯光变亮即沙子增加。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1.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实现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LED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灯光亮度变化。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2.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实现两盏灯，一盏由暗渐亮，再渐暗的同时另一站以同等速度由亮渐暗，再渐亮。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1"/>
            <a:ext cx="10063579" cy="2100686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① 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首先，从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“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板载执行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目录下选择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“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设置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 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内嵌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LED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灯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 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亮度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，默认亮度即为最大亮度；然后，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从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“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控制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目录下选则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“for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循环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，设置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for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循环中的项目为灯的亮度，通过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for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循环中项目的变化，从而改变灯的亮度；最后设置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for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循环变化区间为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“0~101”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，步长为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“10”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。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47410" y="3658235"/>
            <a:ext cx="5676900" cy="1663700"/>
            <a:chOff x="9482" y="6019"/>
            <a:chExt cx="8620" cy="252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482" y="6019"/>
              <a:ext cx="8621" cy="252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093" y="6180"/>
              <a:ext cx="5494" cy="5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7317" y="6180"/>
              <a:ext cx="697" cy="5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4078" y="7005"/>
              <a:ext cx="696" cy="55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3234055"/>
            <a:ext cx="4936490" cy="27806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70075" y="5321935"/>
            <a:ext cx="3757930" cy="69278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1"/>
            <a:ext cx="10063579" cy="2602249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② 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此时，已经实现了灯光由暗变亮的过程，重复上述过程，再添加一个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for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循环，设置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变化区间为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“100~-1”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，步长为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“-10”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，添加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“当满足条件真…重复执行…”模块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，就可以循环实现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L1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由暗变亮，再变暗的效果。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5845" y="2795905"/>
            <a:ext cx="5841365" cy="32188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ISPRING_PRESENTATION_TITLE" val="家长会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WPS 表格</Application>
  <PresentationFormat>宽屏</PresentationFormat>
  <Paragraphs>83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宋体</vt:lpstr>
      <vt:lpstr>Wingdings</vt:lpstr>
      <vt:lpstr>Wingdings 2</vt:lpstr>
      <vt:lpstr>字魂27号-布丁体</vt:lpstr>
      <vt:lpstr>苹方-简</vt:lpstr>
      <vt:lpstr>方正准圆简体</vt:lpstr>
      <vt:lpstr>方正粗圆简体</vt:lpstr>
      <vt:lpstr>微软雅黑</vt:lpstr>
      <vt:lpstr>汉仪旗黑</vt:lpstr>
      <vt:lpstr>宋体</vt:lpstr>
      <vt:lpstr>Arial Unicode MS</vt:lpstr>
      <vt:lpstr>等线</vt:lpstr>
      <vt:lpstr>汉仪中等线KW</vt:lpstr>
      <vt:lpstr>Calibri</vt:lpstr>
      <vt:lpstr>Helvetica Neue</vt:lpstr>
      <vt:lpstr>汉仪书宋二KW</vt:lpstr>
      <vt:lpstr>方正准圆简体</vt:lpstr>
      <vt:lpstr>Office 主题​​</vt:lpstr>
      <vt:lpstr>PowerPoint 演示文稿</vt:lpstr>
      <vt:lpstr>PowerPoint 演示文稿</vt:lpstr>
      <vt:lpstr>情境引入</vt:lpstr>
      <vt:lpstr>PowerPoint 演示文稿</vt:lpstr>
      <vt:lpstr>想一想</vt:lpstr>
      <vt:lpstr>PowerPoint 演示文稿</vt:lpstr>
      <vt:lpstr>逻辑梳理</vt:lpstr>
      <vt:lpstr>程序编写</vt:lpstr>
      <vt:lpstr>程序编写</vt:lpstr>
      <vt:lpstr>程序编写</vt:lpstr>
      <vt:lpstr>PowerPoint 演示文稿</vt:lpstr>
      <vt:lpstr>学一学</vt:lpstr>
      <vt:lpstr>学一学</vt:lpstr>
      <vt:lpstr>PowerPoint 演示文稿</vt:lpstr>
      <vt:lpstr>练习巩固</vt:lpstr>
      <vt:lpstr>创意乐园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A lie</cp:lastModifiedBy>
  <cp:revision>987</cp:revision>
  <dcterms:created xsi:type="dcterms:W3CDTF">2022-09-17T07:32:23Z</dcterms:created>
  <dcterms:modified xsi:type="dcterms:W3CDTF">2022-09-17T07:32:23Z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2052-4.4.1.7360</vt:lpwstr>
  </property>
  <property fmtid="{D5CDD505-2E9C-101B-9397-08002B2CF9AE}" pid="3" name="ICV">
    <vt:lpwstr>4D221C6EEE304F63BB52233850CA2851</vt:lpwstr>
  </property>
</Properties>
</file>