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49" r:id="rId2"/>
    <p:sldId id="321" r:id="rId3"/>
    <p:sldId id="387" r:id="rId4"/>
    <p:sldId id="323" r:id="rId5"/>
    <p:sldId id="351" r:id="rId6"/>
    <p:sldId id="651" r:id="rId7"/>
    <p:sldId id="350" r:id="rId8"/>
    <p:sldId id="817" r:id="rId9"/>
    <p:sldId id="818" r:id="rId10"/>
    <p:sldId id="819" r:id="rId11"/>
    <p:sldId id="820" r:id="rId12"/>
    <p:sldId id="821" r:id="rId13"/>
    <p:sldId id="822" r:id="rId14"/>
    <p:sldId id="824" r:id="rId15"/>
    <p:sldId id="358" r:id="rId16"/>
    <p:sldId id="685" r:id="rId17"/>
    <p:sldId id="776" r:id="rId18"/>
    <p:sldId id="800" r:id="rId19"/>
    <p:sldId id="778" r:id="rId20"/>
    <p:sldId id="659" r:id="rId21"/>
    <p:sldId id="356" r:id="rId22"/>
    <p:sldId id="35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各位同学大家好，从今天这节课开始，我们就要来学习</a:t>
            </a:r>
            <a:r>
              <a:rPr lang="en-US" altLang="zh-CN" dirty="0"/>
              <a:t>《</a:t>
            </a:r>
            <a:r>
              <a:rPr lang="zh-CN" altLang="en-US" dirty="0"/>
              <a:t>创意电子入门</a:t>
            </a:r>
            <a:r>
              <a:rPr lang="en-US" altLang="zh-CN" dirty="0"/>
              <a:t>》</a:t>
            </a:r>
            <a:r>
              <a:rPr lang="zh-CN" altLang="en-US" dirty="0"/>
              <a:t>课程，在开始学习之前，让我们来做一些一些准备工作吧。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各位同学，大家好，今天我们来学习</a:t>
            </a:r>
            <a:r>
              <a:rPr lang="en-US" altLang="zh-CN" dirty="0"/>
              <a:t>《</a:t>
            </a:r>
            <a:r>
              <a:rPr lang="zh-CN" altLang="en-US" dirty="0"/>
              <a:t>创意电子入门</a:t>
            </a:r>
            <a:r>
              <a:rPr lang="en-US" altLang="zh-CN" dirty="0"/>
              <a:t>》</a:t>
            </a:r>
            <a:r>
              <a:rPr lang="zh-CN" altLang="en-US" dirty="0"/>
              <a:t>的第一课，我爱佛山。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佛山是我们生活的城市，这里不但自然环境优美：鸟语花香、树木繁茂，还是一座历史悠久的文化名城。佛山有宽阔的马路，有奔腾的河流，有热闹的商业街，有安静的图书馆……作为佛山人，我们为佛山感到骄傲，我们热爱这座城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7800413" y="6378521"/>
            <a:ext cx="4385816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桂城创客教育系列课程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创意电子入门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创意电子入门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桂城创客教育系列课程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45748" y="4049255"/>
              <a:ext cx="2042556" cy="52173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023918-6EB5-20A1-D5E8-9BD5B08C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2209005"/>
            <a:ext cx="7437120" cy="35158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2057068"/>
          </a:xfrm>
        </p:spPr>
        <p:txBody>
          <a:bodyPr>
            <a:noAutofit/>
          </a:bodyPr>
          <a:lstStyle/>
          <a:p>
            <a:r>
              <a:rPr lang="zh-CN" altLang="en-US" dirty="0"/>
              <a:t>③ </a:t>
            </a:r>
            <a:r>
              <a:rPr dirty="0"/>
              <a:t>打开Mixly编写程序。填写WiFi名称和密码，填写用户名、密码（加密）和项目名称。</a:t>
            </a:r>
          </a:p>
        </p:txBody>
      </p:sp>
      <p:sp>
        <p:nvSpPr>
          <p:cNvPr id="3" name="矩形 2"/>
          <p:cNvSpPr/>
          <p:nvPr/>
        </p:nvSpPr>
        <p:spPr>
          <a:xfrm>
            <a:off x="4510058" y="2283762"/>
            <a:ext cx="4791884" cy="592442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888750" y="3749818"/>
            <a:ext cx="2035752" cy="980124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C1E996-8FC5-4F61-75B1-89A963B7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85" y="2594966"/>
            <a:ext cx="7137862" cy="32028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060147"/>
            <a:ext cx="10347960" cy="2615868"/>
          </a:xfrm>
        </p:spPr>
        <p:txBody>
          <a:bodyPr>
            <a:noAutofit/>
          </a:bodyPr>
          <a:lstStyle/>
          <a:p>
            <a:r>
              <a:rPr lang="zh-CN" altLang="en-US" dirty="0"/>
              <a:t>④ 订阅主题并循环接受订阅。“主题”需要与</a:t>
            </a:r>
            <a:r>
              <a:rPr lang="en-US" altLang="zh-CN" dirty="0" err="1"/>
              <a:t>MixIO</a:t>
            </a:r>
            <a:r>
              <a:rPr lang="zh-CN" altLang="en-US" dirty="0"/>
              <a:t>平台中的组件“消息主题”保持一致，回调函数可以自主命名</a:t>
            </a:r>
            <a:r>
              <a:rPr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3040379" y="3429000"/>
            <a:ext cx="7223067" cy="2306782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2AD704-9ADE-90B2-EF9E-48CBCA33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41" y="4129380"/>
            <a:ext cx="5944575" cy="13189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575311" y="855676"/>
            <a:ext cx="10582315" cy="5813571"/>
          </a:xfrm>
        </p:spPr>
        <p:txBody>
          <a:bodyPr>
            <a:noAutofit/>
          </a:bodyPr>
          <a:lstStyle/>
          <a:p>
            <a:r>
              <a:rPr lang="zh-CN" altLang="en-US" dirty="0"/>
              <a:t>⑤ 编写函数内容。从“物联网”模块分类中拖出“</a:t>
            </a:r>
            <a:r>
              <a:rPr lang="en-US" altLang="zh-CN" dirty="0"/>
              <a:t>method</a:t>
            </a:r>
            <a:r>
              <a:rPr lang="zh-CN" altLang="en-US" dirty="0"/>
              <a:t>参数：</a:t>
            </a:r>
            <a:r>
              <a:rPr lang="en-US" altLang="zh-CN" dirty="0" err="1"/>
              <a:t>client,topic,msg</a:t>
            </a:r>
            <a:r>
              <a:rPr lang="en-US" altLang="zh-CN" dirty="0"/>
              <a:t>”</a:t>
            </a:r>
            <a:r>
              <a:rPr lang="zh-CN" altLang="en-US" dirty="0"/>
              <a:t>模块，并将函数名</a:t>
            </a:r>
            <a:r>
              <a:rPr lang="en-US" altLang="zh-CN" dirty="0"/>
              <a:t>method</a:t>
            </a:r>
            <a:r>
              <a:rPr lang="zh-CN" altLang="en-US" dirty="0"/>
              <a:t>修改为上一步设置的函数名</a:t>
            </a:r>
            <a:r>
              <a:rPr lang="en-US" altLang="zh-CN" dirty="0"/>
              <a:t>brightness</a:t>
            </a:r>
            <a:r>
              <a:rPr lang="zh-CN" altLang="en-US" dirty="0"/>
              <a:t>。用“板载执行”模块分类中的“设置内嵌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…</a:t>
            </a:r>
            <a:r>
              <a:rPr lang="zh-CN" altLang="en-US" dirty="0"/>
              <a:t>亮度</a:t>
            </a:r>
            <a:r>
              <a:rPr lang="en-US" altLang="zh-CN" dirty="0"/>
              <a:t>…”</a:t>
            </a:r>
            <a:r>
              <a:rPr lang="zh-CN" altLang="en-US" dirty="0"/>
              <a:t>模块控制内嵌灯的亮度。从“变量”模块分类中拖出“</a:t>
            </a:r>
            <a:r>
              <a:rPr lang="en-US" altLang="zh-CN" dirty="0"/>
              <a:t>msg”</a:t>
            </a:r>
            <a:r>
              <a:rPr lang="zh-CN" altLang="en-US" dirty="0"/>
              <a:t>并设置为内嵌灯的亮度，由于变量“</a:t>
            </a:r>
            <a:r>
              <a:rPr lang="en-US" altLang="zh-CN" dirty="0"/>
              <a:t>msg”</a:t>
            </a:r>
            <a:r>
              <a:rPr lang="zh-CN" altLang="en-US" dirty="0"/>
              <a:t>为字符串类型，需要利用“数学”模块分类中的“转整数”模块，将其转换为数字类型</a:t>
            </a:r>
            <a:r>
              <a:rPr dirty="0"/>
              <a:t>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ADF1E4-B61D-439C-A8CF-E03AF32569B4}"/>
              </a:ext>
            </a:extLst>
          </p:cNvPr>
          <p:cNvGrpSpPr>
            <a:grpSpLocks noChangeAspect="1"/>
          </p:cNvGrpSpPr>
          <p:nvPr/>
        </p:nvGrpSpPr>
        <p:grpSpPr>
          <a:xfrm>
            <a:off x="766584" y="3950029"/>
            <a:ext cx="4631050" cy="1775460"/>
            <a:chOff x="6170295" y="1653540"/>
            <a:chExt cx="5028565" cy="1927860"/>
          </a:xfrm>
        </p:grpSpPr>
        <p:pic>
          <p:nvPicPr>
            <p:cNvPr id="33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0295" y="1653540"/>
              <a:ext cx="5028565" cy="192786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7558405" y="1753235"/>
              <a:ext cx="3018155" cy="4070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8245538" y="4697325"/>
            <a:ext cx="3179877" cy="7510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70" y="3195955"/>
            <a:ext cx="4596765" cy="2776220"/>
          </a:xfrm>
          <a:prstGeom prst="rect">
            <a:avLst/>
          </a:prstGeom>
        </p:spPr>
      </p:pic>
      <p:pic>
        <p:nvPicPr>
          <p:cNvPr id="10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65" y="3195955"/>
            <a:ext cx="2273935" cy="2775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⑥ 修改“滑动范围”。在上一步中我们知道了内嵌灯的亮度范围用数值表示为0~65535，所以我们应该在MixIO平台中设置滑杆组件的“滑动范围”为0-65535，步长可以设置为5000，将范围分为13个等级，对应13个不同的亮度。</a:t>
            </a: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65" y="3195955"/>
            <a:ext cx="4596765" cy="27762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95470" y="5081270"/>
            <a:ext cx="377190" cy="36195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26605" y="5095875"/>
            <a:ext cx="1962150" cy="3771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42835" y="5487670"/>
            <a:ext cx="377190" cy="31686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编程实现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63579" cy="1091868"/>
          </a:xfrm>
        </p:spPr>
        <p:txBody>
          <a:bodyPr>
            <a:noAutofit/>
          </a:bodyPr>
          <a:lstStyle/>
          <a:p>
            <a:r>
              <a:rPr lang="zh-CN" altLang="en-US" dirty="0"/>
              <a:t>⑦ 程序上传与测试。编写完程序之后，点击  </a:t>
            </a:r>
            <a:r>
              <a:rPr lang="en-US" altLang="zh-CN" dirty="0"/>
              <a:t>    </a:t>
            </a:r>
            <a:r>
              <a:rPr lang="zh-CN" altLang="en-US" dirty="0"/>
              <a:t>。当提示“上传成功”之后，观察左下角的监视器。“wifi connected！”代表</a:t>
            </a:r>
            <a:r>
              <a:rPr lang="en-US" altLang="zh-CN" dirty="0" err="1"/>
              <a:t>MixGo</a:t>
            </a:r>
            <a:r>
              <a:rPr lang="en-US" altLang="zh-CN" dirty="0"/>
              <a:t> CE</a:t>
            </a:r>
            <a:r>
              <a:rPr lang="zh-CN" altLang="en-US" dirty="0"/>
              <a:t>成功连接WiFi；自定义字符串出现代表MQTT已成功连接，这时MixIO平台的硬件连接配置页面会显示“已连接1个设备”。这时，页面内的滑杆就可以控制内嵌灯的亮度了。</a:t>
            </a:r>
          </a:p>
        </p:txBody>
      </p:sp>
      <p:pic>
        <p:nvPicPr>
          <p:cNvPr id="73" name="图片 73"/>
          <p:cNvPicPr>
            <a:picLocks noChangeAspect="1"/>
          </p:cNvPicPr>
          <p:nvPr/>
        </p:nvPicPr>
        <p:blipFill>
          <a:blip r:embed="rId2"/>
          <a:srcRect t="25433"/>
          <a:stretch>
            <a:fillRect/>
          </a:stretch>
        </p:blipFill>
        <p:spPr>
          <a:xfrm>
            <a:off x="7145317" y="1288916"/>
            <a:ext cx="506095" cy="2800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“转整数”模块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2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“转整数”模块在我们物联网课程中经常使用。它可以将其他数据类型的数据转换为整数类型。不仅如此，它还有“转小数”、“转字节”的功能。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85" y="3335655"/>
            <a:ext cx="2937510" cy="185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86088"/>
            <a:ext cx="10368280" cy="1471222"/>
          </a:xfrm>
        </p:spPr>
        <p:txBody>
          <a:bodyPr>
            <a:normAutofit/>
          </a:bodyPr>
          <a:lstStyle/>
          <a:p>
            <a:r>
              <a:rPr dirty="0"/>
              <a:t>“</a:t>
            </a:r>
            <a:r>
              <a:rPr dirty="0" err="1"/>
              <a:t>滑杆</a:t>
            </a:r>
            <a:r>
              <a:rPr dirty="0"/>
              <a:t>”</a:t>
            </a:r>
            <a:r>
              <a:rPr lang="zh-CN" altLang="en-US" dirty="0"/>
              <a:t>组件</a:t>
            </a:r>
            <a:r>
              <a:rPr dirty="0" err="1"/>
              <a:t>是MixIO平台控制器的一种，同开关一样，可作为输入也可作为输出。传输的信息是滑杆</a:t>
            </a:r>
            <a:r>
              <a:rPr lang="zh-CN" altLang="en-US" dirty="0"/>
              <a:t>的</a:t>
            </a:r>
            <a:r>
              <a:rPr dirty="0" err="1"/>
              <a:t>游标数值</a:t>
            </a:r>
            <a:r>
              <a:rPr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46187"/>
            <a:ext cx="5648325" cy="460375"/>
          </a:xfrm>
        </p:spPr>
        <p:txBody>
          <a:bodyPr/>
          <a:lstStyle/>
          <a:p>
            <a:r>
              <a:rPr lang="zh-CN" altLang="en-US" dirty="0"/>
              <a:t> “滑杆”组件</a:t>
            </a: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2733040"/>
            <a:ext cx="2756535" cy="3248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586088"/>
            <a:ext cx="10368280" cy="1471222"/>
          </a:xfrm>
        </p:spPr>
        <p:txBody>
          <a:bodyPr>
            <a:normAutofit/>
          </a:bodyPr>
          <a:lstStyle/>
          <a:p>
            <a:r>
              <a:rPr dirty="0"/>
              <a:t>“</a:t>
            </a:r>
            <a:r>
              <a:rPr dirty="0" err="1"/>
              <a:t>修改滑动范围</a:t>
            </a:r>
            <a:r>
              <a:rPr dirty="0"/>
              <a:t>”</a:t>
            </a:r>
            <a:r>
              <a:rPr lang="zh-CN" altLang="en-US" dirty="0"/>
              <a:t>操作</a:t>
            </a:r>
            <a:r>
              <a:rPr dirty="0" err="1"/>
              <a:t>是在程序逻辑顺利完成后对程序的一种调试，目的在于</a:t>
            </a:r>
            <a:r>
              <a:rPr lang="zh-CN" altLang="en-US" dirty="0"/>
              <a:t>使</a:t>
            </a:r>
            <a:r>
              <a:rPr dirty="0" err="1"/>
              <a:t>组件“滑杆”的滑动范围与内嵌灯亮度范围相匹配</a:t>
            </a:r>
            <a:r>
              <a:rPr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046187"/>
            <a:ext cx="5648325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dirty="0"/>
              <a:t>修改滑动范围</a:t>
            </a:r>
          </a:p>
        </p:txBody>
      </p:sp>
      <p:pic>
        <p:nvPicPr>
          <p:cNvPr id="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5" y="3049905"/>
            <a:ext cx="4596765" cy="2776220"/>
          </a:xfrm>
          <a:prstGeom prst="rect">
            <a:avLst/>
          </a:prstGeom>
        </p:spPr>
      </p:pic>
      <p:pic>
        <p:nvPicPr>
          <p:cNvPr id="10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90" y="3049905"/>
            <a:ext cx="2273935" cy="27755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83100" y="4935220"/>
            <a:ext cx="377190" cy="36195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99630" y="4949825"/>
            <a:ext cx="1962150" cy="37719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15860" y="5341620"/>
            <a:ext cx="377190" cy="316865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19588" y="2166324"/>
            <a:ext cx="3552825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18 </a:t>
            </a:r>
            <a:r>
              <a:rPr lang="zh-CN" altLang="en-US" dirty="0"/>
              <a:t>课</a:t>
            </a: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020059" y="3369434"/>
            <a:ext cx="6151880" cy="1715770"/>
          </a:xfrm>
        </p:spPr>
        <p:txBody>
          <a:bodyPr/>
          <a:lstStyle/>
          <a:p>
            <a:pPr algn="ctr"/>
            <a:r>
              <a:rPr lang="zh-CN" altLang="en-US" dirty="0"/>
              <a:t>亮度随心变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练习巩固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zh-CN" dirty="0"/>
              <a:t>试一试</a:t>
            </a:r>
            <a:r>
              <a:rPr lang="zh-CN" altLang="en-US" dirty="0"/>
              <a:t>，</a:t>
            </a:r>
            <a:r>
              <a:rPr lang="zh-CN" altLang="zh-CN" dirty="0"/>
              <a:t>如果我们不对</a:t>
            </a:r>
            <a:r>
              <a:rPr lang="zh-CN" altLang="en-US" dirty="0"/>
              <a:t>来自</a:t>
            </a:r>
            <a:r>
              <a:rPr lang="zh-CN" altLang="zh-CN" dirty="0"/>
              <a:t>平台的“msg”</a:t>
            </a:r>
            <a:r>
              <a:rPr lang="zh-CN" altLang="en-US" dirty="0"/>
              <a:t>进行</a:t>
            </a:r>
            <a:r>
              <a:rPr lang="zh-CN" altLang="zh-CN" dirty="0"/>
              <a:t>转整数操作会是什么效果呢？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161143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请同学们结合本节课学到的知识，思考如何使用平台的滑杆来控制RGB灯的颜色。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8200" y="1225584"/>
            <a:ext cx="5782733" cy="389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14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你喜欢在家里看电视吗？你能想象在家看电视时拥有在影院一样的观影体验吗？在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智能家居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智能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家庭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影院是最受欢迎的之一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这种智能影院可以根据你</a:t>
            </a: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观看电影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类型的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同，调整周围环境的灯光亮度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要实现这一功能，我们首先要搞明白，灯的亮度是如何通过远程控制改变的。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图片 10" descr="18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45" y="1341755"/>
            <a:ext cx="4175125" cy="417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85"/>
            <a:ext cx="10196830" cy="2219960"/>
          </a:xfrm>
        </p:spPr>
        <p:txBody>
          <a:bodyPr>
            <a:normAutofit/>
          </a:bodyPr>
          <a:lstStyle/>
          <a:p>
            <a:r>
              <a:rPr lang="zh-CN" altLang="en-US" dirty="0"/>
              <a:t>你</a:t>
            </a:r>
            <a:r>
              <a:rPr dirty="0" err="1"/>
              <a:t>能不能</a:t>
            </a:r>
            <a:r>
              <a:rPr lang="zh-CN" altLang="en-US" dirty="0"/>
              <a:t>借助</a:t>
            </a:r>
            <a:r>
              <a:rPr dirty="0" err="1"/>
              <a:t>物联网</a:t>
            </a:r>
            <a:r>
              <a:rPr lang="zh-CN" altLang="en-US" dirty="0"/>
              <a:t>知识</a:t>
            </a:r>
            <a:r>
              <a:rPr dirty="0" err="1"/>
              <a:t>设计一</a:t>
            </a:r>
            <a:r>
              <a:rPr lang="zh-CN" altLang="en-US" dirty="0"/>
              <a:t>盏</a:t>
            </a:r>
            <a:r>
              <a:rPr dirty="0" err="1"/>
              <a:t>亮度</a:t>
            </a:r>
            <a:r>
              <a:rPr lang="zh-CN" altLang="en-US" dirty="0"/>
              <a:t>可以</a:t>
            </a:r>
            <a:r>
              <a:rPr dirty="0" err="1"/>
              <a:t>由我们远程控制的灯呢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7501" y="1275871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想要实现远程调节亮度的功能，就要用到一个新的物联网组件</a:t>
            </a:r>
            <a:r>
              <a:rPr lang="en-US" altLang="zh-CN" dirty="0"/>
              <a:t>——</a:t>
            </a:r>
            <a:r>
              <a:rPr dirty="0" err="1"/>
              <a:t>滑杆，将滑杆可以变化的数值转</a:t>
            </a:r>
            <a:r>
              <a:rPr lang="zh-CN" altLang="en-US" dirty="0"/>
              <a:t>换</a:t>
            </a:r>
            <a:r>
              <a:rPr dirty="0" err="1"/>
              <a:t>为灯的亮度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2681605"/>
            <a:ext cx="6230620" cy="2342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133171"/>
            <a:ext cx="10425545" cy="2528425"/>
          </a:xfrm>
        </p:spPr>
        <p:txBody>
          <a:bodyPr>
            <a:noAutofit/>
          </a:bodyPr>
          <a:lstStyle/>
          <a:p>
            <a:r>
              <a:rPr lang="zh-CN" altLang="en-US" dirty="0"/>
              <a:t>① </a:t>
            </a:r>
            <a:r>
              <a:rPr dirty="0"/>
              <a:t>在MixIO平台上新建一个项目，或者继续使用已有项目。此处的示例项目命名为test002。</a:t>
            </a:r>
          </a:p>
        </p:txBody>
      </p:sp>
      <p:sp>
        <p:nvSpPr>
          <p:cNvPr id="8" name="矩形 7"/>
          <p:cNvSpPr/>
          <p:nvPr/>
        </p:nvSpPr>
        <p:spPr>
          <a:xfrm>
            <a:off x="6727190" y="2681605"/>
            <a:ext cx="370840" cy="3257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74790" y="3294380"/>
            <a:ext cx="415925" cy="34099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3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0" y="2675890"/>
            <a:ext cx="2781300" cy="23482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/>
              <a:t>② </a:t>
            </a:r>
            <a:r>
              <a:rPr dirty="0"/>
              <a:t>在项目中添加滑杆组件，并给“组件”和“消息主题”命名。“滑动范围”先设置为默认数值，后期根据要控制的硬件数据再做调整。</a:t>
            </a: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429510"/>
            <a:ext cx="6856730" cy="3041650"/>
          </a:xfrm>
          <a:prstGeom prst="rect">
            <a:avLst/>
          </a:prstGeom>
        </p:spPr>
      </p:pic>
      <p:pic>
        <p:nvPicPr>
          <p:cNvPr id="24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55" y="2429510"/>
            <a:ext cx="2590800" cy="30518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816</Words>
  <Application>Microsoft Office PowerPoint</Application>
  <PresentationFormat>宽屏</PresentationFormat>
  <Paragraphs>61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程序编写·物联网平台操作</vt:lpstr>
      <vt:lpstr>程序编写·物联网平台操作</vt:lpstr>
      <vt:lpstr>程序编写·编程实现</vt:lpstr>
      <vt:lpstr>程序编写·编程实现</vt:lpstr>
      <vt:lpstr>程序编写·编程实现</vt:lpstr>
      <vt:lpstr>程序编写·物联网平台操作</vt:lpstr>
      <vt:lpstr>程序编写·编程实现</vt:lpstr>
      <vt:lpstr>PowerPoint 演示文稿</vt:lpstr>
      <vt:lpstr>学一学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Z HY</cp:lastModifiedBy>
  <cp:revision>996</cp:revision>
  <dcterms:created xsi:type="dcterms:W3CDTF">2019-07-04T08:14:00Z</dcterms:created>
  <dcterms:modified xsi:type="dcterms:W3CDTF">2022-08-29T02:44:04Z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C9FC58DB7D45468484380A48051FF5E0</vt:lpwstr>
  </property>
</Properties>
</file>