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349" r:id="rId3"/>
    <p:sldId id="321" r:id="rId5"/>
    <p:sldId id="387" r:id="rId6"/>
    <p:sldId id="323" r:id="rId7"/>
    <p:sldId id="351" r:id="rId8"/>
    <p:sldId id="651" r:id="rId9"/>
    <p:sldId id="350" r:id="rId10"/>
    <p:sldId id="821" r:id="rId11"/>
    <p:sldId id="805" r:id="rId12"/>
    <p:sldId id="806" r:id="rId13"/>
    <p:sldId id="820" r:id="rId14"/>
    <p:sldId id="807" r:id="rId15"/>
    <p:sldId id="808" r:id="rId16"/>
    <p:sldId id="822" r:id="rId17"/>
    <p:sldId id="823" r:id="rId18"/>
    <p:sldId id="824" r:id="rId19"/>
    <p:sldId id="809" r:id="rId20"/>
    <p:sldId id="825" r:id="rId21"/>
    <p:sldId id="358" r:id="rId22"/>
    <p:sldId id="812" r:id="rId23"/>
    <p:sldId id="810" r:id="rId24"/>
    <p:sldId id="778" r:id="rId25"/>
    <p:sldId id="659" r:id="rId26"/>
    <p:sldId id="813" r:id="rId27"/>
    <p:sldId id="839" r:id="rId28"/>
    <p:sldId id="359" r:id="rId29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830" autoAdjust="0"/>
    <p:restoredTop sz="95164" autoAdjust="0"/>
  </p:normalViewPr>
  <p:slideViewPr>
    <p:cSldViewPr snapToGrid="0">
      <p:cViewPr varScale="1">
        <p:scale>
          <a:sx n="115" d="100"/>
          <a:sy n="115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5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svg"/><Relationship Id="rId5" Type="http://schemas.openxmlformats.org/officeDocument/2006/relationships/image" Target="../media/image3.png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svg"/><Relationship Id="rId5" Type="http://schemas.openxmlformats.org/officeDocument/2006/relationships/image" Target="../media/image3.png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可可布丁体" panose="02010600040101010101" charset="-122"/>
                <a:ea typeface="可可布丁体" panose="02010600040101010101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可可布丁体" panose="02010600040101010101" charset="-122"/>
                <a:ea typeface="可可布丁体" panose="02010600040101010101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可可布丁体" panose="02010600040101010101" charset="-122"/>
                <a:ea typeface="可可布丁体" panose="02010600040101010101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可可布丁体" panose="02010600040101010101" charset="-122"/>
                <a:ea typeface="可可布丁体" panose="02010600040101010101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31" name="文本框 30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方正粗圆简体" panose="02000000000000000000" charset="-122"/>
          <a:ea typeface="方正粗圆简体" panose="02000000000000000000" charset="-122"/>
          <a:cs typeface="+mj-cs"/>
          <a:sym typeface="方正粗圆简体" panose="020000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99124" y="2194933"/>
              <a:ext cx="5121915" cy="1123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700" spc="-300" dirty="0">
                  <a:solidFill>
                    <a:schemeClr val="accent1"/>
                  </a:solidFill>
                  <a:latin typeface="方正粗圆简体" panose="02000000000000000000" charset="-122"/>
                  <a:ea typeface="方正粗圆简体" panose="02000000000000000000" charset="-122"/>
                  <a:sym typeface="方正粗圆简体" panose="02000000000000000000" charset="-122"/>
                </a:rPr>
                <a:t>创意电子进阶</a:t>
              </a:r>
              <a:endParaRPr lang="zh-CN" altLang="en-US" sz="6700" spc="-3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1563990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方正粗圆简体" panose="02000000000000000000" charset="-122"/>
                  <a:ea typeface="方正粗圆简体" panose="02000000000000000000" charset="-122"/>
                  <a:sym typeface="方正粗圆简体" panose="02000000000000000000" charset="-122"/>
                </a:rPr>
                <a:t>创客教育系列课程</a:t>
              </a:r>
              <a:endParaRPr lang="zh-CN" altLang="en-US" sz="35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337946" y="4051635"/>
              <a:ext cx="3058159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 张老师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4600" y="1133475"/>
            <a:ext cx="3702050" cy="502348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85" y="3890645"/>
            <a:ext cx="3291840" cy="5257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85" y="4505960"/>
            <a:ext cx="5198110" cy="6718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6463665" cy="2572385"/>
          </a:xfrm>
        </p:spPr>
        <p:txBody>
          <a:bodyPr>
            <a:noAutofit/>
          </a:bodyPr>
          <a:lstStyle/>
          <a:p>
            <a:r>
              <a:rPr lang="zh-CN" altLang="en-US" dirty="0"/>
              <a:t>②弹珠上下滚动。</a:t>
            </a:r>
            <a:r>
              <a:rPr lang="zh-CN" altLang="en-US" sz="2000" dirty="0"/>
              <a:t>规定弹珠的起始位置在</a:t>
            </a:r>
            <a:r>
              <a:rPr lang="en-US" altLang="zh-CN" sz="2000" dirty="0"/>
              <a:t>(7,3)</a:t>
            </a:r>
            <a:r>
              <a:rPr lang="zh-CN" altLang="en-US" sz="2000" dirty="0"/>
              <a:t>，要实现弹珠在板子上上下滚动，就要获取加速度传感器在</a:t>
            </a:r>
            <a:r>
              <a:rPr lang="en-US" altLang="zh-CN" sz="2000" dirty="0"/>
              <a:t>y</a:t>
            </a:r>
            <a:r>
              <a:rPr lang="zh-CN" altLang="en-US" sz="2000" dirty="0"/>
              <a:t>轴方向的值，默认当取值在</a:t>
            </a:r>
            <a:r>
              <a:rPr lang="en-US" altLang="zh-CN" sz="2000" dirty="0"/>
              <a:t>-0.1~0.1</a:t>
            </a:r>
            <a:r>
              <a:rPr lang="zh-CN" altLang="en-US" sz="2000" dirty="0"/>
              <a:t>范围内弹珠处于静止状态，所以当获取的值小于</a:t>
            </a:r>
            <a:r>
              <a:rPr lang="en-US" altLang="zh-CN" sz="2000" dirty="0"/>
              <a:t>-0.1</a:t>
            </a:r>
            <a:r>
              <a:rPr lang="zh-CN" altLang="en-US" sz="2000" dirty="0"/>
              <a:t>时，弹珠向下滚动，即</a:t>
            </a:r>
            <a:r>
              <a:rPr lang="en-US" altLang="zh-CN" sz="2000" dirty="0"/>
              <a:t>y</a:t>
            </a:r>
            <a:r>
              <a:rPr lang="zh-CN" altLang="en-US" sz="2000" dirty="0"/>
              <a:t>轴负方向；当</a:t>
            </a:r>
            <a:r>
              <a:rPr lang="zh-CN" altLang="en-US" sz="2000" dirty="0">
                <a:sym typeface="+mn-ea"/>
              </a:rPr>
              <a:t>获取的值大于</a:t>
            </a:r>
            <a:r>
              <a:rPr lang="en-US" altLang="zh-CN" sz="2000" dirty="0">
                <a:sym typeface="+mn-ea"/>
              </a:rPr>
              <a:t>0.1</a:t>
            </a:r>
            <a:r>
              <a:rPr lang="zh-CN" altLang="en-US" sz="2000" dirty="0">
                <a:sym typeface="+mn-ea"/>
              </a:rPr>
              <a:t>时，弹珠向上滚动，即</a:t>
            </a:r>
            <a:r>
              <a:rPr lang="en-US" altLang="zh-CN" sz="2000" dirty="0">
                <a:sym typeface="+mn-ea"/>
              </a:rPr>
              <a:t>y</a:t>
            </a:r>
            <a:r>
              <a:rPr lang="zh-CN" altLang="en-US" sz="2000" dirty="0">
                <a:sym typeface="+mn-ea"/>
              </a:rPr>
              <a:t>轴正</a:t>
            </a:r>
            <a:r>
              <a:rPr lang="zh-CN" altLang="en-US" sz="2000" dirty="0">
                <a:sym typeface="+mn-ea"/>
              </a:rPr>
              <a:t>方向。</a:t>
            </a:r>
            <a:endParaRPr lang="zh-CN" altLang="en-US" sz="2000" dirty="0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11500" y="4600575"/>
            <a:ext cx="3151505" cy="484505"/>
          </a:xfrm>
          <a:prstGeom prst="rect">
            <a:avLst/>
          </a:prstGeom>
          <a:noFill/>
          <a:ln w="2222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对话气泡: 椭圆形 10"/>
          <p:cNvSpPr/>
          <p:nvPr/>
        </p:nvSpPr>
        <p:spPr>
          <a:xfrm>
            <a:off x="4365625" y="3469640"/>
            <a:ext cx="3176905" cy="868045"/>
          </a:xfrm>
          <a:prstGeom prst="wedgeEllipseCallout">
            <a:avLst>
              <a:gd name="adj1" fmla="val 91366"/>
              <a:gd name="adj2" fmla="val -121142"/>
            </a:avLst>
          </a:prstGeom>
          <a:solidFill>
            <a:schemeClr val="accent2">
              <a:alpha val="25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点亮新的点之前，要把之前的亮点灭掉。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785" y="5255260"/>
            <a:ext cx="3619500" cy="6858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500" y="5941060"/>
            <a:ext cx="586105" cy="50419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3120390" y="5347970"/>
            <a:ext cx="1499870" cy="511810"/>
          </a:xfrm>
          <a:prstGeom prst="rect">
            <a:avLst/>
          </a:prstGeom>
          <a:noFill/>
          <a:ln w="2222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120390" y="5937250"/>
            <a:ext cx="576580" cy="447675"/>
          </a:xfrm>
          <a:prstGeom prst="rect">
            <a:avLst/>
          </a:prstGeom>
          <a:noFill/>
          <a:ln w="2222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111500" y="3930015"/>
            <a:ext cx="1202055" cy="447675"/>
          </a:xfrm>
          <a:prstGeom prst="rect">
            <a:avLst/>
          </a:prstGeom>
          <a:noFill/>
          <a:ln w="2222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7410" y="3051810"/>
            <a:ext cx="3592830" cy="30918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10623550" cy="1918335"/>
          </a:xfrm>
        </p:spPr>
        <p:txBody>
          <a:bodyPr>
            <a:noAutofit/>
          </a:bodyPr>
          <a:lstStyle/>
          <a:p>
            <a:r>
              <a:rPr lang="zh-CN" altLang="en-US" dirty="0"/>
              <a:t>③弹珠滚动边界控制。以点阵屏上</a:t>
            </a:r>
            <a:r>
              <a:rPr lang="en-US" altLang="zh-CN" dirty="0"/>
              <a:t>y=0</a:t>
            </a:r>
            <a:r>
              <a:rPr lang="zh-CN" altLang="en-US" dirty="0"/>
              <a:t>与</a:t>
            </a:r>
            <a:r>
              <a:rPr lang="en-US" altLang="zh-CN" dirty="0"/>
              <a:t>y=7</a:t>
            </a:r>
            <a:r>
              <a:rPr lang="zh-CN" altLang="en-US" dirty="0"/>
              <a:t>为边界，</a:t>
            </a:r>
            <a:r>
              <a:rPr lang="en-US" altLang="zh-CN" dirty="0"/>
              <a:t>让弹珠到达边界后不再继续向</a:t>
            </a:r>
            <a:r>
              <a:rPr lang="en-US" altLang="zh-CN" dirty="0"/>
              <a:t>y轴的正负方向无限滚动。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75" y="2249170"/>
            <a:ext cx="3839845" cy="41795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557645" y="4361180"/>
            <a:ext cx="2327275" cy="833755"/>
          </a:xfrm>
          <a:prstGeom prst="rect">
            <a:avLst/>
          </a:prstGeom>
          <a:noFill/>
          <a:ln w="2222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536190" y="4495165"/>
            <a:ext cx="2100580" cy="765810"/>
          </a:xfrm>
          <a:prstGeom prst="rect">
            <a:avLst/>
          </a:prstGeom>
          <a:noFill/>
          <a:ln w="2222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508500" y="5397500"/>
            <a:ext cx="1774825" cy="83312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10731500" cy="1541145"/>
          </a:xfrm>
        </p:spPr>
        <p:txBody>
          <a:bodyPr>
            <a:noAutofit/>
          </a:bodyPr>
          <a:lstStyle/>
          <a:p>
            <a:r>
              <a:rPr lang="zh-CN" altLang="en-US" dirty="0"/>
              <a:t>④弹珠在板子上左右滚动并进行边界控制。要实现弹珠在</a:t>
            </a:r>
            <a:r>
              <a:rPr lang="en-US" altLang="zh-CN" dirty="0"/>
              <a:t>x</a:t>
            </a:r>
            <a:r>
              <a:rPr lang="zh-CN" altLang="en-US" dirty="0"/>
              <a:t>轴方向上滚动，就要获取加速度传感器在</a:t>
            </a:r>
            <a:r>
              <a:rPr lang="en-US" altLang="zh-CN" dirty="0"/>
              <a:t>x</a:t>
            </a:r>
            <a:r>
              <a:rPr lang="zh-CN" altLang="en-US" dirty="0"/>
              <a:t>方向的值。只需将上面程序中</a:t>
            </a:r>
            <a:r>
              <a:rPr lang="en-US" altLang="zh-CN" dirty="0"/>
              <a:t>y</a:t>
            </a:r>
            <a:r>
              <a:rPr lang="zh-CN" altLang="en-US" dirty="0"/>
              <a:t>的地方换成</a:t>
            </a:r>
            <a:r>
              <a:rPr lang="en-US" altLang="zh-CN" dirty="0"/>
              <a:t>x</a:t>
            </a:r>
            <a:r>
              <a:rPr lang="zh-CN" altLang="en-US" dirty="0"/>
              <a:t>就好。在边界控制上，以</a:t>
            </a:r>
            <a:r>
              <a:rPr lang="en-US" altLang="zh-CN" dirty="0"/>
              <a:t>x=0</a:t>
            </a:r>
            <a:r>
              <a:rPr lang="zh-CN" altLang="en-US" dirty="0"/>
              <a:t>与</a:t>
            </a:r>
            <a:r>
              <a:rPr lang="en-US" altLang="zh-CN" dirty="0"/>
              <a:t>x=15</a:t>
            </a:r>
            <a:r>
              <a:rPr lang="zh-CN" altLang="en-US" dirty="0"/>
              <a:t>为</a:t>
            </a:r>
            <a:r>
              <a:rPr lang="zh-CN" altLang="en-US" dirty="0"/>
              <a:t>边界。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7225" y="2675255"/>
            <a:ext cx="3848100" cy="3394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100" y="2750185"/>
            <a:ext cx="3680460" cy="32118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10467340" cy="659130"/>
          </a:xfrm>
        </p:spPr>
        <p:txBody>
          <a:bodyPr>
            <a:noAutofit/>
          </a:bodyPr>
          <a:lstStyle/>
          <a:p>
            <a:r>
              <a:rPr lang="zh-CN" altLang="en-US" dirty="0"/>
              <a:t>⑤创建迷宫点阵。显示屏由一个个</a:t>
            </a:r>
            <a:r>
              <a:rPr lang="en-US" altLang="zh-CN" dirty="0"/>
              <a:t>led</a:t>
            </a:r>
            <a:r>
              <a:rPr lang="zh-CN" altLang="en-US" dirty="0"/>
              <a:t>灯组成，可以自行</a:t>
            </a:r>
            <a:r>
              <a:rPr lang="zh-CN" altLang="en-US" dirty="0"/>
              <a:t>调控灯的</a:t>
            </a:r>
            <a:r>
              <a:rPr lang="zh-CN" altLang="en-US" dirty="0"/>
              <a:t>亮灭，在显示屏上创建</a:t>
            </a:r>
            <a:r>
              <a:rPr lang="zh-CN" altLang="en-US" dirty="0"/>
              <a:t>图案。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662940" y="2279015"/>
            <a:ext cx="5460365" cy="1680210"/>
            <a:chOff x="1044" y="3328"/>
            <a:chExt cx="8599" cy="2646"/>
          </a:xfrm>
        </p:grpSpPr>
        <p:grpSp>
          <p:nvGrpSpPr>
            <p:cNvPr id="6" name="组合 5"/>
            <p:cNvGrpSpPr/>
            <p:nvPr/>
          </p:nvGrpSpPr>
          <p:grpSpPr>
            <a:xfrm>
              <a:off x="1044" y="3328"/>
              <a:ext cx="8599" cy="2646"/>
              <a:chOff x="923" y="4912"/>
              <a:chExt cx="8599" cy="2646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923" y="4912"/>
                <a:ext cx="8599" cy="2646"/>
              </a:xfrm>
              <a:prstGeom prst="rect">
                <a:avLst/>
              </a:prstGeom>
            </p:spPr>
          </p:pic>
          <p:sp>
            <p:nvSpPr>
              <p:cNvPr id="5" name="矩形 4"/>
              <p:cNvSpPr/>
              <p:nvPr/>
            </p:nvSpPr>
            <p:spPr>
              <a:xfrm>
                <a:off x="3444" y="4912"/>
                <a:ext cx="6078" cy="2645"/>
              </a:xfrm>
              <a:prstGeom prst="rect">
                <a:avLst/>
              </a:prstGeom>
              <a:noFill/>
              <a:ln w="22225"/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0" y="3358"/>
              <a:ext cx="5925" cy="2549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545" y="4105910"/>
            <a:ext cx="6436995" cy="22688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10467340" cy="1443990"/>
          </a:xfrm>
        </p:spPr>
        <p:txBody>
          <a:bodyPr>
            <a:noAutofit/>
          </a:bodyPr>
          <a:lstStyle/>
          <a:p>
            <a:r>
              <a:rPr lang="zh-CN" altLang="en-US" dirty="0"/>
              <a:t>⑥弹珠走迷宫。规定弹珠的初始位置在</a:t>
            </a:r>
            <a:r>
              <a:rPr lang="en-US" altLang="zh-CN" dirty="0"/>
              <a:t>(0,4)</a:t>
            </a:r>
            <a:r>
              <a:rPr lang="zh-CN" altLang="en-US" dirty="0"/>
              <a:t>，将弹珠的运动状态分别存在</a:t>
            </a:r>
            <a:r>
              <a:rPr lang="en-US" altLang="zh-CN" dirty="0"/>
              <a:t>“</a:t>
            </a:r>
            <a:r>
              <a:rPr lang="zh-CN" altLang="en-US" dirty="0"/>
              <a:t>前后倾斜（弹珠上下运动）</a:t>
            </a:r>
            <a:r>
              <a:rPr lang="en-US" altLang="zh-CN" dirty="0"/>
              <a:t>”</a:t>
            </a:r>
            <a:r>
              <a:rPr lang="zh-CN" altLang="en-US" dirty="0"/>
              <a:t>与</a:t>
            </a:r>
            <a:r>
              <a:rPr lang="en-US" altLang="zh-CN" dirty="0"/>
              <a:t>“</a:t>
            </a:r>
            <a:r>
              <a:rPr lang="zh-CN" altLang="en-US" dirty="0"/>
              <a:t>左右倾斜（弹珠左右运动）</a:t>
            </a:r>
            <a:r>
              <a:rPr lang="en-US" altLang="zh-CN" dirty="0"/>
              <a:t>”</a:t>
            </a:r>
            <a:r>
              <a:rPr lang="zh-CN" altLang="en-US" dirty="0"/>
              <a:t>的两个函数</a:t>
            </a:r>
            <a:r>
              <a:rPr lang="en-US" altLang="zh-CN" dirty="0"/>
              <a:t>             </a:t>
            </a:r>
            <a:r>
              <a:rPr lang="zh-CN" altLang="en-US" dirty="0"/>
              <a:t>中，函数中使用全局变量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6945" y="2645410"/>
            <a:ext cx="3281045" cy="3872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140" y="2653030"/>
            <a:ext cx="3108325" cy="36995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62910"/>
            <a:ext cx="3690620" cy="27171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7140" y="3638550"/>
            <a:ext cx="4978400" cy="7366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265" y="2325370"/>
            <a:ext cx="5257800" cy="1181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3785235"/>
            <a:ext cx="4965700" cy="711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2368550"/>
            <a:ext cx="5067300" cy="12319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10467340" cy="1010285"/>
          </a:xfrm>
        </p:spPr>
        <p:txBody>
          <a:bodyPr>
            <a:noAutofit/>
          </a:bodyPr>
          <a:lstStyle/>
          <a:p>
            <a:r>
              <a:rPr lang="zh-CN" altLang="en-US" dirty="0"/>
              <a:t>⑦障碍回避。只有当弹珠运动的下一个位置没有超出边界且灯是</a:t>
            </a:r>
            <a:r>
              <a:rPr lang="zh-CN" altLang="en-US" dirty="0"/>
              <a:t>灭的，也就是没有碰到障碍，弹珠才会运动到下一个</a:t>
            </a:r>
            <a:r>
              <a:rPr lang="zh-CN" altLang="en-US" dirty="0"/>
              <a:t>位置点。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509385" y="2967990"/>
            <a:ext cx="5108575" cy="538480"/>
          </a:xfrm>
          <a:prstGeom prst="rect">
            <a:avLst/>
          </a:prstGeom>
          <a:noFill/>
          <a:ln w="2222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227455" y="4991735"/>
            <a:ext cx="4424045" cy="1063625"/>
            <a:chOff x="993" y="6648"/>
            <a:chExt cx="6486" cy="155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rcRect t="1867" r="4294" b="25350"/>
            <a:stretch>
              <a:fillRect/>
            </a:stretch>
          </p:blipFill>
          <p:spPr>
            <a:xfrm>
              <a:off x="993" y="6648"/>
              <a:ext cx="6486" cy="1559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3862" y="7373"/>
              <a:ext cx="3480" cy="719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6509385" y="3605530"/>
            <a:ext cx="4796155" cy="542925"/>
          </a:xfrm>
          <a:prstGeom prst="rect">
            <a:avLst/>
          </a:prstGeom>
          <a:noFill/>
          <a:ln w="2222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303655" y="2991485"/>
            <a:ext cx="4424680" cy="531495"/>
          </a:xfrm>
          <a:prstGeom prst="rect">
            <a:avLst/>
          </a:prstGeom>
          <a:noFill/>
          <a:ln w="2222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268730" y="3782695"/>
            <a:ext cx="4400550" cy="502285"/>
          </a:xfrm>
          <a:prstGeom prst="rect">
            <a:avLst/>
          </a:prstGeom>
          <a:noFill/>
          <a:ln w="2222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6311265" y="5238115"/>
            <a:ext cx="3608070" cy="546100"/>
            <a:chOff x="1452" y="5213"/>
            <a:chExt cx="6050" cy="916"/>
          </a:xfrm>
        </p:grpSpPr>
        <p:grpSp>
          <p:nvGrpSpPr>
            <p:cNvPr id="28" name="组合 27"/>
            <p:cNvGrpSpPr/>
            <p:nvPr/>
          </p:nvGrpSpPr>
          <p:grpSpPr>
            <a:xfrm>
              <a:off x="1452" y="5213"/>
              <a:ext cx="6050" cy="917"/>
              <a:chOff x="8148" y="4931"/>
              <a:chExt cx="6024" cy="913"/>
            </a:xfrm>
          </p:grpSpPr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6"/>
              <a:srcRect t="2596" r="14585" b="21441"/>
              <a:stretch>
                <a:fillRect/>
              </a:stretch>
            </p:blipFill>
            <p:spPr>
              <a:xfrm>
                <a:off x="10752" y="4931"/>
                <a:ext cx="3420" cy="907"/>
              </a:xfrm>
              <a:prstGeom prst="rect">
                <a:avLst/>
              </a:prstGeom>
            </p:spPr>
          </p:pic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48" y="4956"/>
                <a:ext cx="3192" cy="888"/>
              </a:xfrm>
              <a:prstGeom prst="rect">
                <a:avLst/>
              </a:prstGeom>
            </p:spPr>
          </p:pic>
        </p:grpSp>
        <p:sp>
          <p:nvSpPr>
            <p:cNvPr id="31" name="矩形 30"/>
            <p:cNvSpPr/>
            <p:nvPr/>
          </p:nvSpPr>
          <p:spPr>
            <a:xfrm>
              <a:off x="4826" y="5238"/>
              <a:ext cx="2507" cy="755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8615" y="2041525"/>
            <a:ext cx="4107815" cy="40970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10467340" cy="1010285"/>
          </a:xfrm>
        </p:spPr>
        <p:txBody>
          <a:bodyPr>
            <a:noAutofit/>
          </a:bodyPr>
          <a:lstStyle/>
          <a:p>
            <a:r>
              <a:rPr lang="zh-CN" altLang="en-US" dirty="0"/>
              <a:t>⑧通关机制。当弹珠运动到</a:t>
            </a:r>
            <a:r>
              <a:rPr lang="en-US" altLang="zh-CN" dirty="0"/>
              <a:t>(15,4)</a:t>
            </a:r>
            <a:r>
              <a:rPr lang="zh-CN" altLang="en-US" dirty="0"/>
              <a:t>的位置时，即</a:t>
            </a:r>
            <a:r>
              <a:rPr lang="en-US" altLang="zh-CN" dirty="0"/>
              <a:t>(15,4)</a:t>
            </a:r>
            <a:r>
              <a:rPr lang="zh-CN" altLang="en-US" dirty="0"/>
              <a:t>处的灯被点亮了，弹珠成功走过迷宫，屏幕显示</a:t>
            </a:r>
            <a:r>
              <a:rPr lang="zh-CN" altLang="en-US" dirty="0"/>
              <a:t>笑脸。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448550" y="4497070"/>
            <a:ext cx="3357880" cy="1447800"/>
          </a:xfrm>
          <a:prstGeom prst="rect">
            <a:avLst/>
          </a:prstGeom>
          <a:noFill/>
          <a:ln w="2222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dirty="0"/>
              <a:t>完整代码展示</a:t>
            </a:r>
            <a:endParaRPr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6255" y="951865"/>
            <a:ext cx="6823710" cy="56140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068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dirty="0"/>
              <a:t>完整代码展示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435" y="929005"/>
            <a:ext cx="4650740" cy="55492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410" y="979170"/>
            <a:ext cx="4658360" cy="55492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25940" y="2044492"/>
            <a:ext cx="995786" cy="1005019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141788" y="2166324"/>
            <a:ext cx="3908425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1</a:t>
            </a:r>
            <a:r>
              <a:rPr dirty="0"/>
              <a:t>１</a:t>
            </a:r>
            <a:r>
              <a:rPr lang="en-US" altLang="zh-CN" dirty="0"/>
              <a:t> </a:t>
            </a:r>
            <a:r>
              <a:rPr lang="zh-CN" altLang="en-US" dirty="0"/>
              <a:t>课</a:t>
            </a:r>
            <a:endParaRPr lang="zh-CN" altLang="en-US" dirty="0"/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4"/>
          </p:nvPr>
        </p:nvSpPr>
        <p:spPr>
          <a:xfrm>
            <a:off x="3020058" y="3369434"/>
            <a:ext cx="6151880" cy="1715770"/>
          </a:xfrm>
        </p:spPr>
        <p:txBody>
          <a:bodyPr/>
          <a:lstStyle/>
          <a:p>
            <a:r>
              <a:rPr dirty="0"/>
              <a:t>弹珠迷宫</a:t>
            </a:r>
            <a:r>
              <a:rPr dirty="0"/>
              <a:t>盘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1209675"/>
            <a:ext cx="5727700" cy="92329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marL="228600" indent="-288290" algn="l">
              <a:lnSpc>
                <a:spcPct val="100000"/>
              </a:lnSpc>
              <a:spcBef>
                <a:spcPts val="1000"/>
              </a:spcBef>
              <a:buClrTx/>
              <a:buSzPct val="90000"/>
              <a:buFont typeface="Wingdings 2" panose="05020102010507070707" pitchFamily="18" charset="2"/>
              <a:buChar char=""/>
            </a:pPr>
            <a:r>
              <a:rPr lang="zh-CN" altLang="en-US" sz="2400" dirty="0" smtClean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+mn-ea"/>
              </a:rPr>
              <a:t>重力加速度</a:t>
            </a:r>
            <a:r>
              <a:rPr lang="zh-CN" altLang="en-US" sz="2400" dirty="0" smtClean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+mn-ea"/>
              </a:rPr>
              <a:t>传感器</a:t>
            </a:r>
            <a:endParaRPr lang="zh-CN" altLang="en-US" sz="2400" dirty="0" smtClean="0">
              <a:solidFill>
                <a:schemeClr val="accent1"/>
              </a:solidFill>
              <a:latin typeface="方正粗圆简体" panose="02000000000000000000" charset="-122"/>
              <a:ea typeface="方正粗圆简体" panose="02000000000000000000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zh-CN" altLang="en-US" sz="2400" spc="100" dirty="0">
              <a:solidFill>
                <a:schemeClr val="tx1">
                  <a:lumMod val="75000"/>
                  <a:lumOff val="25000"/>
                </a:schemeClr>
              </a:solidFill>
              <a:latin typeface="方正准圆_GBK" panose="02000000000000000000" charset="-122"/>
              <a:ea typeface="方正准圆_GBK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4560" y="1647825"/>
            <a:ext cx="9965055" cy="11074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微软雅黑" panose="020B0503020204020204" charset="-122"/>
                <a:sym typeface="+mn-ea"/>
              </a:rPr>
              <a:t>加速度传感器可以检测到开发板在三个方向上的加速度（x,y,z）,每个方向的取值范围基本在[-1,1]。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1805" y="3325495"/>
            <a:ext cx="3364230" cy="22320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443355"/>
            <a:ext cx="5747385" cy="23463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</a:pPr>
            <a:r>
              <a:rPr lang="zh-CN" altLang="en-US" sz="2400" dirty="0">
                <a:sym typeface="+mn-ea"/>
              </a:rPr>
              <a:t>全局变量又称外部变量，它是在函数体外部定义的变量。声明全局变量可以使在函数体外的变量在函数体内也起作用。</a:t>
            </a:r>
            <a:endParaRPr lang="zh-CN" altLang="en-US" sz="2400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084580"/>
            <a:ext cx="1922145" cy="460375"/>
          </a:xfrm>
        </p:spPr>
        <p:txBody>
          <a:bodyPr wrap="square"/>
          <a:lstStyle/>
          <a:p>
            <a:pPr algn="l">
              <a:buClrTx/>
            </a:pPr>
            <a:r>
              <a:rPr lang="zh-CN" altLang="en-US" dirty="0"/>
              <a:t> </a:t>
            </a:r>
            <a:r>
              <a:rPr lang="zh-CN" altLang="en-US" dirty="0"/>
              <a:t>全局变量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/>
        </p:nvSpPr>
        <p:spPr>
          <a:xfrm>
            <a:off x="838200" y="3611880"/>
            <a:ext cx="1922145" cy="46037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90000"/>
              <a:buFont typeface="Wingdings 2" panose="05020102010507070707" pitchFamily="18" charset="2"/>
              <a:buChar char=""/>
              <a:defRPr lang="zh-CN" altLang="en-US" sz="2400" kern="1200" smtClean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Tx/>
            </a:pPr>
            <a:r>
              <a:rPr lang="zh-CN" altLang="en-US" dirty="0"/>
              <a:t> </a:t>
            </a:r>
            <a:r>
              <a:rPr lang="zh-CN" altLang="en-US" dirty="0"/>
              <a:t>局部变量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934720" y="4072255"/>
            <a:ext cx="5888990" cy="124079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</a:pPr>
            <a:r>
              <a:rPr lang="zh-CN" altLang="en-US" sz="2400" dirty="0">
                <a:sym typeface="汉仪青云简" panose="00020600040101010101" charset="-122"/>
              </a:rPr>
              <a:t>局部变量又称内部变量，由某个对象或某个函数创建的变量通常为局部变量，只能被内部引用。</a:t>
            </a:r>
            <a:endParaRPr lang="zh-CN" altLang="en-US" sz="2400" dirty="0">
              <a:sym typeface="汉仪青云简" panose="00020600040101010101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</a:pPr>
            <a:endParaRPr lang="zh-CN" altLang="en-US" sz="2400" dirty="0"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823710" y="1850390"/>
            <a:ext cx="4704080" cy="713105"/>
            <a:chOff x="8148" y="4931"/>
            <a:chExt cx="6024" cy="913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rcRect t="2596" r="14585" b="21441"/>
            <a:stretch>
              <a:fillRect/>
            </a:stretch>
          </p:blipFill>
          <p:spPr>
            <a:xfrm>
              <a:off x="10752" y="4931"/>
              <a:ext cx="3420" cy="90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8" y="4956"/>
              <a:ext cx="3192" cy="888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630" y="4284980"/>
            <a:ext cx="2399665" cy="124079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5925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课后乐园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练习巩固</a:t>
            </a:r>
            <a:endParaRPr lang="zh-CN" altLang="en-US" dirty="0"/>
          </a:p>
        </p:txBody>
      </p:sp>
      <p:sp>
        <p:nvSpPr>
          <p:cNvPr id="3" name="文本占位符 4"/>
          <p:cNvSpPr>
            <a:spLocks noGrp="1"/>
          </p:cNvSpPr>
          <p:nvPr/>
        </p:nvSpPr>
        <p:spPr>
          <a:xfrm>
            <a:off x="847090" y="1320024"/>
            <a:ext cx="10405533" cy="49298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/>
              <a:t>体会加速度传感器在</a:t>
            </a:r>
            <a:r>
              <a:rPr lang="en-US" altLang="zh-CN" dirty="0"/>
              <a:t>Z</a:t>
            </a:r>
            <a:r>
              <a:rPr lang="zh-CN" altLang="en-US" dirty="0"/>
              <a:t>方向上的变化。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7920" y="3865245"/>
            <a:ext cx="4076700" cy="800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920" y="3041650"/>
            <a:ext cx="3378200" cy="7747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练习巩固</a:t>
            </a:r>
            <a:endParaRPr lang="zh-CN" altLang="en-US" dirty="0"/>
          </a:p>
        </p:txBody>
      </p:sp>
      <p:sp>
        <p:nvSpPr>
          <p:cNvPr id="3" name="文本占位符 4"/>
          <p:cNvSpPr>
            <a:spLocks noGrp="1"/>
          </p:cNvSpPr>
          <p:nvPr/>
        </p:nvSpPr>
        <p:spPr>
          <a:xfrm>
            <a:off x="838200" y="1309864"/>
            <a:ext cx="10405533" cy="49298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运行下图程序后，打印输出的值</a:t>
            </a:r>
            <a:r>
              <a:rPr lang="zh-CN" altLang="en-US" dirty="0"/>
              <a:t>为（）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     A. 3           B.  4         C. 5        D. 6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39170"/>
          <a:stretch>
            <a:fillRect/>
          </a:stretch>
        </p:blipFill>
        <p:spPr>
          <a:xfrm>
            <a:off x="5675630" y="3318510"/>
            <a:ext cx="4615180" cy="18903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-14" t="-1186" r="64846" b="60707"/>
          <a:stretch>
            <a:fillRect/>
          </a:stretch>
        </p:blipFill>
        <p:spPr>
          <a:xfrm>
            <a:off x="3380105" y="3389630"/>
            <a:ext cx="1623060" cy="12579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创意乐园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sz="quarter" idx="15"/>
          </p:nvPr>
        </p:nvSpPr>
        <p:spPr>
          <a:xfrm>
            <a:off x="838200" y="1320165"/>
            <a:ext cx="10405745" cy="915670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 dirty="0"/>
              <a:t>结合前面所学的知识，尝试为游戏设置计时的功能，来记录通</a:t>
            </a:r>
            <a:r>
              <a:rPr lang="zh-CN" altLang="en-US" dirty="0"/>
              <a:t>关所用的</a:t>
            </a:r>
            <a:r>
              <a:rPr lang="zh-CN" altLang="en-US" dirty="0"/>
              <a:t>时间，时间最短者</a:t>
            </a:r>
            <a:r>
              <a:rPr lang="zh-CN" altLang="en-US" dirty="0"/>
              <a:t>获胜！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246501" y="2813448"/>
            <a:ext cx="5698996" cy="1231106"/>
          </a:xfrm>
        </p:spPr>
        <p:txBody>
          <a:bodyPr anchor="ctr"/>
          <a:lstStyle/>
          <a:p>
            <a:pPr algn="ctr"/>
            <a:r>
              <a:rPr lang="zh-CN" altLang="en-US" sz="8000" dirty="0"/>
              <a:t>谢谢同学们</a:t>
            </a:r>
            <a:endParaRPr lang="zh-CN" altLang="en-US" sz="8000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情境引入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38200" y="2280285"/>
            <a:ext cx="5631180" cy="2009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612140">
              <a:lnSpc>
                <a:spcPct val="130000"/>
              </a:lnSpc>
            </a:pPr>
            <a:r>
              <a:rPr lang="zh-CN" sz="2400" spc="100">
                <a:solidFill>
                  <a:schemeClr val="tx1">
                    <a:lumMod val="75000"/>
                    <a:lumOff val="25000"/>
                  </a:schemeClr>
                </a:solidFill>
                <a:sym typeface="方正准圆_GBK" panose="02000000000000000000" charset="-122"/>
              </a:rPr>
              <a:t>弹珠迷宫是一款益智游戏，在迷宫里放一个弹珠，双手轻晃迷宫盘，弹珠就会移动，迷宫盘往哪边倒，弹珠就往哪边走，直至走出迷宫。</a:t>
            </a:r>
            <a:endParaRPr lang="zh-CN" sz="2400" spc="100">
              <a:solidFill>
                <a:schemeClr val="tx1">
                  <a:lumMod val="75000"/>
                  <a:lumOff val="25000"/>
                </a:schemeClr>
              </a:solidFill>
              <a:sym typeface="方正准圆_GBK" panose="02000000000000000000" charset="-122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1"/>
          <a:srcRect l="19770" t="-117" r="323"/>
          <a:stretch>
            <a:fillRect/>
          </a:stretch>
        </p:blipFill>
        <p:spPr>
          <a:xfrm>
            <a:off x="6778625" y="1786890"/>
            <a:ext cx="4169410" cy="3482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9614535" y="5382895"/>
            <a:ext cx="1333500" cy="2794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图片来源于网络</a:t>
            </a:r>
            <a:endParaRPr lang="zh-CN" altLang="en-US" sz="1400" spc="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1086485" y="1251585"/>
            <a:ext cx="9948545" cy="1228725"/>
          </a:xfrm>
        </p:spPr>
        <p:txBody>
          <a:bodyPr>
            <a:noAutofit/>
          </a:bodyPr>
          <a:lstStyle/>
          <a:p>
            <a:r>
              <a:rPr lang="zh-CN" altLang="en-US"/>
              <a:t>如何用</a:t>
            </a:r>
            <a:r>
              <a:rPr lang="en-US"/>
              <a:t>Mixgo CE</a:t>
            </a:r>
            <a:r>
              <a:rPr lang="zh-CN" altLang="en-US"/>
              <a:t>板模拟迷宫盘呢？</a:t>
            </a:r>
            <a:r>
              <a:rPr lang="zh-CN" altLang="en-US">
                <a:sym typeface="+mn-ea"/>
              </a:rPr>
              <a:t>迷宫图该如何设计呢？</a:t>
            </a:r>
            <a:r>
              <a:rPr lang="zh-CN" altLang="en-US"/>
              <a:t>如何控制弹珠的走向呢？怎样才算走出迷宫</a:t>
            </a:r>
            <a:r>
              <a:rPr lang="zh-CN" altLang="en-US"/>
              <a:t>呢？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214499" cy="43062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想要实现弹珠迷宫盘的功能，我们首先要认识一下加速度传感器，运用加速度传感器来控制弹珠的走向。其次，在点阵屏上</a:t>
            </a:r>
            <a:r>
              <a:rPr lang="zh-CN" altLang="en-US" dirty="0"/>
              <a:t>创建出</a:t>
            </a:r>
            <a:r>
              <a:rPr lang="zh-CN" altLang="en-US" dirty="0">
                <a:sym typeface="+mn-ea"/>
              </a:rPr>
              <a:t>迷宫点阵</a:t>
            </a:r>
            <a:r>
              <a:rPr lang="zh-CN" altLang="en-US" dirty="0"/>
              <a:t>，规定弹珠的起始位置与结束位置，编写弹珠运动的程序。另外，在弹珠运动的过程中</a:t>
            </a:r>
            <a:r>
              <a:rPr lang="zh-CN" altLang="en-US" dirty="0"/>
              <a:t>要进行障碍回避，最后设计游戏通关</a:t>
            </a:r>
            <a:r>
              <a:rPr lang="zh-CN" altLang="en-US" dirty="0"/>
              <a:t>机制。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预备知识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630235"/>
            <a:ext cx="10214499" cy="43062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以左上角为坐标原点(0, 0)，右侧为 x 轴正方向、下方为 y 轴正方向建立的平面直角坐标系。</a:t>
            </a:r>
            <a:endParaRPr lang="zh-CN" altLang="en-US" dirty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00" b="29500"/>
          <a:stretch>
            <a:fillRect/>
          </a:stretch>
        </p:blipFill>
        <p:spPr bwMode="auto">
          <a:xfrm>
            <a:off x="2468518" y="2775495"/>
            <a:ext cx="6649174" cy="272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箭头连接符 5"/>
          <p:cNvCxnSpPr/>
          <p:nvPr/>
        </p:nvCxnSpPr>
        <p:spPr>
          <a:xfrm>
            <a:off x="3884930" y="2999740"/>
            <a:ext cx="39751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246880" y="2775495"/>
            <a:ext cx="0" cy="20149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38200" y="1209675"/>
            <a:ext cx="5727700" cy="92329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marL="228600" indent="-288290" algn="l">
              <a:lnSpc>
                <a:spcPct val="100000"/>
              </a:lnSpc>
              <a:spcBef>
                <a:spcPts val="1000"/>
              </a:spcBef>
              <a:buClrTx/>
              <a:buSzPct val="90000"/>
              <a:buFont typeface="Wingdings 2" panose="05020102010507070707" pitchFamily="18" charset="2"/>
              <a:buChar char=""/>
            </a:pPr>
            <a:r>
              <a:rPr lang="zh-CN" altLang="en-US" sz="2400" dirty="0" smtClean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+mn-ea"/>
              </a:rPr>
              <a:t>点</a:t>
            </a:r>
            <a:r>
              <a:rPr lang="zh-CN" altLang="en-US" sz="2400" dirty="0" smtClean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+mn-ea"/>
              </a:rPr>
              <a:t>阵坐标系</a:t>
            </a:r>
            <a:endParaRPr lang="zh-CN" altLang="en-US" sz="2400" dirty="0" smtClean="0">
              <a:solidFill>
                <a:schemeClr val="accent1"/>
              </a:solidFill>
              <a:latin typeface="方正粗圆简体" panose="02000000000000000000" charset="-122"/>
              <a:ea typeface="方正粗圆简体" panose="02000000000000000000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zh-CN" altLang="en-US" sz="2400" spc="100" dirty="0">
              <a:solidFill>
                <a:schemeClr val="tx1">
                  <a:lumMod val="75000"/>
                  <a:lumOff val="25000"/>
                </a:schemeClr>
              </a:solidFill>
              <a:latin typeface="方正准圆_GBK" panose="02000000000000000000" charset="-122"/>
              <a:ea typeface="方正准圆_GBK" panose="02000000000000000000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10467340" cy="1541145"/>
          </a:xfrm>
        </p:spPr>
        <p:txBody>
          <a:bodyPr>
            <a:noAutofit/>
          </a:bodyPr>
          <a:lstStyle/>
          <a:p>
            <a:r>
              <a:rPr lang="zh-CN" altLang="en-US" dirty="0"/>
              <a:t>①加速度传感器测试。打印加速度传感器，观察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两个方向上数值的</a:t>
            </a:r>
            <a:r>
              <a:rPr lang="zh-CN" altLang="en-US" dirty="0"/>
              <a:t>变化。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19825" y="3624580"/>
            <a:ext cx="4923790" cy="17284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838200" y="2334260"/>
            <a:ext cx="3893820" cy="609600"/>
            <a:chOff x="1417" y="4498"/>
            <a:chExt cx="6132" cy="96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7" y="4498"/>
              <a:ext cx="6132" cy="96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4585" y="4614"/>
              <a:ext cx="2963" cy="742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19825" y="2059940"/>
            <a:ext cx="4603115" cy="15093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065" y="3163570"/>
            <a:ext cx="2244725" cy="14630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ISPRING_PRESENTATION_TITLE" val="家长会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1295</Words>
  <Application>WPS 表格</Application>
  <PresentationFormat>宽屏</PresentationFormat>
  <Paragraphs>118</Paragraphs>
  <Slides>26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9" baseType="lpstr">
      <vt:lpstr>Arial</vt:lpstr>
      <vt:lpstr>宋体</vt:lpstr>
      <vt:lpstr>Wingdings</vt:lpstr>
      <vt:lpstr>方正粗圆简体</vt:lpstr>
      <vt:lpstr>Wingdings 2</vt:lpstr>
      <vt:lpstr>可可布丁体</vt:lpstr>
      <vt:lpstr>宋体-简</vt:lpstr>
      <vt:lpstr>方正准圆_GBK</vt:lpstr>
      <vt:lpstr>Apple SD Gothic Neo</vt:lpstr>
      <vt:lpstr>微软雅黑</vt:lpstr>
      <vt:lpstr>汉仪旗黑</vt:lpstr>
      <vt:lpstr>Wingdings</vt:lpstr>
      <vt:lpstr>汉仪青云简</vt:lpstr>
      <vt:lpstr>苹方-简</vt:lpstr>
      <vt:lpstr>方正准圆简体</vt:lpstr>
      <vt:lpstr>等线</vt:lpstr>
      <vt:lpstr>汉仪中等线KW</vt:lpstr>
      <vt:lpstr>Calibri</vt:lpstr>
      <vt:lpstr>Helvetica Neue</vt:lpstr>
      <vt:lpstr>汉仪书宋二KW</vt:lpstr>
      <vt:lpstr>宋体</vt:lpstr>
      <vt:lpstr>Arial Unicode MS</vt:lpstr>
      <vt:lpstr>Office 主题​​</vt:lpstr>
      <vt:lpstr>PowerPoint 演示文稿</vt:lpstr>
      <vt:lpstr>PowerPoint 演示文稿</vt:lpstr>
      <vt:lpstr>情境引入</vt:lpstr>
      <vt:lpstr>PowerPoint 演示文稿</vt:lpstr>
      <vt:lpstr>想一想</vt:lpstr>
      <vt:lpstr>PowerPoint 演示文稿</vt:lpstr>
      <vt:lpstr>逻辑梳理</vt:lpstr>
      <vt:lpstr>预备知识</vt:lpstr>
      <vt:lpstr>程序编写</vt:lpstr>
      <vt:lpstr>程序编写</vt:lpstr>
      <vt:lpstr>程序编写</vt:lpstr>
      <vt:lpstr>程序编写</vt:lpstr>
      <vt:lpstr>程序编写</vt:lpstr>
      <vt:lpstr>程序编写</vt:lpstr>
      <vt:lpstr>程序编写</vt:lpstr>
      <vt:lpstr>程序编写</vt:lpstr>
      <vt:lpstr>完整代码展示</vt:lpstr>
      <vt:lpstr>完整代码展示</vt:lpstr>
      <vt:lpstr>PowerPoint 演示文稿</vt:lpstr>
      <vt:lpstr>学一学</vt:lpstr>
      <vt:lpstr>学一学</vt:lpstr>
      <vt:lpstr>PowerPoint 演示文稿</vt:lpstr>
      <vt:lpstr>练习巩固</vt:lpstr>
      <vt:lpstr>练习巩固</vt:lpstr>
      <vt:lpstr>创意乐园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A lie</cp:lastModifiedBy>
  <cp:revision>1000</cp:revision>
  <dcterms:created xsi:type="dcterms:W3CDTF">2022-09-17T12:05:39Z</dcterms:created>
  <dcterms:modified xsi:type="dcterms:W3CDTF">2022-09-17T12:05:39Z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2052-4.4.1.7360</vt:lpwstr>
  </property>
  <property fmtid="{D5CDD505-2E9C-101B-9397-08002B2CF9AE}" pid="3" name="ICV">
    <vt:lpwstr>E10F67D427EE49FD9B9ACC3CDE1D6EB2</vt:lpwstr>
  </property>
</Properties>
</file>