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349" r:id="rId3"/>
    <p:sldId id="321" r:id="rId5"/>
    <p:sldId id="387" r:id="rId6"/>
    <p:sldId id="323" r:id="rId7"/>
    <p:sldId id="351" r:id="rId8"/>
    <p:sldId id="651" r:id="rId9"/>
    <p:sldId id="350" r:id="rId10"/>
    <p:sldId id="839" r:id="rId11"/>
    <p:sldId id="840" r:id="rId12"/>
    <p:sldId id="841" r:id="rId13"/>
    <p:sldId id="842" r:id="rId14"/>
    <p:sldId id="843" r:id="rId15"/>
    <p:sldId id="844" r:id="rId16"/>
    <p:sldId id="845" r:id="rId17"/>
    <p:sldId id="846" r:id="rId18"/>
    <p:sldId id="847" r:id="rId19"/>
    <p:sldId id="849" r:id="rId20"/>
    <p:sldId id="850" r:id="rId21"/>
    <p:sldId id="851" r:id="rId22"/>
    <p:sldId id="809" r:id="rId23"/>
    <p:sldId id="358" r:id="rId24"/>
    <p:sldId id="812" r:id="rId25"/>
    <p:sldId id="855" r:id="rId26"/>
    <p:sldId id="852" r:id="rId27"/>
    <p:sldId id="853" r:id="rId28"/>
    <p:sldId id="854" r:id="rId29"/>
    <p:sldId id="778" r:id="rId30"/>
    <p:sldId id="856" r:id="rId31"/>
    <p:sldId id="862" r:id="rId32"/>
    <p:sldId id="359"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830" autoAdjust="0"/>
    <p:restoredTop sz="95164" autoAdjust="0"/>
  </p:normalViewPr>
  <p:slideViewPr>
    <p:cSldViewPr snapToGrid="0">
      <p:cViewPr varScale="1">
        <p:scale>
          <a:sx n="115" d="100"/>
          <a:sy n="115" d="100"/>
        </p:scale>
        <p:origin x="552" y="102"/>
      </p:cViewPr>
      <p:guideLst/>
    </p:cSldViewPr>
  </p:slideViewPr>
  <p:notesTextViewPr>
    <p:cViewPr>
      <p:scale>
        <a:sx n="1" d="1"/>
        <a:sy n="1" d="1"/>
      </p:scale>
      <p:origin x="0" y="0"/>
    </p:cViewPr>
  </p:notesTextViewPr>
  <p:sorterViewPr>
    <p:cViewPr varScale="1">
      <p:scale>
        <a:sx n="1" d="1"/>
        <a:sy n="1" d="1"/>
      </p:scale>
      <p:origin x="0" y="-85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ym typeface="+mn-ea"/>
              </a:rPr>
              <a:t>同学们，本节课我们将接触一个全新的平台——MixIO。有了这个平台上，我们可以进行有关物联网的一系列操作，包括平台→硬件、硬件→平台的数据发送与接收。</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方正粗圆简体" panose="02000000000000000000" charset="-122"/>
                <a:ea typeface="方正粗圆简体" panose="02000000000000000000"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可可布丁体" panose="02010600040101010101" charset="-122"/>
                <a:ea typeface="可可布丁体" panose="02010600040101010101"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可可布丁体" panose="02010600040101010101" charset="-122"/>
                <a:ea typeface="可可布丁体" panose="02010600040101010101"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可可布丁体" panose="02010600040101010101" charset="-122"/>
                <a:ea typeface="可可布丁体" panose="02010600040101010101"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可可布丁体" panose="02010600040101010101" charset="-122"/>
                <a:ea typeface="可可布丁体" panose="02010600040101010101"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方正粗圆简体" panose="02000000000000000000" charset="-122"/>
                <a:ea typeface="方正粗圆简体" panose="02000000000000000000" charset="-122"/>
                <a:sym typeface="方正粗圆简体" panose="02000000000000000000" charset="-122"/>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方正粗圆简体" panose="02000000000000000000" charset="-122"/>
                <a:ea typeface="方正粗圆简体" panose="02000000000000000000" charset="-122"/>
                <a:sym typeface="方正粗圆简体" panose="02000000000000000000" charset="-122"/>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方正粗圆简体" panose="02000000000000000000" charset="-122"/>
                <a:ea typeface="方正粗圆简体" panose="02000000000000000000" charset="-122"/>
                <a:sym typeface="方正粗圆简体" panose="02000000000000000000" charset="-122"/>
              </a:rPr>
              <a:t>同学们再见</a:t>
            </a:r>
            <a:r>
              <a:rPr lang="en-US" altLang="zh-CN" sz="8000" spc="100" dirty="0">
                <a:solidFill>
                  <a:schemeClr val="accent1"/>
                </a:solidFill>
                <a:latin typeface="方正粗圆简体" panose="02000000000000000000" charset="-122"/>
                <a:ea typeface="方正粗圆简体" panose="02000000000000000000" charset="-122"/>
                <a:sym typeface="方正粗圆简体" panose="02000000000000000000" charset="-122"/>
              </a:rPr>
              <a:t>!</a:t>
            </a:r>
            <a:endParaRPr lang="zh-CN" altLang="en-US" sz="8000" spc="100" dirty="0">
              <a:solidFill>
                <a:schemeClr val="accent1"/>
              </a:solidFill>
              <a:latin typeface="方正粗圆简体" panose="02000000000000000000" charset="-122"/>
              <a:ea typeface="方正粗圆简体" panose="02000000000000000000" charset="-122"/>
              <a:sym typeface="方正粗圆简体" panose="02000000000000000000" charset="-122"/>
            </a:endParaRPr>
          </a:p>
        </p:txBody>
      </p:sp>
      <p:sp>
        <p:nvSpPr>
          <p:cNvPr id="29" name="文本框 28"/>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方正粗圆简体" panose="02000000000000000000" charset="-122"/>
                <a:ea typeface="方正粗圆简体" panose="02000000000000000000" charset="-122"/>
                <a:sym typeface="方正粗圆简体" panose="02000000000000000000" charset="-122"/>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方正粗圆简体" panose="02000000000000000000" charset="-122"/>
                <a:ea typeface="方正粗圆简体" panose="02000000000000000000" charset="-122"/>
                <a:sym typeface="方正粗圆简体" panose="02000000000000000000" charset="-122"/>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31" name="文本框 30"/>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方正粗圆简体" panose="02000000000000000000" charset="-122"/>
                <a:ea typeface="方正粗圆简体" panose="02000000000000000000"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方正粗圆简体" panose="02000000000000000000" charset="-122"/>
                <a:ea typeface="方正粗圆简体" panose="02000000000000000000"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方正粗圆简体" panose="02000000000000000000" charset="-122"/>
                <a:ea typeface="方正粗圆简体" panose="02000000000000000000"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方正粗圆简体" panose="02000000000000000000" charset="-122"/>
                <a:ea typeface="方正粗圆简体" panose="02000000000000000000" charset="-122"/>
                <a:sym typeface="方正粗圆简体" panose="02000000000000000000"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方正粗圆简体" panose="02000000000000000000" charset="-122"/>
                <a:ea typeface="方正粗圆简体" panose="02000000000000000000"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粗圆简体" panose="02000000000000000000" charset="-122"/>
              <a:ea typeface="方正粗圆简体" panose="02000000000000000000" charset="-122"/>
              <a:sym typeface="方正粗圆简体" panose="02000000000000000000" charset="-122"/>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方正粗圆简体" panose="02000000000000000000" charset="-122"/>
                <a:ea typeface="方正粗圆简体" panose="02000000000000000000" charset="-122"/>
                <a:cs typeface="+mn-cs"/>
                <a:sym typeface="方正粗圆简体" panose="02000000000000000000" charset="-122"/>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方正粗圆简体" panose="02000000000000000000" charset="-122"/>
                <a:ea typeface="方正粗圆简体" panose="02000000000000000000" charset="-122"/>
                <a:sym typeface="方正粗圆简体" panose="02000000000000000000"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方正粗圆简体" panose="02000000000000000000" charset="-122"/>
          <a:ea typeface="方正粗圆简体" panose="02000000000000000000" charset="-122"/>
          <a:cs typeface="+mj-cs"/>
          <a:sym typeface="方正粗圆简体" panose="02000000000000000000" charset="-122"/>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99124" y="2194933"/>
              <a:ext cx="5121915" cy="1123384"/>
            </a:xfrm>
            <a:prstGeom prst="rect">
              <a:avLst/>
            </a:prstGeom>
            <a:noFill/>
          </p:spPr>
          <p:txBody>
            <a:bodyPr wrap="square" rtlCol="0">
              <a:spAutoFit/>
            </a:bodyPr>
            <a:lstStyle/>
            <a:p>
              <a:pPr algn="dist"/>
              <a:r>
                <a:rPr lang="zh-CN" altLang="en-US" sz="6700" spc="-300" dirty="0">
                  <a:solidFill>
                    <a:schemeClr val="accent1"/>
                  </a:solidFill>
                  <a:latin typeface="方正粗圆简体" panose="02000000000000000000" charset="-122"/>
                  <a:ea typeface="方正粗圆简体" panose="02000000000000000000" charset="-122"/>
                  <a:sym typeface="方正粗圆简体" panose="02000000000000000000" charset="-122"/>
                </a:rPr>
                <a:t>创意电子进阶</a:t>
              </a:r>
              <a:endParaRPr lang="zh-CN" altLang="en-US" sz="6700" spc="-300" dirty="0">
                <a:solidFill>
                  <a:schemeClr val="accent1"/>
                </a:solidFill>
                <a:latin typeface="方正粗圆简体" panose="02000000000000000000" charset="-122"/>
                <a:ea typeface="方正粗圆简体" panose="02000000000000000000" charset="-122"/>
                <a:sym typeface="方正粗圆简体" panose="02000000000000000000" charset="-122"/>
              </a:endParaRP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1563990"/>
              <a:ext cx="5121914" cy="630942"/>
            </a:xfrm>
            <a:prstGeom prst="rect">
              <a:avLst/>
            </a:prstGeom>
            <a:noFill/>
          </p:spPr>
          <p:txBody>
            <a:bodyPr wrap="square" rtlCol="0">
              <a:spAutoFit/>
            </a:bodyPr>
            <a:lstStyle/>
            <a:p>
              <a:pPr algn="dist"/>
              <a:r>
                <a:rPr lang="zh-CN" altLang="en-US" sz="3500" dirty="0">
                  <a:solidFill>
                    <a:schemeClr val="accent1"/>
                  </a:solidFill>
                  <a:latin typeface="方正粗圆简体" panose="02000000000000000000" charset="-122"/>
                  <a:ea typeface="方正粗圆简体" panose="02000000000000000000" charset="-122"/>
                  <a:sym typeface="方正粗圆简体" panose="02000000000000000000" charset="-122"/>
                </a:rPr>
                <a:t>创客教育系列课程</a:t>
              </a:r>
              <a:endParaRPr lang="zh-CN" altLang="en-US" sz="3500" dirty="0">
                <a:solidFill>
                  <a:schemeClr val="accent1"/>
                </a:solidFill>
                <a:latin typeface="方正粗圆简体" panose="02000000000000000000" charset="-122"/>
                <a:ea typeface="方正粗圆简体" panose="02000000000000000000" charset="-122"/>
                <a:sym typeface="方正粗圆简体" panose="02000000000000000000" charset="-122"/>
              </a:endParaRPr>
            </a:p>
          </p:txBody>
        </p:sp>
        <p:sp>
          <p:nvSpPr>
            <p:cNvPr id="15" name="矩形: 圆角 14"/>
            <p:cNvSpPr/>
            <p:nvPr/>
          </p:nvSpPr>
          <p:spPr>
            <a:xfrm>
              <a:off x="1337946" y="4051635"/>
              <a:ext cx="3058159"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 张老师</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endParaRPr lang="zh-CN" altLang="en-US" dirty="0"/>
          </a:p>
        </p:txBody>
      </p:sp>
      <p:sp>
        <p:nvSpPr>
          <p:cNvPr id="11" name="内容占位符 10"/>
          <p:cNvSpPr>
            <a:spLocks noGrp="1"/>
          </p:cNvSpPr>
          <p:nvPr>
            <p:ph sz="quarter" idx="14"/>
          </p:nvPr>
        </p:nvSpPr>
        <p:spPr>
          <a:xfrm>
            <a:off x="838200" y="1133475"/>
            <a:ext cx="10496550" cy="1282065"/>
          </a:xfrm>
        </p:spPr>
        <p:txBody>
          <a:bodyPr>
            <a:noAutofit/>
          </a:bodyPr>
          <a:lstStyle/>
          <a:p>
            <a:r>
              <a:rPr lang="zh-CN" altLang="en-US" dirty="0"/>
              <a:t>② </a:t>
            </a:r>
            <a:r>
              <a:rPr dirty="0"/>
              <a:t>添加项目。点击页面中</a:t>
            </a:r>
            <a:r>
              <a:rPr lang="zh-CN" dirty="0"/>
              <a:t>右上角</a:t>
            </a:r>
            <a:r>
              <a:rPr dirty="0"/>
              <a:t>的“+”添加项目。在弹出的提示框中输入一个项目名称（注意命名规则），输入完成后点击“</a:t>
            </a:r>
            <a:r>
              <a:rPr lang="en-US" dirty="0"/>
              <a:t>√</a:t>
            </a:r>
            <a:r>
              <a:rPr dirty="0"/>
              <a:t>”</a:t>
            </a:r>
            <a:r>
              <a:rPr lang="zh-CN" altLang="en-US" dirty="0"/>
              <a:t>。</a:t>
            </a:r>
            <a:endParaRPr lang="zh-CN" altLang="en-US" dirty="0"/>
          </a:p>
        </p:txBody>
      </p:sp>
      <p:pic>
        <p:nvPicPr>
          <p:cNvPr id="9" name="图片 8"/>
          <p:cNvPicPr>
            <a:picLocks noChangeAspect="1"/>
          </p:cNvPicPr>
          <p:nvPr/>
        </p:nvPicPr>
        <p:blipFill>
          <a:blip r:embed="rId1"/>
          <a:stretch>
            <a:fillRect/>
          </a:stretch>
        </p:blipFill>
        <p:spPr>
          <a:xfrm>
            <a:off x="8491220" y="2596515"/>
            <a:ext cx="2735580" cy="2506980"/>
          </a:xfrm>
          <a:prstGeom prst="rect">
            <a:avLst/>
          </a:prstGeom>
        </p:spPr>
      </p:pic>
      <p:pic>
        <p:nvPicPr>
          <p:cNvPr id="3" name="图片 2"/>
          <p:cNvPicPr>
            <a:picLocks noChangeAspect="1"/>
          </p:cNvPicPr>
          <p:nvPr/>
        </p:nvPicPr>
        <p:blipFill>
          <a:blip r:embed="rId2"/>
          <a:stretch>
            <a:fillRect/>
          </a:stretch>
        </p:blipFill>
        <p:spPr>
          <a:xfrm>
            <a:off x="929005" y="2255520"/>
            <a:ext cx="7200000" cy="3188403"/>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endParaRPr lang="zh-CN" altLang="en-US" dirty="0"/>
          </a:p>
        </p:txBody>
      </p:sp>
      <p:sp>
        <p:nvSpPr>
          <p:cNvPr id="11" name="内容占位符 10"/>
          <p:cNvSpPr>
            <a:spLocks noGrp="1"/>
          </p:cNvSpPr>
          <p:nvPr>
            <p:ph sz="quarter" idx="14"/>
          </p:nvPr>
        </p:nvSpPr>
        <p:spPr>
          <a:xfrm>
            <a:off x="838200" y="1133475"/>
            <a:ext cx="10702290" cy="2913380"/>
          </a:xfrm>
        </p:spPr>
        <p:txBody>
          <a:bodyPr>
            <a:noAutofit/>
          </a:bodyPr>
          <a:lstStyle/>
          <a:p>
            <a:r>
              <a:rPr lang="zh-CN" altLang="en-US" dirty="0"/>
              <a:t>③ </a:t>
            </a:r>
            <a:r>
              <a:rPr dirty="0"/>
              <a:t>进入项目。点击项目框上的“→”，就可以进到该项目的具体设置页面。</a:t>
            </a:r>
            <a:endParaRPr dirty="0"/>
          </a:p>
        </p:txBody>
      </p:sp>
      <p:pic>
        <p:nvPicPr>
          <p:cNvPr id="3" name="图片 2"/>
          <p:cNvPicPr>
            <a:picLocks noChangeAspect="1"/>
          </p:cNvPicPr>
          <p:nvPr/>
        </p:nvPicPr>
        <p:blipFill>
          <a:blip r:embed="rId1"/>
          <a:stretch>
            <a:fillRect/>
          </a:stretch>
        </p:blipFill>
        <p:spPr>
          <a:xfrm>
            <a:off x="1892300" y="1772920"/>
            <a:ext cx="8150400" cy="2606084"/>
          </a:xfrm>
          <a:prstGeom prst="rect">
            <a:avLst/>
          </a:prstGeom>
        </p:spPr>
      </p:pic>
      <p:sp>
        <p:nvSpPr>
          <p:cNvPr id="8" name="矩形 7"/>
          <p:cNvSpPr/>
          <p:nvPr/>
        </p:nvSpPr>
        <p:spPr>
          <a:xfrm>
            <a:off x="3653790" y="3966845"/>
            <a:ext cx="318770" cy="34036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4043680" y="3194050"/>
            <a:ext cx="7012940" cy="317754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endParaRPr lang="zh-CN" altLang="en-US" dirty="0"/>
          </a:p>
        </p:txBody>
      </p:sp>
      <p:sp>
        <p:nvSpPr>
          <p:cNvPr id="11" name="内容占位符 10"/>
          <p:cNvSpPr>
            <a:spLocks noGrp="1"/>
          </p:cNvSpPr>
          <p:nvPr>
            <p:ph sz="quarter" idx="14"/>
          </p:nvPr>
        </p:nvSpPr>
        <p:spPr>
          <a:xfrm>
            <a:off x="838200" y="917575"/>
            <a:ext cx="10495915" cy="2056130"/>
          </a:xfrm>
        </p:spPr>
        <p:txBody>
          <a:bodyPr>
            <a:noAutofit/>
          </a:bodyPr>
          <a:lstStyle/>
          <a:p>
            <a:r>
              <a:rPr lang="zh-CN" altLang="en-US" dirty="0"/>
              <a:t>④ </a:t>
            </a:r>
            <a:r>
              <a:rPr dirty="0"/>
              <a:t>页面右上角有3个按钮，第1个按钮可以添加组件，组件包括“控制”</a:t>
            </a:r>
            <a:r>
              <a:rPr lang="en-US" dirty="0"/>
              <a:t>“</a:t>
            </a:r>
            <a:r>
              <a:rPr lang="zh-CN" altLang="en-US" dirty="0"/>
              <a:t>数据</a:t>
            </a:r>
            <a:r>
              <a:rPr lang="en-US" dirty="0"/>
              <a:t>”“</a:t>
            </a:r>
            <a:r>
              <a:rPr lang="zh-CN" altLang="en-US" dirty="0"/>
              <a:t>文本</a:t>
            </a:r>
            <a:r>
              <a:rPr lang="en-US" dirty="0"/>
              <a:t>”</a:t>
            </a:r>
            <a:r>
              <a:rPr dirty="0"/>
              <a:t>和“</a:t>
            </a:r>
            <a:r>
              <a:rPr lang="zh-CN" dirty="0"/>
              <a:t>装饰</a:t>
            </a:r>
            <a:r>
              <a:rPr dirty="0"/>
              <a:t>”</a:t>
            </a:r>
            <a:r>
              <a:rPr lang="zh-CN" dirty="0"/>
              <a:t>四</a:t>
            </a:r>
            <a:r>
              <a:rPr dirty="0"/>
              <a:t>大类；</a:t>
            </a:r>
            <a:r>
              <a:rPr dirty="0">
                <a:sym typeface="+mn-ea"/>
              </a:rPr>
              <a:t>第</a:t>
            </a:r>
            <a:r>
              <a:rPr lang="zh-CN" dirty="0">
                <a:sym typeface="+mn-ea"/>
              </a:rPr>
              <a:t>２</a:t>
            </a:r>
            <a:r>
              <a:rPr dirty="0">
                <a:sym typeface="+mn-ea"/>
              </a:rPr>
              <a:t>个按钮可以保存当前项目的进度。第</a:t>
            </a:r>
            <a:r>
              <a:rPr lang="zh-CN" dirty="0">
                <a:sym typeface="+mn-ea"/>
              </a:rPr>
              <a:t>３</a:t>
            </a:r>
            <a:r>
              <a:rPr dirty="0">
                <a:sym typeface="+mn-ea"/>
              </a:rPr>
              <a:t>个按钮</a:t>
            </a:r>
            <a:r>
              <a:rPr lang="zh-CN" dirty="0">
                <a:sym typeface="+mn-ea"/>
              </a:rPr>
              <a:t>表示运行当前项目。</a:t>
            </a:r>
            <a:endParaRPr dirty="0"/>
          </a:p>
          <a:p>
            <a:r>
              <a:rPr dirty="0"/>
              <a:t>除此之外，在</a:t>
            </a:r>
            <a:r>
              <a:rPr lang="zh-CN" dirty="0"/>
              <a:t>页面右下角有三种视图</a:t>
            </a:r>
            <a:r>
              <a:rPr lang="en-US" altLang="zh-CN" dirty="0"/>
              <a:t>“</a:t>
            </a:r>
            <a:r>
              <a:rPr lang="zh-CN" altLang="en-US" dirty="0"/>
              <a:t>数据</a:t>
            </a:r>
            <a:r>
              <a:rPr lang="en-US" altLang="zh-CN" dirty="0"/>
              <a:t>”“</a:t>
            </a:r>
            <a:r>
              <a:rPr lang="zh-CN" altLang="en-US" dirty="0"/>
              <a:t>组件</a:t>
            </a:r>
            <a:r>
              <a:rPr lang="en-US" altLang="zh-CN" dirty="0"/>
              <a:t>”</a:t>
            </a:r>
            <a:r>
              <a:rPr lang="zh-CN" altLang="en-US" dirty="0"/>
              <a:t>和</a:t>
            </a:r>
            <a:r>
              <a:rPr lang="en-US" altLang="zh-CN" dirty="0"/>
              <a:t>“</a:t>
            </a:r>
            <a:r>
              <a:rPr lang="zh-CN" altLang="en-US" dirty="0">
                <a:sym typeface="+mn-ea"/>
              </a:rPr>
              <a:t>逻辑</a:t>
            </a:r>
            <a:r>
              <a:rPr lang="en-US" altLang="zh-CN" dirty="0"/>
              <a:t>”</a:t>
            </a:r>
            <a:r>
              <a:rPr lang="zh-CN" altLang="en-US" dirty="0"/>
              <a:t>。</a:t>
            </a:r>
            <a:endParaRPr lang="zh-CN" altLang="en-US" dirty="0"/>
          </a:p>
        </p:txBody>
      </p:sp>
      <p:pic>
        <p:nvPicPr>
          <p:cNvPr id="3" name="图片 2"/>
          <p:cNvPicPr>
            <a:picLocks noChangeAspect="1"/>
          </p:cNvPicPr>
          <p:nvPr/>
        </p:nvPicPr>
        <p:blipFill>
          <a:blip r:embed="rId1"/>
          <a:srcRect l="82491" t="88344" r="-56" b="-294"/>
          <a:stretch>
            <a:fillRect/>
          </a:stretch>
        </p:blipFill>
        <p:spPr>
          <a:xfrm>
            <a:off x="7658100" y="3338195"/>
            <a:ext cx="3783330" cy="1166495"/>
          </a:xfrm>
          <a:prstGeom prst="rect">
            <a:avLst/>
          </a:prstGeom>
        </p:spPr>
      </p:pic>
      <p:grpSp>
        <p:nvGrpSpPr>
          <p:cNvPr id="16" name="组合 15"/>
          <p:cNvGrpSpPr/>
          <p:nvPr/>
        </p:nvGrpSpPr>
        <p:grpSpPr>
          <a:xfrm>
            <a:off x="991870" y="3287395"/>
            <a:ext cx="2811780" cy="1398905"/>
            <a:chOff x="2137" y="5257"/>
            <a:chExt cx="4428" cy="2203"/>
          </a:xfrm>
        </p:grpSpPr>
        <p:pic>
          <p:nvPicPr>
            <p:cNvPr id="5" name="图片 4"/>
            <p:cNvPicPr>
              <a:picLocks noChangeAspect="1"/>
            </p:cNvPicPr>
            <p:nvPr/>
          </p:nvPicPr>
          <p:blipFill>
            <a:blip r:embed="rId1"/>
            <a:srcRect l="86943" t="-260" b="87790"/>
            <a:stretch>
              <a:fillRect/>
            </a:stretch>
          </p:blipFill>
          <p:spPr>
            <a:xfrm>
              <a:off x="2137" y="5257"/>
              <a:ext cx="4429" cy="1917"/>
            </a:xfrm>
            <a:prstGeom prst="rect">
              <a:avLst/>
            </a:prstGeom>
          </p:spPr>
        </p:pic>
        <p:sp>
          <p:nvSpPr>
            <p:cNvPr id="4" name="文本框 3"/>
            <p:cNvSpPr txBox="1"/>
            <p:nvPr/>
          </p:nvSpPr>
          <p:spPr>
            <a:xfrm>
              <a:off x="4565" y="6830"/>
              <a:ext cx="840" cy="630"/>
            </a:xfrm>
            <a:prstGeom prst="rect">
              <a:avLst/>
            </a:prstGeom>
            <a:noFill/>
          </p:spPr>
          <p:txBody>
            <a:bodyPr wrap="none" lIns="0" tIns="0" rIns="0" bIns="0" rtlCol="0">
              <a:spAutoFit/>
            </a:bodyPr>
            <a:p>
              <a:pPr algn="l">
                <a:lnSpc>
                  <a:spcPct val="130000"/>
                </a:lnSpc>
              </a:pPr>
              <a:r>
                <a:rPr lang="zh-CN" altLang="en-US" sz="2000" spc="100" dirty="0" smtClean="0">
                  <a:solidFill>
                    <a:schemeClr val="tx1">
                      <a:lumMod val="75000"/>
                      <a:lumOff val="25000"/>
                    </a:schemeClr>
                  </a:solidFill>
                </a:rPr>
                <a:t>保存</a:t>
              </a:r>
              <a:endParaRPr lang="zh-CN" altLang="en-US" sz="2000" spc="100" dirty="0" smtClean="0">
                <a:solidFill>
                  <a:schemeClr val="tx1">
                    <a:lumMod val="75000"/>
                    <a:lumOff val="25000"/>
                  </a:schemeClr>
                </a:solidFill>
              </a:endParaRPr>
            </a:p>
          </p:txBody>
        </p:sp>
        <p:sp>
          <p:nvSpPr>
            <p:cNvPr id="7" name="文本框 6"/>
            <p:cNvSpPr txBox="1"/>
            <p:nvPr/>
          </p:nvSpPr>
          <p:spPr>
            <a:xfrm>
              <a:off x="2768" y="6830"/>
              <a:ext cx="1680" cy="630"/>
            </a:xfrm>
            <a:prstGeom prst="rect">
              <a:avLst/>
            </a:prstGeom>
            <a:noFill/>
          </p:spPr>
          <p:txBody>
            <a:bodyPr wrap="none" lIns="0" tIns="0" rIns="0" bIns="0" rtlCol="0">
              <a:spAutoFit/>
            </a:bodyPr>
            <a:p>
              <a:pPr algn="l">
                <a:lnSpc>
                  <a:spcPct val="130000"/>
                </a:lnSpc>
              </a:pPr>
              <a:r>
                <a:rPr lang="zh-CN" altLang="en-US" sz="2000" spc="100" dirty="0" smtClean="0">
                  <a:solidFill>
                    <a:schemeClr val="tx1">
                      <a:lumMod val="75000"/>
                      <a:lumOff val="25000"/>
                    </a:schemeClr>
                  </a:solidFill>
                </a:rPr>
                <a:t>添加组件</a:t>
              </a:r>
              <a:endParaRPr lang="zh-CN" altLang="en-US" sz="2000" spc="100" dirty="0" smtClean="0">
                <a:solidFill>
                  <a:schemeClr val="tx1">
                    <a:lumMod val="75000"/>
                    <a:lumOff val="25000"/>
                  </a:schemeClr>
                </a:solidFill>
              </a:endParaRPr>
            </a:p>
          </p:txBody>
        </p:sp>
        <p:sp>
          <p:nvSpPr>
            <p:cNvPr id="9" name="文本框 8"/>
            <p:cNvSpPr txBox="1"/>
            <p:nvPr/>
          </p:nvSpPr>
          <p:spPr>
            <a:xfrm>
              <a:off x="5452" y="6830"/>
              <a:ext cx="840" cy="630"/>
            </a:xfrm>
            <a:prstGeom prst="rect">
              <a:avLst/>
            </a:prstGeom>
            <a:noFill/>
          </p:spPr>
          <p:txBody>
            <a:bodyPr wrap="none" lIns="0" tIns="0" rIns="0" bIns="0" rtlCol="0">
              <a:spAutoFit/>
            </a:bodyPr>
            <a:p>
              <a:pPr algn="l">
                <a:lnSpc>
                  <a:spcPct val="130000"/>
                </a:lnSpc>
              </a:pPr>
              <a:r>
                <a:rPr lang="zh-CN" altLang="en-US" sz="2000" spc="100" dirty="0" smtClean="0">
                  <a:solidFill>
                    <a:schemeClr val="tx1">
                      <a:lumMod val="75000"/>
                      <a:lumOff val="25000"/>
                    </a:schemeClr>
                  </a:solidFill>
                </a:rPr>
                <a:t>运行</a:t>
              </a:r>
              <a:endParaRPr lang="zh-CN" altLang="en-US" sz="2400" spc="100" dirty="0" smtClean="0">
                <a:solidFill>
                  <a:schemeClr val="tx1">
                    <a:lumMod val="75000"/>
                    <a:lumOff val="25000"/>
                  </a:schemeClr>
                </a:solidFill>
              </a:endParaRPr>
            </a:p>
          </p:txBody>
        </p:sp>
        <p:cxnSp>
          <p:nvCxnSpPr>
            <p:cNvPr id="10" name="直接箭头连接符 9"/>
            <p:cNvCxnSpPr>
              <a:endCxn id="7" idx="0"/>
            </p:cNvCxnSpPr>
            <p:nvPr/>
          </p:nvCxnSpPr>
          <p:spPr>
            <a:xfrm flipH="1">
              <a:off x="3608" y="6391"/>
              <a:ext cx="223" cy="439"/>
            </a:xfrm>
            <a:prstGeom prst="straightConnector1">
              <a:avLst/>
            </a:prstGeom>
            <a:ln w="952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4" idx="0"/>
            </p:cNvCxnSpPr>
            <p:nvPr/>
          </p:nvCxnSpPr>
          <p:spPr>
            <a:xfrm>
              <a:off x="4910" y="6391"/>
              <a:ext cx="75" cy="439"/>
            </a:xfrm>
            <a:prstGeom prst="straightConnector1">
              <a:avLst/>
            </a:prstGeom>
            <a:ln w="952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a:off x="5834" y="6391"/>
              <a:ext cx="38" cy="439"/>
            </a:xfrm>
            <a:prstGeom prst="straightConnector1">
              <a:avLst/>
            </a:prstGeom>
            <a:ln w="9525">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481195" y="2999740"/>
            <a:ext cx="2681605" cy="3481705"/>
            <a:chOff x="6027" y="0"/>
            <a:chExt cx="8520" cy="11064"/>
          </a:xfrm>
        </p:grpSpPr>
        <p:pic>
          <p:nvPicPr>
            <p:cNvPr id="6" name="图片 5"/>
            <p:cNvPicPr>
              <a:picLocks noChangeAspect="1"/>
            </p:cNvPicPr>
            <p:nvPr/>
          </p:nvPicPr>
          <p:blipFill>
            <a:blip r:embed="rId2"/>
            <a:srcRect l="560"/>
            <a:stretch>
              <a:fillRect/>
            </a:stretch>
          </p:blipFill>
          <p:spPr>
            <a:xfrm>
              <a:off x="6027" y="0"/>
              <a:ext cx="8520" cy="7992"/>
            </a:xfrm>
            <a:prstGeom prst="rect">
              <a:avLst/>
            </a:prstGeom>
          </p:spPr>
        </p:pic>
        <p:pic>
          <p:nvPicPr>
            <p:cNvPr id="17" name="图片 16"/>
            <p:cNvPicPr>
              <a:picLocks noChangeAspect="1"/>
            </p:cNvPicPr>
            <p:nvPr/>
          </p:nvPicPr>
          <p:blipFill>
            <a:blip r:embed="rId3"/>
            <a:srcRect l="749"/>
            <a:stretch>
              <a:fillRect/>
            </a:stretch>
          </p:blipFill>
          <p:spPr>
            <a:xfrm>
              <a:off x="6055" y="7968"/>
              <a:ext cx="8480" cy="3096"/>
            </a:xfrm>
            <a:prstGeom prst="rect">
              <a:avLst/>
            </a:prstGeom>
          </p:spPr>
        </p:pic>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endParaRPr lang="zh-CN" altLang="en-US" dirty="0"/>
          </a:p>
        </p:txBody>
      </p:sp>
      <p:sp>
        <p:nvSpPr>
          <p:cNvPr id="11" name="内容占位符 10"/>
          <p:cNvSpPr>
            <a:spLocks noGrp="1"/>
          </p:cNvSpPr>
          <p:nvPr>
            <p:ph sz="quarter" idx="14"/>
          </p:nvPr>
        </p:nvSpPr>
        <p:spPr>
          <a:xfrm>
            <a:off x="838200" y="1133475"/>
            <a:ext cx="10603865" cy="1574800"/>
          </a:xfrm>
        </p:spPr>
        <p:txBody>
          <a:bodyPr>
            <a:noAutofit/>
          </a:bodyPr>
          <a:lstStyle/>
          <a:p>
            <a:r>
              <a:rPr lang="zh-CN" altLang="en-US" dirty="0"/>
              <a:t>⑤ 添加文本输入组件。点击页面右上角的“＋”，在弹出的提示框中找到</a:t>
            </a:r>
            <a:r>
              <a:rPr lang="en-US" altLang="zh-CN" dirty="0"/>
              <a:t>“</a:t>
            </a:r>
            <a:r>
              <a:rPr lang="zh-CN" altLang="en-US" dirty="0"/>
              <a:t>文本</a:t>
            </a:r>
            <a:r>
              <a:rPr lang="en-US" altLang="zh-CN" dirty="0"/>
              <a:t>”</a:t>
            </a:r>
            <a:r>
              <a:rPr lang="zh-CN" altLang="en-US" dirty="0"/>
              <a:t>下的</a:t>
            </a:r>
            <a:r>
              <a:rPr lang="en-US" altLang="zh-CN" dirty="0"/>
              <a:t>“</a:t>
            </a:r>
            <a:r>
              <a:rPr lang="zh-CN" altLang="en-US" dirty="0"/>
              <a:t>文本输入</a:t>
            </a:r>
            <a:r>
              <a:rPr lang="en-US" altLang="zh-CN" dirty="0"/>
              <a:t>”</a:t>
            </a:r>
            <a:r>
              <a:rPr lang="zh-CN" altLang="en-US" dirty="0"/>
              <a:t>，并点击右边的绿色</a:t>
            </a:r>
            <a:r>
              <a:rPr lang="en-US" altLang="zh-CN" dirty="0"/>
              <a:t>“</a:t>
            </a:r>
            <a:r>
              <a:rPr lang="zh-CN" altLang="en-US" dirty="0"/>
              <a:t>＋</a:t>
            </a:r>
            <a:r>
              <a:rPr lang="en-US" altLang="zh-CN" dirty="0"/>
              <a:t>”</a:t>
            </a:r>
            <a:r>
              <a:rPr lang="zh-CN" altLang="en-US" dirty="0"/>
              <a:t>。在弹出的提示框中设置符合命名要求的“组件名称”和“消息主题”名称。设置完成后点击“√”，页面中就会出现1个文本发送</a:t>
            </a:r>
            <a:r>
              <a:rPr lang="zh-CN" altLang="en-US" dirty="0"/>
              <a:t>样式的组件。</a:t>
            </a:r>
            <a:endParaRPr lang="zh-CN" altLang="en-US" dirty="0"/>
          </a:p>
        </p:txBody>
      </p:sp>
      <p:grpSp>
        <p:nvGrpSpPr>
          <p:cNvPr id="9" name="组合 8"/>
          <p:cNvGrpSpPr/>
          <p:nvPr/>
        </p:nvGrpSpPr>
        <p:grpSpPr>
          <a:xfrm>
            <a:off x="1259840" y="3123565"/>
            <a:ext cx="2399030" cy="3087370"/>
            <a:chOff x="1171" y="4143"/>
            <a:chExt cx="4560" cy="5868"/>
          </a:xfrm>
        </p:grpSpPr>
        <p:pic>
          <p:nvPicPr>
            <p:cNvPr id="3" name="图片 2"/>
            <p:cNvPicPr>
              <a:picLocks noChangeAspect="1"/>
            </p:cNvPicPr>
            <p:nvPr/>
          </p:nvPicPr>
          <p:blipFill>
            <a:blip r:embed="rId1"/>
            <a:stretch>
              <a:fillRect/>
            </a:stretch>
          </p:blipFill>
          <p:spPr>
            <a:xfrm>
              <a:off x="1171" y="4143"/>
              <a:ext cx="4560" cy="5868"/>
            </a:xfrm>
            <a:prstGeom prst="rect">
              <a:avLst/>
            </a:prstGeom>
          </p:spPr>
        </p:pic>
        <p:sp>
          <p:nvSpPr>
            <p:cNvPr id="4" name="矩形 3"/>
            <p:cNvSpPr/>
            <p:nvPr/>
          </p:nvSpPr>
          <p:spPr>
            <a:xfrm>
              <a:off x="1320" y="4664"/>
              <a:ext cx="3942" cy="1002"/>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4123055" y="3124200"/>
            <a:ext cx="2884805" cy="3147060"/>
            <a:chOff x="5743" y="4808"/>
            <a:chExt cx="4632" cy="5052"/>
          </a:xfrm>
        </p:grpSpPr>
        <p:pic>
          <p:nvPicPr>
            <p:cNvPr id="6" name="图片 5"/>
            <p:cNvPicPr>
              <a:picLocks noChangeAspect="1"/>
            </p:cNvPicPr>
            <p:nvPr/>
          </p:nvPicPr>
          <p:blipFill>
            <a:blip r:embed="rId2"/>
            <a:stretch>
              <a:fillRect/>
            </a:stretch>
          </p:blipFill>
          <p:spPr>
            <a:xfrm>
              <a:off x="5743" y="4808"/>
              <a:ext cx="4632" cy="5052"/>
            </a:xfrm>
            <a:prstGeom prst="rect">
              <a:avLst/>
            </a:prstGeom>
          </p:spPr>
        </p:pic>
        <p:sp>
          <p:nvSpPr>
            <p:cNvPr id="5" name="矩形 4"/>
            <p:cNvSpPr/>
            <p:nvPr/>
          </p:nvSpPr>
          <p:spPr>
            <a:xfrm>
              <a:off x="6931" y="6784"/>
              <a:ext cx="2224" cy="586"/>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931" y="8054"/>
              <a:ext cx="2224" cy="586"/>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2" name="图片 11"/>
          <p:cNvPicPr>
            <a:picLocks noChangeAspect="1"/>
          </p:cNvPicPr>
          <p:nvPr/>
        </p:nvPicPr>
        <p:blipFill>
          <a:blip r:embed="rId3"/>
          <a:stretch>
            <a:fillRect/>
          </a:stretch>
        </p:blipFill>
        <p:spPr>
          <a:xfrm>
            <a:off x="7597140" y="3331210"/>
            <a:ext cx="3204210" cy="1814830"/>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endParaRPr lang="zh-CN" altLang="en-US" dirty="0"/>
          </a:p>
        </p:txBody>
      </p:sp>
      <p:sp>
        <p:nvSpPr>
          <p:cNvPr id="11" name="内容占位符 10"/>
          <p:cNvSpPr>
            <a:spLocks noGrp="1"/>
          </p:cNvSpPr>
          <p:nvPr>
            <p:ph sz="quarter" idx="14"/>
          </p:nvPr>
        </p:nvSpPr>
        <p:spPr>
          <a:xfrm>
            <a:off x="838200" y="850265"/>
            <a:ext cx="10410190" cy="1091565"/>
          </a:xfrm>
        </p:spPr>
        <p:txBody>
          <a:bodyPr>
            <a:noAutofit/>
          </a:bodyPr>
          <a:lstStyle/>
          <a:p>
            <a:r>
              <a:rPr lang="zh-CN" altLang="en-US" dirty="0"/>
              <a:t>⑥ 连接</a:t>
            </a:r>
            <a:r>
              <a:rPr lang="en-US" altLang="zh-CN" dirty="0"/>
              <a:t>WIFI</a:t>
            </a:r>
            <a:r>
              <a:rPr lang="zh-CN" altLang="en-US" dirty="0"/>
              <a:t>，配置</a:t>
            </a:r>
            <a:r>
              <a:rPr lang="en-US" altLang="zh-CN" dirty="0"/>
              <a:t>MQTT</a:t>
            </a:r>
            <a:r>
              <a:rPr lang="zh-CN" altLang="en-US" dirty="0"/>
              <a:t>。从“物联网”－</a:t>
            </a:r>
            <a:r>
              <a:rPr lang="en-US" altLang="zh-CN" dirty="0"/>
              <a:t>“MixIO”</a:t>
            </a:r>
            <a:r>
              <a:rPr lang="zh-CN" altLang="en-US" dirty="0"/>
              <a:t>模块中拖出“连接WiFi……”和“创建MQTT客户端</a:t>
            </a:r>
            <a:r>
              <a:rPr lang="zh-CN" altLang="en-US" dirty="0"/>
              <a:t>并连接……”2个模块。</a:t>
            </a:r>
            <a:endParaRPr lang="zh-CN" altLang="en-US" dirty="0"/>
          </a:p>
        </p:txBody>
      </p:sp>
      <p:pic>
        <p:nvPicPr>
          <p:cNvPr id="6" name="图片 5"/>
          <p:cNvPicPr>
            <a:picLocks noChangeAspect="1"/>
          </p:cNvPicPr>
          <p:nvPr>
            <p:custDataLst>
              <p:tags r:id="rId1"/>
            </p:custDataLst>
          </p:nvPr>
        </p:nvPicPr>
        <p:blipFill>
          <a:blip r:embed="rId2"/>
          <a:stretch>
            <a:fillRect/>
          </a:stretch>
        </p:blipFill>
        <p:spPr>
          <a:xfrm>
            <a:off x="558165" y="2272030"/>
            <a:ext cx="5318313" cy="2520000"/>
          </a:xfrm>
          <a:prstGeom prst="rect">
            <a:avLst/>
          </a:prstGeom>
        </p:spPr>
      </p:pic>
      <p:sp>
        <p:nvSpPr>
          <p:cNvPr id="5" name="矩形 4"/>
          <p:cNvSpPr/>
          <p:nvPr/>
        </p:nvSpPr>
        <p:spPr>
          <a:xfrm>
            <a:off x="1635760" y="3582670"/>
            <a:ext cx="2444750" cy="106489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6024880" y="2198370"/>
            <a:ext cx="5814060" cy="3176270"/>
            <a:chOff x="9504" y="3062"/>
            <a:chExt cx="9156" cy="5002"/>
          </a:xfrm>
        </p:grpSpPr>
        <p:pic>
          <p:nvPicPr>
            <p:cNvPr id="9" name="图片 8"/>
            <p:cNvPicPr>
              <a:picLocks noChangeAspect="1"/>
            </p:cNvPicPr>
            <p:nvPr/>
          </p:nvPicPr>
          <p:blipFill>
            <a:blip r:embed="rId3"/>
            <a:stretch>
              <a:fillRect/>
            </a:stretch>
          </p:blipFill>
          <p:spPr>
            <a:xfrm>
              <a:off x="9504" y="3849"/>
              <a:ext cx="7698" cy="2835"/>
            </a:xfrm>
            <a:prstGeom prst="rect">
              <a:avLst/>
            </a:prstGeom>
          </p:spPr>
        </p:pic>
        <p:grpSp>
          <p:nvGrpSpPr>
            <p:cNvPr id="26" name="组合 25"/>
            <p:cNvGrpSpPr/>
            <p:nvPr/>
          </p:nvGrpSpPr>
          <p:grpSpPr>
            <a:xfrm rot="0">
              <a:off x="11372" y="3062"/>
              <a:ext cx="7289" cy="5002"/>
              <a:chOff x="2875" y="2395"/>
              <a:chExt cx="7289" cy="5002"/>
            </a:xfrm>
          </p:grpSpPr>
          <p:cxnSp>
            <p:nvCxnSpPr>
              <p:cNvPr id="16" name="直接箭头连接符 15"/>
              <p:cNvCxnSpPr/>
              <p:nvPr/>
            </p:nvCxnSpPr>
            <p:spPr>
              <a:xfrm>
                <a:off x="4616" y="5817"/>
                <a:ext cx="479" cy="5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558" y="6478"/>
                <a:ext cx="3842" cy="919"/>
              </a:xfrm>
              <a:prstGeom prst="rect">
                <a:avLst/>
              </a:prstGeom>
              <a:solidFill>
                <a:schemeClr val="accent1">
                  <a:lumMod val="20000"/>
                  <a:lumOff val="80000"/>
                </a:schemeClr>
              </a:solidFill>
              <a:ln>
                <a:solidFill>
                  <a:schemeClr val="accent1"/>
                </a:solidFill>
                <a:prstDash val="dash"/>
              </a:ln>
            </p:spPr>
            <p:txBody>
              <a:bodyPr wrap="square" rtlCol="0">
                <a:spAutoFit/>
              </a:bodyPr>
              <a:p>
                <a:r>
                  <a:rPr lang="zh-CN" altLang="en-US" sz="1600" dirty="0"/>
                  <a:t>与在物联网平台创建的项目名称一致</a:t>
                </a:r>
                <a:endParaRPr lang="zh-CN" altLang="en-US" sz="1600" dirty="0"/>
              </a:p>
            </p:txBody>
          </p:sp>
          <p:sp>
            <p:nvSpPr>
              <p:cNvPr id="31" name="文本框 30"/>
              <p:cNvSpPr txBox="1"/>
              <p:nvPr/>
            </p:nvSpPr>
            <p:spPr>
              <a:xfrm>
                <a:off x="2875" y="2395"/>
                <a:ext cx="284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准确填入</a:t>
                </a:r>
                <a:r>
                  <a:rPr lang="en-US" altLang="zh-CN"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rPr>
                  <a:t>wifi</a:t>
                </a:r>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名称</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18" name="直接箭头连接符 17"/>
              <p:cNvCxnSpPr/>
              <p:nvPr/>
            </p:nvCxnSpPr>
            <p:spPr>
              <a:xfrm>
                <a:off x="4241" y="2853"/>
                <a:ext cx="151" cy="6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857" y="2411"/>
                <a:ext cx="284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准确填入</a:t>
                </a:r>
                <a:r>
                  <a:rPr lang="en-US" altLang="zh-CN"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rPr>
                  <a:t>wifi</a:t>
                </a:r>
                <a:r>
                  <a:rPr lang="zh-CN" altLang="en-US"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rPr>
                  <a:t>密码</a:t>
                </a:r>
                <a:endParaRPr lang="zh-CN" altLang="en-US"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20" name="直接箭头连接符 19"/>
              <p:cNvCxnSpPr/>
              <p:nvPr/>
            </p:nvCxnSpPr>
            <p:spPr>
              <a:xfrm flipH="1">
                <a:off x="7076" y="2919"/>
                <a:ext cx="133" cy="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356" y="4439"/>
                <a:ext cx="380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准确填入服务器的用户名</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23" name="直接箭头连接符 22"/>
              <p:cNvCxnSpPr/>
              <p:nvPr/>
            </p:nvCxnSpPr>
            <p:spPr>
              <a:xfrm flipH="1">
                <a:off x="5397" y="4747"/>
                <a:ext cx="1086" cy="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566" y="5116"/>
                <a:ext cx="284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加密处理后的密码</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25" name="直接箭头连接符 24"/>
              <p:cNvCxnSpPr>
                <a:stCxn id="24" idx="1"/>
              </p:cNvCxnSpPr>
              <p:nvPr/>
            </p:nvCxnSpPr>
            <p:spPr>
              <a:xfrm flipH="1" flipV="1">
                <a:off x="5445" y="5258"/>
                <a:ext cx="1121" cy="1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矩形 3"/>
          <p:cNvSpPr/>
          <p:nvPr/>
        </p:nvSpPr>
        <p:spPr>
          <a:xfrm>
            <a:off x="1635760" y="2291715"/>
            <a:ext cx="3452495" cy="36639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endParaRPr lang="zh-CN" altLang="en-US" dirty="0"/>
          </a:p>
        </p:txBody>
      </p:sp>
      <p:sp>
        <p:nvSpPr>
          <p:cNvPr id="11" name="内容占位符 10"/>
          <p:cNvSpPr>
            <a:spLocks noGrp="1"/>
          </p:cNvSpPr>
          <p:nvPr>
            <p:ph sz="quarter" idx="14"/>
          </p:nvPr>
        </p:nvSpPr>
        <p:spPr>
          <a:xfrm>
            <a:off x="838200" y="850265"/>
            <a:ext cx="10410190" cy="1588770"/>
          </a:xfrm>
        </p:spPr>
        <p:txBody>
          <a:bodyPr>
            <a:noAutofit/>
          </a:bodyPr>
          <a:lstStyle/>
          <a:p>
            <a:r>
              <a:rPr lang="zh-CN" altLang="en-US" dirty="0"/>
              <a:t>（接上页）连接</a:t>
            </a:r>
            <a:r>
              <a:rPr lang="en-US" altLang="zh-CN" dirty="0"/>
              <a:t>MQTT</a:t>
            </a:r>
            <a:r>
              <a:rPr lang="zh-CN" altLang="en-US" dirty="0"/>
              <a:t>。在代码对应的位置上填写用户名与密码。用户名为注册的邮箱，密码为加密后的密码。加密后的密码可点击</a:t>
            </a:r>
            <a:r>
              <a:rPr lang="en-US" altLang="zh-CN" dirty="0"/>
              <a:t>“</a:t>
            </a:r>
            <a:r>
              <a:rPr lang="zh-CN" altLang="en-US" dirty="0"/>
              <a:t>０个设备已连接</a:t>
            </a:r>
            <a:r>
              <a:rPr lang="en-US" altLang="zh-CN" dirty="0"/>
              <a:t>”</a:t>
            </a:r>
            <a:r>
              <a:rPr lang="zh-CN" altLang="en-US" dirty="0"/>
              <a:t>处查看，分别将用户名和</a:t>
            </a:r>
            <a:r>
              <a:rPr lang="zh-CN" altLang="en-US" dirty="0"/>
              <a:t>密码复制粘贴到对应的</a:t>
            </a:r>
            <a:r>
              <a:rPr lang="zh-CN" altLang="en-US" dirty="0"/>
              <a:t>地方。</a:t>
            </a:r>
            <a:endParaRPr lang="zh-CN" altLang="en-US" dirty="0"/>
          </a:p>
        </p:txBody>
      </p:sp>
      <p:pic>
        <p:nvPicPr>
          <p:cNvPr id="6" name="图片 5"/>
          <p:cNvPicPr>
            <a:picLocks noChangeAspect="1"/>
          </p:cNvPicPr>
          <p:nvPr/>
        </p:nvPicPr>
        <p:blipFill>
          <a:blip r:embed="rId1"/>
          <a:stretch>
            <a:fillRect/>
          </a:stretch>
        </p:blipFill>
        <p:spPr>
          <a:xfrm>
            <a:off x="1197610" y="2905760"/>
            <a:ext cx="3639185" cy="2642235"/>
          </a:xfrm>
          <a:prstGeom prst="rect">
            <a:avLst/>
          </a:prstGeom>
        </p:spPr>
      </p:pic>
      <p:grpSp>
        <p:nvGrpSpPr>
          <p:cNvPr id="10" name="组合 9"/>
          <p:cNvGrpSpPr/>
          <p:nvPr/>
        </p:nvGrpSpPr>
        <p:grpSpPr>
          <a:xfrm>
            <a:off x="5947410" y="2725420"/>
            <a:ext cx="5814060" cy="3176270"/>
            <a:chOff x="9504" y="3062"/>
            <a:chExt cx="9156" cy="5002"/>
          </a:xfrm>
        </p:grpSpPr>
        <p:pic>
          <p:nvPicPr>
            <p:cNvPr id="12" name="图片 11"/>
            <p:cNvPicPr>
              <a:picLocks noChangeAspect="1"/>
            </p:cNvPicPr>
            <p:nvPr/>
          </p:nvPicPr>
          <p:blipFill>
            <a:blip r:embed="rId2"/>
            <a:stretch>
              <a:fillRect/>
            </a:stretch>
          </p:blipFill>
          <p:spPr>
            <a:xfrm>
              <a:off x="9504" y="3849"/>
              <a:ext cx="7698" cy="2835"/>
            </a:xfrm>
            <a:prstGeom prst="rect">
              <a:avLst/>
            </a:prstGeom>
          </p:spPr>
        </p:pic>
        <p:grpSp>
          <p:nvGrpSpPr>
            <p:cNvPr id="26" name="组合 25"/>
            <p:cNvGrpSpPr/>
            <p:nvPr/>
          </p:nvGrpSpPr>
          <p:grpSpPr>
            <a:xfrm rot="0">
              <a:off x="11372" y="3062"/>
              <a:ext cx="7289" cy="5002"/>
              <a:chOff x="2875" y="2395"/>
              <a:chExt cx="7289" cy="5002"/>
            </a:xfrm>
          </p:grpSpPr>
          <p:cxnSp>
            <p:nvCxnSpPr>
              <p:cNvPr id="16" name="直接箭头连接符 15"/>
              <p:cNvCxnSpPr/>
              <p:nvPr/>
            </p:nvCxnSpPr>
            <p:spPr>
              <a:xfrm>
                <a:off x="4616" y="5817"/>
                <a:ext cx="479" cy="5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558" y="6478"/>
                <a:ext cx="3842" cy="919"/>
              </a:xfrm>
              <a:prstGeom prst="rect">
                <a:avLst/>
              </a:prstGeom>
              <a:solidFill>
                <a:schemeClr val="accent1">
                  <a:lumMod val="20000"/>
                  <a:lumOff val="80000"/>
                </a:schemeClr>
              </a:solidFill>
              <a:ln>
                <a:solidFill>
                  <a:schemeClr val="accent1"/>
                </a:solidFill>
                <a:prstDash val="dash"/>
              </a:ln>
            </p:spPr>
            <p:txBody>
              <a:bodyPr wrap="square" rtlCol="0">
                <a:spAutoFit/>
              </a:bodyPr>
              <a:p>
                <a:r>
                  <a:rPr lang="zh-CN" altLang="en-US" sz="1600" dirty="0"/>
                  <a:t>与在物联网平台创建的项目名称一致</a:t>
                </a:r>
                <a:endParaRPr lang="zh-CN" altLang="en-US" sz="1600" dirty="0"/>
              </a:p>
            </p:txBody>
          </p:sp>
          <p:sp>
            <p:nvSpPr>
              <p:cNvPr id="31" name="文本框 30"/>
              <p:cNvSpPr txBox="1"/>
              <p:nvPr/>
            </p:nvSpPr>
            <p:spPr>
              <a:xfrm>
                <a:off x="2875" y="2395"/>
                <a:ext cx="284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准确填入</a:t>
                </a:r>
                <a:r>
                  <a:rPr lang="en-US" altLang="zh-CN"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rPr>
                  <a:t>wifi</a:t>
                </a:r>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名称</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18" name="直接箭头连接符 17"/>
              <p:cNvCxnSpPr/>
              <p:nvPr/>
            </p:nvCxnSpPr>
            <p:spPr>
              <a:xfrm>
                <a:off x="4241" y="2853"/>
                <a:ext cx="151" cy="6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857" y="2411"/>
                <a:ext cx="284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准确填入</a:t>
                </a:r>
                <a:r>
                  <a:rPr lang="en-US" altLang="zh-CN"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rPr>
                  <a:t>wifi</a:t>
                </a:r>
                <a:r>
                  <a:rPr lang="zh-CN" altLang="en-US"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rPr>
                  <a:t>密码</a:t>
                </a:r>
                <a:endParaRPr lang="zh-CN" altLang="en-US" sz="1600" dirty="0" err="1">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20" name="直接箭头连接符 19"/>
              <p:cNvCxnSpPr/>
              <p:nvPr/>
            </p:nvCxnSpPr>
            <p:spPr>
              <a:xfrm flipH="1">
                <a:off x="7076" y="2919"/>
                <a:ext cx="133" cy="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356" y="4439"/>
                <a:ext cx="380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准确填入服务器的用户名</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23" name="直接箭头连接符 22"/>
              <p:cNvCxnSpPr/>
              <p:nvPr/>
            </p:nvCxnSpPr>
            <p:spPr>
              <a:xfrm flipH="1">
                <a:off x="5397" y="4747"/>
                <a:ext cx="1086" cy="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566" y="5116"/>
                <a:ext cx="2848" cy="531"/>
              </a:xfrm>
              <a:prstGeom prst="rect">
                <a:avLst/>
              </a:prstGeom>
              <a:noFill/>
            </p:spPr>
            <p:txBody>
              <a:bodyPr wrap="none" rtlCol="0" anchor="ctr">
                <a:spAutoFit/>
              </a:bodyPr>
              <a:p>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rPr>
                  <a:t>加密处理后的密码</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25" name="直接箭头连接符 24"/>
              <p:cNvCxnSpPr>
                <a:stCxn id="24" idx="1"/>
              </p:cNvCxnSpPr>
              <p:nvPr/>
            </p:nvCxnSpPr>
            <p:spPr>
              <a:xfrm flipH="1" flipV="1">
                <a:off x="5445" y="5258"/>
                <a:ext cx="1121" cy="1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7" name="直接箭头连接符 6"/>
          <p:cNvCxnSpPr/>
          <p:nvPr/>
        </p:nvCxnSpPr>
        <p:spPr>
          <a:xfrm>
            <a:off x="2847975" y="4230370"/>
            <a:ext cx="5173345" cy="698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32810" y="4401185"/>
            <a:ext cx="4476750" cy="1727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200275" y="4057650"/>
            <a:ext cx="571500" cy="279400"/>
          </a:xfrm>
          <a:prstGeom prst="rect">
            <a:avLst/>
          </a:prstGeom>
          <a:noFill/>
        </p:spPr>
        <p:txBody>
          <a:bodyPr wrap="none" lIns="0" tIns="0" rIns="0" bIns="0" rtlCol="0">
            <a:spAutoFit/>
          </a:bodyPr>
          <a:p>
            <a:pPr algn="l">
              <a:lnSpc>
                <a:spcPct val="130000"/>
              </a:lnSpc>
            </a:pPr>
            <a:r>
              <a:rPr lang="zh-CN" altLang="en-US" sz="1400" spc="100" dirty="0" smtClean="0">
                <a:solidFill>
                  <a:srgbClr val="FF0000"/>
                </a:solidFill>
              </a:rPr>
              <a:t>用户名</a:t>
            </a:r>
            <a:endParaRPr lang="zh-CN" altLang="en-US" sz="1400" spc="100" dirty="0" smtClean="0">
              <a:solidFill>
                <a:srgbClr val="FF0000"/>
              </a:solidFill>
            </a:endParaRPr>
          </a:p>
        </p:txBody>
      </p:sp>
      <p:sp>
        <p:nvSpPr>
          <p:cNvPr id="14" name="文本框 13"/>
          <p:cNvSpPr txBox="1"/>
          <p:nvPr/>
        </p:nvSpPr>
        <p:spPr>
          <a:xfrm>
            <a:off x="2137410" y="4236720"/>
            <a:ext cx="1143000" cy="279400"/>
          </a:xfrm>
          <a:prstGeom prst="rect">
            <a:avLst/>
          </a:prstGeom>
          <a:noFill/>
        </p:spPr>
        <p:txBody>
          <a:bodyPr wrap="none" lIns="0" tIns="0" rIns="0" bIns="0" rtlCol="0">
            <a:spAutoFit/>
          </a:bodyPr>
          <a:p>
            <a:pPr algn="l">
              <a:lnSpc>
                <a:spcPct val="130000"/>
              </a:lnSpc>
            </a:pPr>
            <a:r>
              <a:rPr lang="zh-CN" altLang="en-US" sz="1400" spc="100" dirty="0" smtClean="0">
                <a:solidFill>
                  <a:srgbClr val="FF0000"/>
                </a:solidFill>
              </a:rPr>
              <a:t>加密后的密码</a:t>
            </a:r>
            <a:endParaRPr lang="zh-CN" altLang="en-US" sz="1400" spc="100" dirty="0" smtClean="0">
              <a:solidFill>
                <a:srgbClr val="FF0000"/>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endParaRPr lang="zh-CN" altLang="en-US" dirty="0"/>
          </a:p>
        </p:txBody>
      </p:sp>
      <p:sp>
        <p:nvSpPr>
          <p:cNvPr id="11" name="内容占位符 10"/>
          <p:cNvSpPr>
            <a:spLocks noGrp="1"/>
          </p:cNvSpPr>
          <p:nvPr>
            <p:ph sz="quarter" idx="14"/>
          </p:nvPr>
        </p:nvSpPr>
        <p:spPr>
          <a:xfrm>
            <a:off x="838200" y="850265"/>
            <a:ext cx="10410190" cy="1091565"/>
          </a:xfrm>
        </p:spPr>
        <p:txBody>
          <a:bodyPr>
            <a:noAutofit/>
          </a:bodyPr>
          <a:lstStyle/>
          <a:p>
            <a:r>
              <a:rPr lang="zh-CN" altLang="en-US" dirty="0"/>
              <a:t>⑦检查连接是否成功。打印输出</a:t>
            </a:r>
            <a:r>
              <a:rPr lang="en-US" altLang="zh-CN" dirty="0"/>
              <a:t>WIFI</a:t>
            </a:r>
            <a:r>
              <a:rPr lang="zh-CN" altLang="en-US" dirty="0"/>
              <a:t>和</a:t>
            </a:r>
            <a:r>
              <a:rPr lang="en-US" altLang="zh-CN" dirty="0"/>
              <a:t>MQTT</a:t>
            </a:r>
            <a:r>
              <a:rPr lang="zh-CN" altLang="en-US" dirty="0"/>
              <a:t>的连接情况。若串口打印出</a:t>
            </a:r>
            <a:r>
              <a:rPr lang="en-US" altLang="zh-CN" dirty="0"/>
              <a:t>“WIFI OK”</a:t>
            </a:r>
            <a:r>
              <a:rPr lang="zh-CN" altLang="en-US" dirty="0"/>
              <a:t>和</a:t>
            </a:r>
            <a:r>
              <a:rPr lang="en-US" altLang="zh-CN" dirty="0"/>
              <a:t>“MQTT OK”</a:t>
            </a:r>
            <a:r>
              <a:rPr lang="zh-CN" altLang="en-US" dirty="0"/>
              <a:t>，平台上显示</a:t>
            </a:r>
            <a:r>
              <a:rPr lang="en-US" altLang="zh-CN" dirty="0"/>
              <a:t>“</a:t>
            </a:r>
            <a:r>
              <a:rPr lang="zh-CN" altLang="en-US" dirty="0"/>
              <a:t>１个设备已连接</a:t>
            </a:r>
            <a:r>
              <a:rPr lang="en-US" altLang="zh-CN" dirty="0"/>
              <a:t>”</a:t>
            </a:r>
            <a:r>
              <a:rPr lang="zh-CN" altLang="en-US" dirty="0"/>
              <a:t>则表示</a:t>
            </a:r>
            <a:r>
              <a:rPr lang="zh-CN" altLang="en-US" dirty="0"/>
              <a:t>连接成功。</a:t>
            </a:r>
            <a:endParaRPr lang="zh-CN" altLang="en-US" dirty="0"/>
          </a:p>
        </p:txBody>
      </p:sp>
      <p:pic>
        <p:nvPicPr>
          <p:cNvPr id="6" name="图片 5"/>
          <p:cNvPicPr>
            <a:picLocks noChangeAspect="1"/>
          </p:cNvPicPr>
          <p:nvPr/>
        </p:nvPicPr>
        <p:blipFill>
          <a:blip r:embed="rId1"/>
          <a:stretch>
            <a:fillRect/>
          </a:stretch>
        </p:blipFill>
        <p:spPr>
          <a:xfrm>
            <a:off x="7772400" y="4184650"/>
            <a:ext cx="2059305" cy="701040"/>
          </a:xfrm>
          <a:prstGeom prst="rect">
            <a:avLst/>
          </a:prstGeom>
        </p:spPr>
      </p:pic>
      <p:pic>
        <p:nvPicPr>
          <p:cNvPr id="7" name="图片 6"/>
          <p:cNvPicPr>
            <a:picLocks noChangeAspect="1"/>
          </p:cNvPicPr>
          <p:nvPr/>
        </p:nvPicPr>
        <p:blipFill>
          <a:blip r:embed="rId2"/>
          <a:stretch>
            <a:fillRect/>
          </a:stretch>
        </p:blipFill>
        <p:spPr>
          <a:xfrm>
            <a:off x="7772400" y="2395220"/>
            <a:ext cx="2193290" cy="1336040"/>
          </a:xfrm>
          <a:prstGeom prst="rect">
            <a:avLst/>
          </a:prstGeom>
        </p:spPr>
      </p:pic>
      <p:pic>
        <p:nvPicPr>
          <p:cNvPr id="3" name="图片 2"/>
          <p:cNvPicPr>
            <a:picLocks noChangeAspect="1"/>
          </p:cNvPicPr>
          <p:nvPr/>
        </p:nvPicPr>
        <p:blipFill>
          <a:blip r:embed="rId3"/>
          <a:stretch>
            <a:fillRect/>
          </a:stretch>
        </p:blipFill>
        <p:spPr>
          <a:xfrm>
            <a:off x="2025650" y="2395220"/>
            <a:ext cx="4807098" cy="288000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endParaRPr lang="zh-CN" altLang="en-US" dirty="0"/>
          </a:p>
        </p:txBody>
      </p:sp>
      <p:sp>
        <p:nvSpPr>
          <p:cNvPr id="11" name="内容占位符 10"/>
          <p:cNvSpPr>
            <a:spLocks noGrp="1"/>
          </p:cNvSpPr>
          <p:nvPr>
            <p:ph sz="quarter" idx="14"/>
          </p:nvPr>
        </p:nvSpPr>
        <p:spPr>
          <a:xfrm>
            <a:off x="749300" y="850265"/>
            <a:ext cx="10499090" cy="1091565"/>
          </a:xfrm>
        </p:spPr>
        <p:txBody>
          <a:bodyPr>
            <a:noAutofit/>
          </a:bodyPr>
          <a:lstStyle/>
          <a:p>
            <a:r>
              <a:rPr lang="zh-CN" altLang="en-US" dirty="0"/>
              <a:t>⑧ </a:t>
            </a:r>
            <a:r>
              <a:rPr lang="en-US" altLang="zh-CN" dirty="0"/>
              <a:t>MQTT</a:t>
            </a:r>
            <a:r>
              <a:rPr lang="zh-CN" altLang="en-US" dirty="0"/>
              <a:t>订阅主题并设置回调函数。</a:t>
            </a:r>
            <a:r>
              <a:rPr lang="zh-CN" altLang="en-US" dirty="0">
                <a:sym typeface="+mn-ea"/>
              </a:rPr>
              <a:t>主题应修改为组件的主题名称（本课的例子为</a:t>
            </a:r>
            <a:r>
              <a:rPr lang="en-US" altLang="zh-CN" dirty="0">
                <a:sym typeface="+mn-ea"/>
              </a:rPr>
              <a:t>keyboard</a:t>
            </a:r>
            <a:r>
              <a:rPr lang="zh-CN" altLang="en-US" dirty="0">
                <a:sym typeface="+mn-ea"/>
              </a:rPr>
              <a:t>）</a:t>
            </a:r>
            <a:endParaRPr lang="zh-CN" altLang="en-US" dirty="0"/>
          </a:p>
        </p:txBody>
      </p:sp>
      <p:grpSp>
        <p:nvGrpSpPr>
          <p:cNvPr id="22" name="组合 21"/>
          <p:cNvGrpSpPr/>
          <p:nvPr/>
        </p:nvGrpSpPr>
        <p:grpSpPr>
          <a:xfrm>
            <a:off x="592455" y="4748530"/>
            <a:ext cx="3366770" cy="989965"/>
            <a:chOff x="1011" y="7049"/>
            <a:chExt cx="5796" cy="1704"/>
          </a:xfrm>
        </p:grpSpPr>
        <p:pic>
          <p:nvPicPr>
            <p:cNvPr id="18" name="图片 17"/>
            <p:cNvPicPr>
              <a:picLocks noChangeAspect="1"/>
            </p:cNvPicPr>
            <p:nvPr/>
          </p:nvPicPr>
          <p:blipFill>
            <a:blip r:embed="rId1"/>
            <a:stretch>
              <a:fillRect/>
            </a:stretch>
          </p:blipFill>
          <p:spPr>
            <a:xfrm>
              <a:off x="1011" y="7049"/>
              <a:ext cx="5796" cy="1704"/>
            </a:xfrm>
            <a:prstGeom prst="rect">
              <a:avLst/>
            </a:prstGeom>
          </p:spPr>
        </p:pic>
        <p:sp>
          <p:nvSpPr>
            <p:cNvPr id="8" name="矩形 7"/>
            <p:cNvSpPr/>
            <p:nvPr/>
          </p:nvSpPr>
          <p:spPr>
            <a:xfrm>
              <a:off x="4279" y="8137"/>
              <a:ext cx="1644" cy="616"/>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a:off x="5833745" y="4838700"/>
            <a:ext cx="3543300" cy="1143000"/>
          </a:xfrm>
          <a:prstGeom prst="rect">
            <a:avLst/>
          </a:prstGeom>
        </p:spPr>
      </p:pic>
      <p:grpSp>
        <p:nvGrpSpPr>
          <p:cNvPr id="10" name="组合 9"/>
          <p:cNvGrpSpPr/>
          <p:nvPr/>
        </p:nvGrpSpPr>
        <p:grpSpPr>
          <a:xfrm>
            <a:off x="592455" y="2099945"/>
            <a:ext cx="4241800" cy="1440180"/>
            <a:chOff x="933" y="3307"/>
            <a:chExt cx="6680" cy="2268"/>
          </a:xfrm>
        </p:grpSpPr>
        <p:pic>
          <p:nvPicPr>
            <p:cNvPr id="3" name="图片 2"/>
            <p:cNvPicPr>
              <a:picLocks noChangeAspect="1"/>
            </p:cNvPicPr>
            <p:nvPr/>
          </p:nvPicPr>
          <p:blipFill>
            <a:blip r:embed="rId3"/>
            <a:stretch>
              <a:fillRect/>
            </a:stretch>
          </p:blipFill>
          <p:spPr>
            <a:xfrm>
              <a:off x="933" y="3307"/>
              <a:ext cx="6681" cy="2268"/>
            </a:xfrm>
            <a:prstGeom prst="rect">
              <a:avLst/>
            </a:prstGeom>
          </p:spPr>
        </p:pic>
        <p:sp>
          <p:nvSpPr>
            <p:cNvPr id="14" name="矩形 13"/>
            <p:cNvSpPr/>
            <p:nvPr/>
          </p:nvSpPr>
          <p:spPr>
            <a:xfrm>
              <a:off x="2643" y="3428"/>
              <a:ext cx="4971" cy="587"/>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643" y="4189"/>
              <a:ext cx="3592" cy="1387"/>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p:nvGrpSpPr>
        <p:grpSpPr>
          <a:xfrm>
            <a:off x="574675" y="3738245"/>
            <a:ext cx="4488180" cy="795020"/>
            <a:chOff x="905" y="5887"/>
            <a:chExt cx="7068" cy="1252"/>
          </a:xfrm>
        </p:grpSpPr>
        <p:pic>
          <p:nvPicPr>
            <p:cNvPr id="7" name="图片 6"/>
            <p:cNvPicPr>
              <a:picLocks noChangeAspect="1"/>
            </p:cNvPicPr>
            <p:nvPr/>
          </p:nvPicPr>
          <p:blipFill>
            <a:blip r:embed="rId4"/>
            <a:stretch>
              <a:fillRect/>
            </a:stretch>
          </p:blipFill>
          <p:spPr>
            <a:xfrm>
              <a:off x="905" y="5915"/>
              <a:ext cx="7068" cy="1224"/>
            </a:xfrm>
            <a:prstGeom prst="rect">
              <a:avLst/>
            </a:prstGeom>
          </p:spPr>
        </p:pic>
        <p:sp>
          <p:nvSpPr>
            <p:cNvPr id="19" name="矩形 18"/>
            <p:cNvSpPr/>
            <p:nvPr/>
          </p:nvSpPr>
          <p:spPr>
            <a:xfrm>
              <a:off x="3594" y="5887"/>
              <a:ext cx="4379" cy="1021"/>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矩形 5"/>
          <p:cNvSpPr/>
          <p:nvPr/>
        </p:nvSpPr>
        <p:spPr>
          <a:xfrm>
            <a:off x="5928360" y="3011170"/>
            <a:ext cx="4872990" cy="39814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5856605" y="1636395"/>
            <a:ext cx="5847715" cy="4760595"/>
            <a:chOff x="9223" y="2577"/>
            <a:chExt cx="9209" cy="7497"/>
          </a:xfrm>
        </p:grpSpPr>
        <p:pic>
          <p:nvPicPr>
            <p:cNvPr id="13" name="图片 12"/>
            <p:cNvPicPr>
              <a:picLocks noChangeAspect="1"/>
            </p:cNvPicPr>
            <p:nvPr/>
          </p:nvPicPr>
          <p:blipFill>
            <a:blip r:embed="rId5"/>
            <a:stretch>
              <a:fillRect/>
            </a:stretch>
          </p:blipFill>
          <p:spPr>
            <a:xfrm>
              <a:off x="9223" y="2577"/>
              <a:ext cx="8715" cy="3922"/>
            </a:xfrm>
            <a:prstGeom prst="rect">
              <a:avLst/>
            </a:prstGeom>
          </p:spPr>
        </p:pic>
        <p:grpSp>
          <p:nvGrpSpPr>
            <p:cNvPr id="23" name="组合 22"/>
            <p:cNvGrpSpPr/>
            <p:nvPr/>
          </p:nvGrpSpPr>
          <p:grpSpPr>
            <a:xfrm>
              <a:off x="15006" y="6336"/>
              <a:ext cx="3427" cy="3738"/>
              <a:chOff x="5743" y="4808"/>
              <a:chExt cx="4632" cy="5052"/>
            </a:xfrm>
          </p:grpSpPr>
          <p:pic>
            <p:nvPicPr>
              <p:cNvPr id="24" name="图片 23"/>
              <p:cNvPicPr>
                <a:picLocks noChangeAspect="1"/>
              </p:cNvPicPr>
              <p:nvPr/>
            </p:nvPicPr>
            <p:blipFill>
              <a:blip r:embed="rId6"/>
              <a:stretch>
                <a:fillRect/>
              </a:stretch>
            </p:blipFill>
            <p:spPr>
              <a:xfrm>
                <a:off x="5743" y="4808"/>
                <a:ext cx="4632" cy="5052"/>
              </a:xfrm>
              <a:prstGeom prst="rect">
                <a:avLst/>
              </a:prstGeom>
            </p:spPr>
          </p:pic>
          <p:sp>
            <p:nvSpPr>
              <p:cNvPr id="25" name="矩形 24"/>
              <p:cNvSpPr/>
              <p:nvPr/>
            </p:nvSpPr>
            <p:spPr>
              <a:xfrm>
                <a:off x="6931" y="6784"/>
                <a:ext cx="2224" cy="586"/>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6931" y="8054"/>
                <a:ext cx="2224" cy="586"/>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8" name="直接箭头连接符 27"/>
            <p:cNvCxnSpPr>
              <a:stCxn id="26" idx="1"/>
            </p:cNvCxnSpPr>
            <p:nvPr/>
          </p:nvCxnSpPr>
          <p:spPr>
            <a:xfrm flipH="1" flipV="1">
              <a:off x="13974" y="5366"/>
              <a:ext cx="1911" cy="35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endParaRPr lang="zh-CN" altLang="en-US" dirty="0"/>
          </a:p>
        </p:txBody>
      </p:sp>
      <p:sp>
        <p:nvSpPr>
          <p:cNvPr id="11" name="内容占位符 10"/>
          <p:cNvSpPr>
            <a:spLocks noGrp="1"/>
          </p:cNvSpPr>
          <p:nvPr>
            <p:ph sz="quarter" idx="14"/>
          </p:nvPr>
        </p:nvSpPr>
        <p:spPr>
          <a:xfrm>
            <a:off x="748665" y="850900"/>
            <a:ext cx="10589895" cy="933450"/>
          </a:xfrm>
        </p:spPr>
        <p:txBody>
          <a:bodyPr>
            <a:noAutofit/>
          </a:bodyPr>
          <a:lstStyle/>
          <a:p>
            <a:r>
              <a:rPr lang="zh-CN" altLang="en-US" dirty="0"/>
              <a:t>⑨ 接</a:t>
            </a:r>
            <a:r>
              <a:rPr lang="zh-CN" altLang="en-US" dirty="0"/>
              <a:t>收订阅。</a:t>
            </a:r>
            <a:endParaRPr lang="zh-CN" altLang="en-US" dirty="0"/>
          </a:p>
        </p:txBody>
      </p:sp>
      <p:grpSp>
        <p:nvGrpSpPr>
          <p:cNvPr id="5" name="组合 4"/>
          <p:cNvGrpSpPr/>
          <p:nvPr/>
        </p:nvGrpSpPr>
        <p:grpSpPr>
          <a:xfrm>
            <a:off x="2663190" y="2622550"/>
            <a:ext cx="6865620" cy="3230880"/>
            <a:chOff x="4194" y="4130"/>
            <a:chExt cx="10812" cy="5088"/>
          </a:xfrm>
        </p:grpSpPr>
        <p:pic>
          <p:nvPicPr>
            <p:cNvPr id="4" name="图片 3"/>
            <p:cNvPicPr>
              <a:picLocks noChangeAspect="1"/>
            </p:cNvPicPr>
            <p:nvPr/>
          </p:nvPicPr>
          <p:blipFill>
            <a:blip r:embed="rId1"/>
            <a:stretch>
              <a:fillRect/>
            </a:stretch>
          </p:blipFill>
          <p:spPr>
            <a:xfrm>
              <a:off x="4194" y="4130"/>
              <a:ext cx="10812" cy="5088"/>
            </a:xfrm>
            <a:prstGeom prst="rect">
              <a:avLst/>
            </a:prstGeom>
          </p:spPr>
        </p:pic>
        <p:sp>
          <p:nvSpPr>
            <p:cNvPr id="6" name="矩形 5"/>
            <p:cNvSpPr/>
            <p:nvPr/>
          </p:nvSpPr>
          <p:spPr>
            <a:xfrm>
              <a:off x="5834" y="8230"/>
              <a:ext cx="3748" cy="732"/>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p:cNvPicPr>
            <a:picLocks noChangeAspect="1"/>
          </p:cNvPicPr>
          <p:nvPr/>
        </p:nvPicPr>
        <p:blipFill>
          <a:blip r:embed="rId2"/>
          <a:stretch>
            <a:fillRect/>
          </a:stretch>
        </p:blipFill>
        <p:spPr>
          <a:xfrm>
            <a:off x="3311525" y="1647190"/>
            <a:ext cx="5297143" cy="72000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endParaRPr lang="zh-CN" altLang="en-US" dirty="0"/>
          </a:p>
        </p:txBody>
      </p:sp>
      <p:sp>
        <p:nvSpPr>
          <p:cNvPr id="11" name="内容占位符 10"/>
          <p:cNvSpPr>
            <a:spLocks noGrp="1"/>
          </p:cNvSpPr>
          <p:nvPr>
            <p:ph sz="quarter" idx="14"/>
          </p:nvPr>
        </p:nvSpPr>
        <p:spPr>
          <a:xfrm>
            <a:off x="748665" y="850900"/>
            <a:ext cx="10485120" cy="1653540"/>
          </a:xfrm>
        </p:spPr>
        <p:txBody>
          <a:bodyPr>
            <a:noAutofit/>
          </a:bodyPr>
          <a:lstStyle/>
          <a:p>
            <a:r>
              <a:rPr lang="zh-CN" altLang="en-US" dirty="0"/>
              <a:t>⑩</a:t>
            </a:r>
            <a:r>
              <a:rPr lang="en-US" altLang="zh-CN" dirty="0"/>
              <a:t> </a:t>
            </a:r>
            <a:r>
              <a:rPr lang="zh-CN" altLang="en-US" dirty="0"/>
              <a:t>上传程序和运行物联网平台。上传程序后，在物联网平台上点击</a:t>
            </a:r>
            <a:r>
              <a:rPr lang="en-US" altLang="zh-CN" dirty="0"/>
              <a:t>     </a:t>
            </a:r>
            <a:r>
              <a:rPr lang="zh-CN" altLang="en-US" dirty="0"/>
              <a:t>运行</a:t>
            </a:r>
            <a:r>
              <a:rPr lang="zh-CN" altLang="en-US" dirty="0">
                <a:ea typeface="宋体" panose="02010600030101010101" pitchFamily="2" charset="-122"/>
              </a:rPr>
              <a:t>，然后</a:t>
            </a:r>
            <a:r>
              <a:rPr lang="zh-CN" altLang="en-US" dirty="0"/>
              <a:t>在文本输入组件中输入内容，例如</a:t>
            </a:r>
            <a:r>
              <a:rPr lang="en-US" altLang="zh-CN" dirty="0"/>
              <a:t>“hello word”</a:t>
            </a:r>
            <a:r>
              <a:rPr lang="zh-CN" altLang="en-US" dirty="0"/>
              <a:t>，再点击发送</a:t>
            </a:r>
            <a:r>
              <a:rPr lang="en-US" altLang="zh-CN" dirty="0"/>
              <a:t>      </a:t>
            </a:r>
            <a:r>
              <a:rPr lang="zh-CN" altLang="en-US" dirty="0"/>
              <a:t>，</a:t>
            </a:r>
            <a:r>
              <a:rPr lang="en-US" altLang="zh-CN" dirty="0"/>
              <a:t>  Mixgo CE</a:t>
            </a:r>
            <a:r>
              <a:rPr lang="zh-CN" altLang="en-US" dirty="0"/>
              <a:t>显示屏上即出现滚动显示的</a:t>
            </a:r>
            <a:r>
              <a:rPr lang="en-US" altLang="zh-CN" dirty="0"/>
              <a:t>“</a:t>
            </a:r>
            <a:r>
              <a:rPr lang="en-US" altLang="zh-CN" dirty="0">
                <a:sym typeface="+mn-ea"/>
              </a:rPr>
              <a:t>hello word</a:t>
            </a:r>
            <a:r>
              <a:rPr lang="en-US" altLang="zh-CN" dirty="0"/>
              <a:t>”</a:t>
            </a:r>
            <a:r>
              <a:rPr lang="zh-CN" altLang="en-US" dirty="0"/>
              <a:t>。</a:t>
            </a:r>
            <a:endParaRPr lang="zh-CN" altLang="en-US" dirty="0"/>
          </a:p>
        </p:txBody>
      </p:sp>
      <p:pic>
        <p:nvPicPr>
          <p:cNvPr id="8" name="图片 7"/>
          <p:cNvPicPr>
            <a:picLocks noChangeAspect="1"/>
          </p:cNvPicPr>
          <p:nvPr/>
        </p:nvPicPr>
        <p:blipFill>
          <a:blip r:embed="rId1"/>
          <a:stretch>
            <a:fillRect/>
          </a:stretch>
        </p:blipFill>
        <p:spPr>
          <a:xfrm>
            <a:off x="10407650" y="911860"/>
            <a:ext cx="449580" cy="510540"/>
          </a:xfrm>
          <a:prstGeom prst="rect">
            <a:avLst/>
          </a:prstGeom>
        </p:spPr>
      </p:pic>
      <p:pic>
        <p:nvPicPr>
          <p:cNvPr id="9" name="图片 8"/>
          <p:cNvPicPr>
            <a:picLocks noChangeAspect="1"/>
          </p:cNvPicPr>
          <p:nvPr/>
        </p:nvPicPr>
        <p:blipFill>
          <a:blip r:embed="rId2"/>
          <a:stretch>
            <a:fillRect/>
          </a:stretch>
        </p:blipFill>
        <p:spPr>
          <a:xfrm>
            <a:off x="4048125" y="3338830"/>
            <a:ext cx="3990975" cy="1265555"/>
          </a:xfrm>
          <a:prstGeom prst="rect">
            <a:avLst/>
          </a:prstGeom>
        </p:spPr>
      </p:pic>
      <p:pic>
        <p:nvPicPr>
          <p:cNvPr id="10" name="图片 9"/>
          <p:cNvPicPr>
            <a:picLocks noChangeAspect="1"/>
          </p:cNvPicPr>
          <p:nvPr>
            <p:custDataLst>
              <p:tags r:id="rId3"/>
            </p:custDataLst>
          </p:nvPr>
        </p:nvPicPr>
        <p:blipFill>
          <a:blip r:embed="rId2"/>
          <a:srcRect l="78771" t="41382" r="4291" b="7407"/>
          <a:stretch>
            <a:fillRect/>
          </a:stretch>
        </p:blipFill>
        <p:spPr>
          <a:xfrm>
            <a:off x="1222375" y="1889125"/>
            <a:ext cx="476250" cy="45656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39"/>
          <p:cNvSpPr>
            <a:spLocks noGrp="1"/>
          </p:cNvSpPr>
          <p:nvPr>
            <p:ph type="body" sz="quarter" idx="13"/>
          </p:nvPr>
        </p:nvSpPr>
        <p:spPr>
          <a:xfrm>
            <a:off x="4321811" y="2166324"/>
            <a:ext cx="3548380" cy="1309370"/>
          </a:xfrm>
        </p:spPr>
        <p:txBody>
          <a:bodyPr/>
          <a:lstStyle/>
          <a:p>
            <a:pPr algn="ctr"/>
            <a:r>
              <a:rPr lang="zh-CN" altLang="en-US" dirty="0"/>
              <a:t>第 </a:t>
            </a:r>
            <a:r>
              <a:rPr lang="en-US" altLang="zh-CN" dirty="0"/>
              <a:t>13 </a:t>
            </a:r>
            <a:r>
              <a:rPr lang="zh-CN" altLang="en-US" dirty="0"/>
              <a:t>课</a:t>
            </a:r>
            <a:endParaRPr lang="zh-CN" altLang="en-US" dirty="0"/>
          </a:p>
        </p:txBody>
      </p:sp>
      <p:sp>
        <p:nvSpPr>
          <p:cNvPr id="41" name="文本占位符 40"/>
          <p:cNvSpPr>
            <a:spLocks noGrp="1"/>
          </p:cNvSpPr>
          <p:nvPr>
            <p:ph type="body" sz="quarter" idx="14"/>
          </p:nvPr>
        </p:nvSpPr>
        <p:spPr>
          <a:xfrm>
            <a:off x="3233101" y="3369434"/>
            <a:ext cx="5725795" cy="1715770"/>
          </a:xfrm>
        </p:spPr>
        <p:txBody>
          <a:bodyPr/>
          <a:lstStyle/>
          <a:p>
            <a:r>
              <a:rPr dirty="0"/>
              <a:t>校园</a:t>
            </a:r>
            <a:r>
              <a:rPr lang="en-US" altLang="zh-CN" dirty="0"/>
              <a:t>LED</a:t>
            </a:r>
            <a:r>
              <a:rPr dirty="0"/>
              <a:t>屏</a:t>
            </a:r>
            <a:endParaRPr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pPr algn="l">
              <a:buClrTx/>
              <a:buSzTx/>
              <a:buFontTx/>
            </a:pPr>
            <a:r>
              <a:rPr dirty="0"/>
              <a:t>完整代码展示</a:t>
            </a:r>
            <a:endParaRPr dirty="0"/>
          </a:p>
        </p:txBody>
      </p:sp>
      <p:pic>
        <p:nvPicPr>
          <p:cNvPr id="4" name="图片 3"/>
          <p:cNvPicPr>
            <a:picLocks noChangeAspect="1"/>
          </p:cNvPicPr>
          <p:nvPr/>
        </p:nvPicPr>
        <p:blipFill>
          <a:blip r:embed="rId1"/>
          <a:stretch>
            <a:fillRect/>
          </a:stretch>
        </p:blipFill>
        <p:spPr>
          <a:xfrm>
            <a:off x="662940" y="1043940"/>
            <a:ext cx="10866120" cy="47701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25940" y="2044492"/>
            <a:ext cx="995786" cy="1005019"/>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pPr algn="l">
              <a:buClrTx/>
              <a:buSzTx/>
              <a:buFontTx/>
            </a:pPr>
            <a:r>
              <a:rPr lang="zh-CN" altLang="en-US" dirty="0"/>
              <a:t>学一学</a:t>
            </a:r>
            <a:endParaRPr lang="zh-CN" altLang="en-US" dirty="0"/>
          </a:p>
        </p:txBody>
      </p:sp>
      <p:sp>
        <p:nvSpPr>
          <p:cNvPr id="5" name="文本框 4"/>
          <p:cNvSpPr txBox="1"/>
          <p:nvPr/>
        </p:nvSpPr>
        <p:spPr>
          <a:xfrm>
            <a:off x="838200" y="1209675"/>
            <a:ext cx="5727700" cy="923290"/>
          </a:xfrm>
          <a:prstGeom prst="rect">
            <a:avLst/>
          </a:prstGeom>
          <a:noFill/>
        </p:spPr>
        <p:txBody>
          <a:bodyPr wrap="square" lIns="0" tIns="0" rIns="0" bIns="0" rtlCol="0" anchor="t">
            <a:spAutoFit/>
          </a:bodyPr>
          <a:p>
            <a:pPr marL="228600" indent="-288290" algn="l">
              <a:lnSpc>
                <a:spcPct val="100000"/>
              </a:lnSpc>
              <a:spcBef>
                <a:spcPts val="1000"/>
              </a:spcBef>
              <a:buClrTx/>
              <a:buSzPct val="90000"/>
              <a:buFont typeface="Wingdings 2" panose="05020102010507070707" pitchFamily="18" charset="2"/>
              <a:buChar char=""/>
            </a:pPr>
            <a:r>
              <a:rPr lang="zh-CN" altLang="en-US" sz="2400" dirty="0" smtClean="0">
                <a:solidFill>
                  <a:schemeClr val="accent1"/>
                </a:solidFill>
                <a:latin typeface="方正粗圆简体" panose="02000000000000000000" charset="-122"/>
                <a:ea typeface="方正粗圆简体" panose="02000000000000000000" charset="-122"/>
                <a:sym typeface="+mn-ea"/>
              </a:rPr>
              <a:t>MixGo CE与MixIO平台连接</a:t>
            </a:r>
            <a:endParaRPr lang="zh-CN" altLang="en-US" sz="2400" dirty="0" smtClean="0">
              <a:solidFill>
                <a:schemeClr val="accent1"/>
              </a:solidFill>
              <a:latin typeface="方正粗圆简体" panose="02000000000000000000" charset="-122"/>
              <a:ea typeface="方正粗圆简体" panose="02000000000000000000" charset="-122"/>
              <a:sym typeface="+mn-ea"/>
            </a:endParaRPr>
          </a:p>
          <a:p>
            <a:pPr algn="just">
              <a:lnSpc>
                <a:spcPct val="150000"/>
              </a:lnSpc>
              <a:spcBef>
                <a:spcPts val="0"/>
              </a:spcBef>
            </a:pPr>
            <a:endParaRPr lang="zh-CN" altLang="en-US" sz="2400" spc="100" dirty="0">
              <a:solidFill>
                <a:schemeClr val="tx1">
                  <a:lumMod val="75000"/>
                  <a:lumOff val="25000"/>
                </a:schemeClr>
              </a:solidFill>
              <a:latin typeface="方正准圆_GBK" panose="02000000000000000000" charset="-122"/>
              <a:ea typeface="方正准圆_GBK" panose="02000000000000000000" charset="-122"/>
            </a:endParaRPr>
          </a:p>
        </p:txBody>
      </p:sp>
      <p:pic>
        <p:nvPicPr>
          <p:cNvPr id="25" name="图片 25" descr="图片1"/>
          <p:cNvPicPr>
            <a:picLocks noChangeAspect="1"/>
          </p:cNvPicPr>
          <p:nvPr/>
        </p:nvPicPr>
        <p:blipFill>
          <a:blip r:embed="rId1"/>
          <a:stretch>
            <a:fillRect/>
          </a:stretch>
        </p:blipFill>
        <p:spPr>
          <a:xfrm>
            <a:off x="3808095" y="1776095"/>
            <a:ext cx="4913630" cy="4255770"/>
          </a:xfrm>
          <a:prstGeom prst="rect">
            <a:avLst/>
          </a:prstGeom>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586088"/>
            <a:ext cx="10368280" cy="1471222"/>
          </a:xfrm>
        </p:spPr>
        <p:txBody>
          <a:bodyPr>
            <a:normAutofit/>
          </a:bodyPr>
          <a:lstStyle/>
          <a:p>
            <a:r>
              <a:rPr dirty="0"/>
              <a:t>“</a:t>
            </a:r>
            <a:r>
              <a:rPr lang="zh-CN" dirty="0" err="1"/>
              <a:t>文本输入</a:t>
            </a:r>
            <a:r>
              <a:rPr dirty="0"/>
              <a:t>”</a:t>
            </a:r>
            <a:r>
              <a:rPr lang="zh-CN" altLang="en-US" dirty="0"/>
              <a:t>组件</a:t>
            </a:r>
            <a:r>
              <a:rPr dirty="0"/>
              <a:t>是MixIO平台中</a:t>
            </a:r>
            <a:r>
              <a:rPr lang="zh-CN" dirty="0"/>
              <a:t>的一种输入器</a:t>
            </a:r>
            <a:r>
              <a:rPr dirty="0"/>
              <a:t>，</a:t>
            </a:r>
            <a:r>
              <a:rPr lang="zh-CN" dirty="0"/>
              <a:t>输入的文本数据作为</a:t>
            </a:r>
            <a:r>
              <a:rPr lang="en-US" altLang="zh-CN" dirty="0"/>
              <a:t>msg</a:t>
            </a:r>
            <a:r>
              <a:rPr lang="zh-CN" altLang="en-US" dirty="0"/>
              <a:t>传入到回调函数中</a:t>
            </a:r>
            <a:r>
              <a:rPr dirty="0"/>
              <a:t>。</a:t>
            </a:r>
            <a:endParaRPr dirty="0"/>
          </a:p>
        </p:txBody>
      </p:sp>
      <p:sp>
        <p:nvSpPr>
          <p:cNvPr id="4" name="文本占位符 3"/>
          <p:cNvSpPr>
            <a:spLocks noGrp="1"/>
          </p:cNvSpPr>
          <p:nvPr>
            <p:ph type="body" sz="quarter" idx="16"/>
          </p:nvPr>
        </p:nvSpPr>
        <p:spPr>
          <a:xfrm>
            <a:off x="838200" y="1046187"/>
            <a:ext cx="5648325" cy="460375"/>
          </a:xfrm>
        </p:spPr>
        <p:txBody>
          <a:bodyPr/>
          <a:lstStyle/>
          <a:p>
            <a:r>
              <a:rPr lang="zh-CN" altLang="en-US" dirty="0"/>
              <a:t> </a:t>
            </a:r>
            <a:r>
              <a:rPr lang="en-US" altLang="zh-CN" dirty="0"/>
              <a:t>“</a:t>
            </a:r>
            <a:r>
              <a:rPr dirty="0"/>
              <a:t>文本输入</a:t>
            </a:r>
            <a:r>
              <a:rPr lang="en-US" altLang="zh-CN" dirty="0"/>
              <a:t>”</a:t>
            </a:r>
            <a:r>
              <a:rPr lang="zh-CN" altLang="en-US" dirty="0"/>
              <a:t>组件</a:t>
            </a:r>
            <a:endParaRPr lang="zh-CN" altLang="en-US" dirty="0"/>
          </a:p>
        </p:txBody>
      </p:sp>
      <p:pic>
        <p:nvPicPr>
          <p:cNvPr id="5" name="图片 4"/>
          <p:cNvPicPr>
            <a:picLocks noChangeAspect="1"/>
          </p:cNvPicPr>
          <p:nvPr/>
        </p:nvPicPr>
        <p:blipFill>
          <a:blip r:embed="rId1"/>
          <a:stretch>
            <a:fillRect/>
          </a:stretch>
        </p:blipFill>
        <p:spPr>
          <a:xfrm>
            <a:off x="1391920" y="2909570"/>
            <a:ext cx="2399030" cy="3087370"/>
          </a:xfrm>
          <a:prstGeom prst="rect">
            <a:avLst/>
          </a:prstGeom>
        </p:spPr>
      </p:pic>
      <p:pic>
        <p:nvPicPr>
          <p:cNvPr id="7" name="图片 6"/>
          <p:cNvPicPr>
            <a:picLocks noChangeAspect="1"/>
          </p:cNvPicPr>
          <p:nvPr/>
        </p:nvPicPr>
        <p:blipFill>
          <a:blip r:embed="rId2"/>
          <a:stretch>
            <a:fillRect/>
          </a:stretch>
        </p:blipFill>
        <p:spPr>
          <a:xfrm>
            <a:off x="4163695" y="2909570"/>
            <a:ext cx="2884805" cy="3147060"/>
          </a:xfrm>
          <a:prstGeom prst="rect">
            <a:avLst/>
          </a:prstGeom>
        </p:spPr>
      </p:pic>
      <p:pic>
        <p:nvPicPr>
          <p:cNvPr id="12" name="图片 11"/>
          <p:cNvPicPr>
            <a:picLocks noChangeAspect="1"/>
          </p:cNvPicPr>
          <p:nvPr/>
        </p:nvPicPr>
        <p:blipFill>
          <a:blip r:embed="rId3"/>
          <a:stretch>
            <a:fillRect/>
          </a:stretch>
        </p:blipFill>
        <p:spPr>
          <a:xfrm>
            <a:off x="7597140" y="3331210"/>
            <a:ext cx="3204210" cy="1814830"/>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586088"/>
            <a:ext cx="10368280" cy="1471222"/>
          </a:xfrm>
        </p:spPr>
        <p:txBody>
          <a:bodyPr>
            <a:normAutofit fontScale="97500"/>
          </a:bodyPr>
          <a:lstStyle/>
          <a:p>
            <a:r>
              <a:rPr dirty="0"/>
              <a:t>“M</a:t>
            </a:r>
            <a:r>
              <a:rPr lang="en-US" dirty="0"/>
              <a:t>ixIO</a:t>
            </a:r>
            <a:r>
              <a:rPr dirty="0"/>
              <a:t>订阅主题”模块是指使用“MQTT”协议通过主题名字订阅MixIO平台发布的信息。“MQTT” 是一种基于互联网协议（TCP/IP）的、为硬件性能低下的远程设备以及网络状况糟糕的情况下消息的发布与订阅的传输协议。</a:t>
            </a:r>
            <a:endParaRPr dirty="0"/>
          </a:p>
        </p:txBody>
      </p:sp>
      <p:sp>
        <p:nvSpPr>
          <p:cNvPr id="4" name="文本占位符 3"/>
          <p:cNvSpPr>
            <a:spLocks noGrp="1"/>
          </p:cNvSpPr>
          <p:nvPr>
            <p:ph type="body" sz="quarter" idx="16"/>
          </p:nvPr>
        </p:nvSpPr>
        <p:spPr>
          <a:xfrm>
            <a:off x="838200" y="1046187"/>
            <a:ext cx="5648325" cy="460375"/>
          </a:xfrm>
        </p:spPr>
        <p:txBody>
          <a:bodyPr/>
          <a:lstStyle/>
          <a:p>
            <a:r>
              <a:rPr lang="zh-CN" altLang="en-US" dirty="0"/>
              <a:t> </a:t>
            </a:r>
            <a:r>
              <a:rPr dirty="0"/>
              <a:t>MQTT订阅...主题</a:t>
            </a:r>
            <a:endParaRPr dirty="0"/>
          </a:p>
        </p:txBody>
      </p:sp>
      <p:pic>
        <p:nvPicPr>
          <p:cNvPr id="7" name="图片 6"/>
          <p:cNvPicPr>
            <a:picLocks noChangeAspect="1"/>
          </p:cNvPicPr>
          <p:nvPr/>
        </p:nvPicPr>
        <p:blipFill>
          <a:blip r:embed="rId1"/>
          <a:stretch>
            <a:fillRect/>
          </a:stretch>
        </p:blipFill>
        <p:spPr>
          <a:xfrm>
            <a:off x="1885315" y="4212590"/>
            <a:ext cx="8544000" cy="72000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586088"/>
            <a:ext cx="10368280" cy="4000980"/>
          </a:xfrm>
        </p:spPr>
        <p:txBody>
          <a:bodyPr>
            <a:normAutofit/>
          </a:bodyPr>
          <a:lstStyle/>
          <a:p>
            <a:r>
              <a:rPr dirty="0"/>
              <a:t>“</a:t>
            </a:r>
            <a:r>
              <a:rPr lang="en-US" altLang="zh-CN" dirty="0"/>
              <a:t>MQTT</a:t>
            </a:r>
            <a:r>
              <a:rPr lang="zh-CN" altLang="en-US" dirty="0"/>
              <a:t>为</a:t>
            </a:r>
            <a:r>
              <a:rPr lang="en-US" altLang="zh-CN" dirty="0"/>
              <a:t>...</a:t>
            </a:r>
            <a:r>
              <a:rPr lang="zh-CN" altLang="en-US" dirty="0"/>
              <a:t>主题设置回调函数</a:t>
            </a:r>
            <a:r>
              <a:rPr lang="en-US" altLang="zh-CN" dirty="0"/>
              <a:t>...”</a:t>
            </a:r>
            <a:r>
              <a:rPr lang="zh-CN" altLang="en-US" dirty="0"/>
              <a:t>与“回调函数”模块是指通过订阅主题得到消息后，对消息进一步处理的模块。“</a:t>
            </a:r>
            <a:r>
              <a:rPr lang="en-US" altLang="zh-CN" dirty="0"/>
              <a:t>client”</a:t>
            </a:r>
            <a:r>
              <a:rPr lang="zh-CN" altLang="en-US" dirty="0"/>
              <a:t>、“</a:t>
            </a:r>
            <a:r>
              <a:rPr lang="en-US" altLang="zh-CN" dirty="0"/>
              <a:t>topic”</a:t>
            </a:r>
            <a:r>
              <a:rPr lang="zh-CN" altLang="en-US" dirty="0"/>
              <a:t>、“</a:t>
            </a:r>
            <a:r>
              <a:rPr lang="en-US" altLang="zh-CN" dirty="0"/>
              <a:t>msg”</a:t>
            </a:r>
            <a:r>
              <a:rPr lang="zh-CN" altLang="en-US" dirty="0"/>
              <a:t>这三个参数分别表示的意思是“客户端”、“主题”、“消息”，它们是</a:t>
            </a:r>
            <a:r>
              <a:rPr lang="en-US" altLang="zh-CN" dirty="0" err="1"/>
              <a:t>MixGo</a:t>
            </a:r>
            <a:r>
              <a:rPr lang="en-US" altLang="zh-CN" dirty="0"/>
              <a:t> CE</a:t>
            </a:r>
            <a:r>
              <a:rPr lang="zh-CN" altLang="en-US" dirty="0"/>
              <a:t>与物联网平台连接过程中非常重要的三个参数。客户端指向我们的</a:t>
            </a:r>
            <a:r>
              <a:rPr lang="en-US" altLang="zh-CN" dirty="0" err="1"/>
              <a:t>MixIO</a:t>
            </a:r>
            <a:r>
              <a:rPr lang="zh-CN" altLang="en-US" dirty="0"/>
              <a:t>平台；主题指向我们在平台上添加的组件；消息是最常用到的参数，是指</a:t>
            </a:r>
            <a:r>
              <a:rPr lang="en-US" altLang="zh-CN" dirty="0" err="1"/>
              <a:t>MixGo</a:t>
            </a:r>
            <a:r>
              <a:rPr lang="en-US" altLang="zh-CN" dirty="0"/>
              <a:t> CE</a:t>
            </a:r>
            <a:r>
              <a:rPr lang="zh-CN" altLang="en-US" dirty="0"/>
              <a:t>与</a:t>
            </a:r>
            <a:r>
              <a:rPr lang="en-US" altLang="zh-CN" dirty="0" err="1"/>
              <a:t>MixIO</a:t>
            </a:r>
            <a:r>
              <a:rPr lang="zh-CN" altLang="en-US" dirty="0"/>
              <a:t>平台传输过程中的信息</a:t>
            </a:r>
            <a:r>
              <a:rPr dirty="0"/>
              <a:t>。</a:t>
            </a:r>
            <a:endParaRPr dirty="0"/>
          </a:p>
        </p:txBody>
      </p:sp>
      <p:sp>
        <p:nvSpPr>
          <p:cNvPr id="4" name="文本占位符 3"/>
          <p:cNvSpPr>
            <a:spLocks noGrp="1"/>
          </p:cNvSpPr>
          <p:nvPr>
            <p:ph type="body" sz="quarter" idx="16"/>
          </p:nvPr>
        </p:nvSpPr>
        <p:spPr>
          <a:xfrm>
            <a:off x="838200" y="1046480"/>
            <a:ext cx="7005955" cy="460375"/>
          </a:xfrm>
        </p:spPr>
        <p:txBody>
          <a:bodyPr wrap="square"/>
          <a:lstStyle/>
          <a:p>
            <a:r>
              <a:rPr lang="zh-CN" altLang="en-US" dirty="0"/>
              <a:t> </a:t>
            </a:r>
            <a:r>
              <a:rPr dirty="0"/>
              <a:t>“MQTT为主题</a:t>
            </a:r>
            <a:r>
              <a:rPr lang="en-US" altLang="zh-CN" dirty="0"/>
              <a:t>...</a:t>
            </a:r>
            <a:r>
              <a:rPr dirty="0"/>
              <a:t>设置回调函数...”与“回调函数”</a:t>
            </a:r>
            <a:endParaRPr dirty="0"/>
          </a:p>
        </p:txBody>
      </p:sp>
      <p:pic>
        <p:nvPicPr>
          <p:cNvPr id="6" name="图片 5"/>
          <p:cNvPicPr>
            <a:picLocks noChangeAspect="1"/>
          </p:cNvPicPr>
          <p:nvPr/>
        </p:nvPicPr>
        <p:blipFill>
          <a:blip r:embed="rId1"/>
          <a:stretch>
            <a:fillRect/>
          </a:stretch>
        </p:blipFill>
        <p:spPr>
          <a:xfrm>
            <a:off x="3758565" y="4596765"/>
            <a:ext cx="5187509" cy="1620000"/>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586088"/>
            <a:ext cx="10368280" cy="1471222"/>
          </a:xfrm>
        </p:spPr>
        <p:txBody>
          <a:bodyPr>
            <a:normAutofit/>
          </a:bodyPr>
          <a:lstStyle/>
          <a:p>
            <a:r>
              <a:rPr dirty="0"/>
              <a:t>“</a:t>
            </a:r>
            <a:r>
              <a:rPr dirty="0" err="1"/>
              <a:t>MQTT</a:t>
            </a:r>
            <a:r>
              <a:rPr lang="zh-CN" dirty="0" err="1"/>
              <a:t>接受</a:t>
            </a:r>
            <a:r>
              <a:rPr lang="zh-CN" dirty="0" err="1"/>
              <a:t>并执行指令</a:t>
            </a:r>
            <a:r>
              <a:rPr dirty="0" err="1"/>
              <a:t>”是设置</a:t>
            </a:r>
            <a:r>
              <a:rPr lang="en-US" dirty="0" err="1"/>
              <a:t>MixGo</a:t>
            </a:r>
            <a:r>
              <a:rPr lang="en-US" dirty="0"/>
              <a:t> </a:t>
            </a:r>
            <a:r>
              <a:rPr lang="en-US" dirty="0" err="1"/>
              <a:t>CE</a:t>
            </a:r>
            <a:r>
              <a:rPr dirty="0" err="1"/>
              <a:t>循环接收MixIO平台发布的信息的模块</a:t>
            </a:r>
            <a:r>
              <a:rPr dirty="0"/>
              <a:t>。</a:t>
            </a:r>
            <a:endParaRPr dirty="0"/>
          </a:p>
        </p:txBody>
      </p:sp>
      <p:sp>
        <p:nvSpPr>
          <p:cNvPr id="4" name="文本占位符 3"/>
          <p:cNvSpPr>
            <a:spLocks noGrp="1"/>
          </p:cNvSpPr>
          <p:nvPr>
            <p:ph type="body" sz="quarter" idx="16"/>
          </p:nvPr>
        </p:nvSpPr>
        <p:spPr>
          <a:xfrm>
            <a:off x="838200" y="1046187"/>
            <a:ext cx="5648325" cy="460375"/>
          </a:xfrm>
        </p:spPr>
        <p:txBody>
          <a:bodyPr/>
          <a:lstStyle/>
          <a:p>
            <a:r>
              <a:rPr lang="zh-CN" altLang="en-US" dirty="0"/>
              <a:t> </a:t>
            </a:r>
            <a:r>
              <a:rPr lang="en-US" altLang="zh-CN" dirty="0"/>
              <a:t>“</a:t>
            </a:r>
            <a:r>
              <a:rPr dirty="0"/>
              <a:t>MQTT循环接收订阅</a:t>
            </a:r>
            <a:r>
              <a:rPr lang="zh-CN" altLang="en-US" dirty="0"/>
              <a:t>”模块</a:t>
            </a:r>
            <a:endParaRPr dirty="0"/>
          </a:p>
        </p:txBody>
      </p:sp>
      <p:pic>
        <p:nvPicPr>
          <p:cNvPr id="5" name="图片 4"/>
          <p:cNvPicPr>
            <a:picLocks noChangeAspect="1"/>
          </p:cNvPicPr>
          <p:nvPr/>
        </p:nvPicPr>
        <p:blipFill>
          <a:blip r:embed="rId1"/>
          <a:stretch>
            <a:fillRect/>
          </a:stretch>
        </p:blipFill>
        <p:spPr>
          <a:xfrm>
            <a:off x="3104515" y="3496310"/>
            <a:ext cx="6349316" cy="900000"/>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5925"/>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课后乐园</a:t>
            </a:r>
            <a:endParaRPr lang="zh-CN" altLang="en-US" dirty="0"/>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473548"/>
            <a:ext cx="5109091" cy="478155"/>
          </a:xfrm>
        </p:spPr>
        <p:txBody>
          <a:bodyPr/>
          <a:lstStyle/>
          <a:p>
            <a:r>
              <a:rPr lang="zh-CN" altLang="en-US" dirty="0"/>
              <a:t>巩固提升</a:t>
            </a:r>
            <a:endParaRPr lang="zh-CN" altLang="en-US" dirty="0"/>
          </a:p>
        </p:txBody>
      </p:sp>
      <p:sp>
        <p:nvSpPr>
          <p:cNvPr id="5" name="文本占位符 4"/>
          <p:cNvSpPr>
            <a:spLocks noGrp="1"/>
          </p:cNvSpPr>
          <p:nvPr>
            <p:ph sz="quarter" idx="15"/>
          </p:nvPr>
        </p:nvSpPr>
        <p:spPr>
          <a:xfrm>
            <a:off x="838200" y="1161143"/>
            <a:ext cx="10337800" cy="1129938"/>
          </a:xfrm>
        </p:spPr>
        <p:txBody>
          <a:bodyPr>
            <a:normAutofit/>
          </a:bodyPr>
          <a:lstStyle/>
          <a:p>
            <a:r>
              <a:rPr lang="zh-CN" altLang="en-US" dirty="0"/>
              <a:t>如何使物联网平台发送的文本数据在</a:t>
            </a:r>
            <a:r>
              <a:rPr lang="en-US" altLang="zh-CN" dirty="0"/>
              <a:t>Mixgo CE</a:t>
            </a:r>
            <a:r>
              <a:rPr lang="zh-CN" altLang="en-US" dirty="0"/>
              <a:t>显示屏上重复</a:t>
            </a:r>
            <a:r>
              <a:rPr lang="zh-CN" altLang="en-US" dirty="0"/>
              <a:t>滚动显示？</a:t>
            </a:r>
            <a:endParaRPr lang="zh-CN" altLang="en-US"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473548"/>
            <a:ext cx="5109091" cy="478155"/>
          </a:xfrm>
        </p:spPr>
        <p:txBody>
          <a:bodyPr/>
          <a:lstStyle/>
          <a:p>
            <a:r>
              <a:rPr lang="zh-CN" altLang="en-US" dirty="0"/>
              <a:t>创意乐园</a:t>
            </a:r>
            <a:endParaRPr lang="zh-CN" altLang="en-US" dirty="0"/>
          </a:p>
        </p:txBody>
      </p:sp>
      <p:sp>
        <p:nvSpPr>
          <p:cNvPr id="5" name="文本占位符 4"/>
          <p:cNvSpPr>
            <a:spLocks noGrp="1"/>
          </p:cNvSpPr>
          <p:nvPr>
            <p:ph sz="quarter" idx="15"/>
          </p:nvPr>
        </p:nvSpPr>
        <p:spPr>
          <a:xfrm>
            <a:off x="838200" y="1161143"/>
            <a:ext cx="10337800" cy="1129938"/>
          </a:xfrm>
        </p:spPr>
        <p:txBody>
          <a:bodyPr>
            <a:normAutofit/>
          </a:bodyPr>
          <a:lstStyle/>
          <a:p>
            <a:r>
              <a:rPr lang="zh-CN" altLang="en-US" dirty="0"/>
              <a:t>想一想并尝试，</a:t>
            </a:r>
            <a:r>
              <a:rPr lang="zh-CN" altLang="en-US" dirty="0"/>
              <a:t>如何使用开关组件远程控制</a:t>
            </a:r>
            <a:r>
              <a:rPr lang="en-US" altLang="zh-CN" dirty="0"/>
              <a:t>LED</a:t>
            </a:r>
            <a:r>
              <a:rPr lang="zh-CN" altLang="en-US" dirty="0"/>
              <a:t>灯？</a:t>
            </a:r>
            <a:endParaRPr lang="zh-CN" alt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情境引入</a:t>
            </a:r>
            <a:endParaRPr lang="zh-CN" altLang="en-US" dirty="0"/>
          </a:p>
        </p:txBody>
      </p:sp>
      <p:sp>
        <p:nvSpPr>
          <p:cNvPr id="18" name="文本框 17"/>
          <p:cNvSpPr txBox="1"/>
          <p:nvPr/>
        </p:nvSpPr>
        <p:spPr>
          <a:xfrm>
            <a:off x="838200" y="2280285"/>
            <a:ext cx="5631180" cy="2009775"/>
          </a:xfrm>
          <a:prstGeom prst="rect">
            <a:avLst/>
          </a:prstGeom>
          <a:noFill/>
        </p:spPr>
        <p:txBody>
          <a:bodyPr wrap="square" rtlCol="0">
            <a:spAutoFit/>
          </a:bodyPr>
          <a:p>
            <a:pPr indent="612140">
              <a:lnSpc>
                <a:spcPct val="130000"/>
              </a:lnSpc>
            </a:pPr>
            <a:r>
              <a:rPr lang="zh-CN" sz="2400" spc="100">
                <a:solidFill>
                  <a:schemeClr val="tx1">
                    <a:lumMod val="75000"/>
                    <a:lumOff val="25000"/>
                  </a:schemeClr>
                </a:solidFill>
                <a:sym typeface="方正准圆_GBK" panose="02000000000000000000" charset="-122"/>
              </a:rPr>
              <a:t>在校园里，我们总能看见</a:t>
            </a:r>
            <a:r>
              <a:rPr lang="en-US" altLang="zh-CN" sz="2400" spc="100">
                <a:solidFill>
                  <a:schemeClr val="tx1">
                    <a:lumMod val="75000"/>
                    <a:lumOff val="25000"/>
                  </a:schemeClr>
                </a:solidFill>
                <a:sym typeface="方正准圆_GBK" panose="02000000000000000000" charset="-122"/>
              </a:rPr>
              <a:t>LED</a:t>
            </a:r>
            <a:r>
              <a:rPr lang="zh-CN" altLang="en-US" sz="2400" spc="100">
                <a:solidFill>
                  <a:schemeClr val="tx1">
                    <a:lumMod val="75000"/>
                    <a:lumOff val="25000"/>
                  </a:schemeClr>
                </a:solidFill>
                <a:sym typeface="方正准圆_GBK" panose="02000000000000000000" charset="-122"/>
              </a:rPr>
              <a:t>屏，上面显示着各种各样的标语，每当看到屏幕上暖心的文字，一整天的心情都会变得非常</a:t>
            </a:r>
            <a:r>
              <a:rPr lang="zh-CN" altLang="en-US" sz="2400" spc="100">
                <a:solidFill>
                  <a:schemeClr val="tx1">
                    <a:lumMod val="75000"/>
                    <a:lumOff val="25000"/>
                  </a:schemeClr>
                </a:solidFill>
                <a:sym typeface="方正准圆_GBK" panose="02000000000000000000" charset="-122"/>
              </a:rPr>
              <a:t>美好。</a:t>
            </a:r>
            <a:endParaRPr lang="zh-CN" altLang="en-US" sz="2400" spc="100">
              <a:solidFill>
                <a:schemeClr val="tx1">
                  <a:lumMod val="75000"/>
                  <a:lumOff val="25000"/>
                </a:schemeClr>
              </a:solidFill>
              <a:sym typeface="方正准圆_GBK" panose="02000000000000000000" charset="-122"/>
            </a:endParaRPr>
          </a:p>
        </p:txBody>
      </p:sp>
      <p:pic>
        <p:nvPicPr>
          <p:cNvPr id="101" name="图片 100"/>
          <p:cNvPicPr/>
          <p:nvPr/>
        </p:nvPicPr>
        <p:blipFill>
          <a:blip r:embed="rId1"/>
          <a:srcRect l="23553" t="4809" r="14144" b="8656"/>
          <a:stretch>
            <a:fillRect/>
          </a:stretch>
        </p:blipFill>
        <p:spPr>
          <a:xfrm>
            <a:off x="6876415" y="1745615"/>
            <a:ext cx="3656965" cy="3386455"/>
          </a:xfrm>
          <a:prstGeom prst="rect">
            <a:avLst/>
          </a:prstGeom>
          <a:noFill/>
          <a:ln w="9525">
            <a:noFill/>
          </a:ln>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3246501" y="2813448"/>
            <a:ext cx="5698996" cy="1231106"/>
          </a:xfrm>
        </p:spPr>
        <p:txBody>
          <a:bodyPr anchor="ctr"/>
          <a:lstStyle/>
          <a:p>
            <a:pPr algn="ctr"/>
            <a:r>
              <a:rPr lang="zh-CN" altLang="en-US" sz="8000" dirty="0"/>
              <a:t>谢谢同学们</a:t>
            </a:r>
            <a:endParaRPr lang="zh-CN" altLang="en-US" sz="80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1086485" y="1251585"/>
            <a:ext cx="9948545" cy="1714500"/>
          </a:xfrm>
        </p:spPr>
        <p:txBody>
          <a:bodyPr>
            <a:noAutofit/>
          </a:bodyPr>
          <a:lstStyle/>
          <a:p>
            <a:r>
              <a:rPr lang="zh-CN" altLang="en-US"/>
              <a:t>校园</a:t>
            </a:r>
            <a:r>
              <a:rPr lang="en-US" altLang="zh-CN"/>
              <a:t>LED</a:t>
            </a:r>
            <a:r>
              <a:rPr lang="zh-CN" altLang="en-US"/>
              <a:t>屏上的文字是如何输入显示的？又是靠什么去控制的呢？</a:t>
            </a:r>
            <a:endParaRPr lang="zh-CN" altLang="en-US"/>
          </a:p>
          <a:p>
            <a:r>
              <a:rPr lang="zh-CN" altLang="en-US"/>
              <a:t>我们是否可以借助MixGo CE模拟校园里的</a:t>
            </a:r>
            <a:r>
              <a:rPr lang="en-US" altLang="zh-CN"/>
              <a:t>LED</a:t>
            </a:r>
            <a:r>
              <a:rPr lang="zh-CN" altLang="en-US"/>
              <a:t>显示屏，远程控制显示在屏幕</a:t>
            </a:r>
            <a:r>
              <a:rPr lang="zh-CN" altLang="en-US"/>
              <a:t>上的内容</a:t>
            </a:r>
            <a:r>
              <a:rPr lang="zh-CN" altLang="en-US"/>
              <a:t>呢？</a:t>
            </a:r>
            <a:endParaRPr lang="zh-CN" alt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pPr marL="0" indent="0">
              <a:buNone/>
            </a:pPr>
            <a:r>
              <a:rPr lang="zh-CN" altLang="en-US" dirty="0">
                <a:sym typeface="+mn-ea"/>
              </a:rPr>
              <a:t>想要实现</a:t>
            </a:r>
            <a:r>
              <a:rPr lang="en-US" altLang="zh-CN" dirty="0">
                <a:sym typeface="+mn-ea"/>
              </a:rPr>
              <a:t>LED</a:t>
            </a:r>
            <a:r>
              <a:rPr lang="zh-CN" altLang="en-US" dirty="0">
                <a:sym typeface="+mn-ea"/>
              </a:rPr>
              <a:t>屏的功能，首先要借助一个平台，在平台上编好要发送的文字内容，然后将这个内容传输给</a:t>
            </a:r>
            <a:r>
              <a:rPr lang="en-US" altLang="zh-CN" dirty="0" err="1">
                <a:sym typeface="+mn-ea"/>
              </a:rPr>
              <a:t>MixGo</a:t>
            </a:r>
            <a:r>
              <a:rPr lang="en-US" altLang="zh-CN" dirty="0">
                <a:sym typeface="+mn-ea"/>
              </a:rPr>
              <a:t> CE</a:t>
            </a:r>
            <a:r>
              <a:rPr lang="zh-CN" altLang="en-US" dirty="0">
                <a:sym typeface="+mn-ea"/>
              </a:rPr>
              <a:t>板，</a:t>
            </a:r>
            <a:r>
              <a:rPr lang="zh-CN" altLang="en-US" dirty="0">
                <a:sym typeface="+mn-ea"/>
              </a:rPr>
              <a:t>想要实现这样的功能就需要用到我们的“物联网”了</a:t>
            </a:r>
            <a:r>
              <a:rPr dirty="0">
                <a:sym typeface="+mn-ea"/>
              </a:rPr>
              <a:t>。</a:t>
            </a:r>
            <a:endParaRPr lang="zh-CN" altLang="en-US"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endParaRPr lang="zh-CN" altLang="en-US" dirty="0"/>
          </a:p>
        </p:txBody>
      </p:sp>
      <p:sp>
        <p:nvSpPr>
          <p:cNvPr id="11" name="内容占位符 10"/>
          <p:cNvSpPr>
            <a:spLocks noGrp="1"/>
          </p:cNvSpPr>
          <p:nvPr>
            <p:ph sz="quarter" idx="14"/>
          </p:nvPr>
        </p:nvSpPr>
        <p:spPr>
          <a:xfrm>
            <a:off x="838200" y="1133475"/>
            <a:ext cx="10063480" cy="4739005"/>
          </a:xfrm>
        </p:spPr>
        <p:txBody>
          <a:bodyPr>
            <a:noAutofit/>
          </a:bodyPr>
          <a:lstStyle/>
          <a:p>
            <a:r>
              <a:rPr lang="zh-CN" altLang="en-US" dirty="0"/>
              <a:t>① </a:t>
            </a:r>
            <a:r>
              <a:rPr lang="en-US" altLang="zh-CN" dirty="0"/>
              <a:t>Mix IO</a:t>
            </a:r>
            <a:r>
              <a:rPr lang="zh-CN" altLang="en-US" dirty="0"/>
              <a:t>平台注册。网址：</a:t>
            </a:r>
            <a:r>
              <a:rPr dirty="0">
                <a:sym typeface="+mn-ea"/>
              </a:rPr>
              <a:t>http://mixio.mixly.org/</a:t>
            </a:r>
            <a:endParaRPr dirty="0"/>
          </a:p>
          <a:p>
            <a:r>
              <a:rPr dirty="0"/>
              <a:t>点击页面中的“</a:t>
            </a:r>
            <a:r>
              <a:rPr lang="zh-CN" dirty="0"/>
              <a:t>注册账号</a:t>
            </a:r>
            <a:r>
              <a:rPr dirty="0"/>
              <a:t>”</a:t>
            </a:r>
            <a:r>
              <a:rPr dirty="0">
                <a:sym typeface="+mn-ea"/>
              </a:rPr>
              <a:t>点击此处注册</a:t>
            </a:r>
            <a:r>
              <a:rPr lang="zh-CN" dirty="0">
                <a:sym typeface="+mn-ea"/>
              </a:rPr>
              <a:t>。</a:t>
            </a:r>
            <a:endParaRPr lang="zh-CN" dirty="0">
              <a:sym typeface="+mn-ea"/>
            </a:endParaRPr>
          </a:p>
        </p:txBody>
      </p:sp>
      <p:grpSp>
        <p:nvGrpSpPr>
          <p:cNvPr id="14" name="组合 13"/>
          <p:cNvGrpSpPr/>
          <p:nvPr/>
        </p:nvGrpSpPr>
        <p:grpSpPr>
          <a:xfrm>
            <a:off x="2725420" y="2605405"/>
            <a:ext cx="6475730" cy="3058795"/>
            <a:chOff x="1132" y="2602"/>
            <a:chExt cx="8010" cy="3780"/>
          </a:xfrm>
        </p:grpSpPr>
        <p:pic>
          <p:nvPicPr>
            <p:cNvPr id="5" name="图片 4"/>
            <p:cNvPicPr>
              <a:picLocks noChangeAspect="1"/>
            </p:cNvPicPr>
            <p:nvPr/>
          </p:nvPicPr>
          <p:blipFill>
            <a:blip r:embed="rId1"/>
            <a:stretch>
              <a:fillRect/>
            </a:stretch>
          </p:blipFill>
          <p:spPr>
            <a:xfrm>
              <a:off x="1132" y="2602"/>
              <a:ext cx="8011" cy="3780"/>
            </a:xfrm>
            <a:prstGeom prst="rect">
              <a:avLst/>
            </a:prstGeom>
          </p:spPr>
        </p:pic>
        <p:sp>
          <p:nvSpPr>
            <p:cNvPr id="8" name="矩形 7"/>
            <p:cNvSpPr/>
            <p:nvPr/>
          </p:nvSpPr>
          <p:spPr>
            <a:xfrm>
              <a:off x="7174" y="5300"/>
              <a:ext cx="1085" cy="409"/>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endParaRPr lang="zh-CN" altLang="en-US" dirty="0"/>
          </a:p>
        </p:txBody>
      </p:sp>
      <p:sp>
        <p:nvSpPr>
          <p:cNvPr id="11" name="内容占位符 10"/>
          <p:cNvSpPr>
            <a:spLocks noGrp="1"/>
          </p:cNvSpPr>
          <p:nvPr>
            <p:ph sz="quarter" idx="14"/>
          </p:nvPr>
        </p:nvSpPr>
        <p:spPr>
          <a:xfrm>
            <a:off x="838200" y="1133171"/>
            <a:ext cx="10063579" cy="1036097"/>
          </a:xfrm>
        </p:spPr>
        <p:txBody>
          <a:bodyPr>
            <a:noAutofit/>
          </a:bodyPr>
          <a:lstStyle/>
          <a:p>
            <a:r>
              <a:rPr lang="zh-CN" altLang="en-US" dirty="0"/>
              <a:t>（</a:t>
            </a:r>
            <a:r>
              <a:rPr lang="zh-CN" altLang="en-US" dirty="0">
                <a:sym typeface="+mn-ea"/>
              </a:rPr>
              <a:t>接上页</a:t>
            </a:r>
            <a:r>
              <a:rPr lang="zh-CN" altLang="en-US" dirty="0"/>
              <a:t>）</a:t>
            </a:r>
            <a:r>
              <a:rPr dirty="0">
                <a:sym typeface="+mn-ea"/>
              </a:rPr>
              <a:t>输入电子邮箱，设置账号密码，并再次输入密码，最后点击“注册账号”。</a:t>
            </a:r>
            <a:endParaRPr spc="100" dirty="0">
              <a:solidFill>
                <a:schemeClr val="tx1">
                  <a:lumMod val="75000"/>
                  <a:lumOff val="25000"/>
                </a:schemeClr>
              </a:solidFill>
            </a:endParaRPr>
          </a:p>
          <a:p>
            <a:endParaRPr lang="zh-CN" altLang="en-US" dirty="0"/>
          </a:p>
        </p:txBody>
      </p:sp>
      <p:pic>
        <p:nvPicPr>
          <p:cNvPr id="17" name="图片 16"/>
          <p:cNvPicPr>
            <a:picLocks noChangeAspect="1"/>
          </p:cNvPicPr>
          <p:nvPr/>
        </p:nvPicPr>
        <p:blipFill>
          <a:blip r:embed="rId1"/>
          <a:srcRect l="41453"/>
          <a:stretch>
            <a:fillRect/>
          </a:stretch>
        </p:blipFill>
        <p:spPr>
          <a:xfrm>
            <a:off x="2994660" y="2279015"/>
            <a:ext cx="5899150" cy="3749040"/>
          </a:xfrm>
          <a:prstGeom prst="rect">
            <a:avLst/>
          </a:prstGeom>
        </p:spPr>
      </p:pic>
    </p:spTree>
  </p:cSld>
  <p:clrMapOvr>
    <a:masterClrMapping/>
  </p:clrMapOvr>
  <p:transition spd="slow">
    <p:push dir="u"/>
  </p:transition>
</p:sld>
</file>

<file path=ppt/tags/tag1.xml><?xml version="1.0" encoding="utf-8"?>
<p:tagLst xmlns:p="http://schemas.openxmlformats.org/presentationml/2006/main">
  <p:tag name="KSO_WM_UNIT_PLACING_PICTURE_USER_VIEWPORT" val="{&quot;height&quot;:5976,&quot;width&quot;:12612}"/>
</p:tagLst>
</file>

<file path=ppt/tags/tag2.xml><?xml version="1.0" encoding="utf-8"?>
<p:tagLst xmlns:p="http://schemas.openxmlformats.org/presentationml/2006/main">
  <p:tag name="KSO_WM_UNIT_PLACING_PICTURE_USER_VIEWPORT" val="{&quot;height&quot;:719,&quot;width&quot;:750}"/>
</p:tagLst>
</file>

<file path=ppt/tags/tag3.xml><?xml version="1.0" encoding="utf-8"?>
<p:tagLst xmlns:p="http://schemas.openxmlformats.org/presentationml/2006/main">
  <p:tag name="ISPRING_PRESENTATION_TITLE" val="家长会"/>
  <p:tag name="COMMONDATA" val="eyJoZGlkIjoiMzE3MzExMWY1ODQ4MjNmMTI0NWE0YjMwNGUxODQzMW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演示</Application>
  <PresentationFormat>宽屏</PresentationFormat>
  <Paragraphs>161</Paragraphs>
  <Slides>30</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宋体</vt:lpstr>
      <vt:lpstr>Wingdings</vt:lpstr>
      <vt:lpstr>方正粗圆简体</vt:lpstr>
      <vt:lpstr>Wingdings 2</vt:lpstr>
      <vt:lpstr>可可布丁体</vt:lpstr>
      <vt:lpstr>方正准圆_GBK</vt:lpstr>
      <vt:lpstr>方正准圆简体</vt:lpstr>
      <vt:lpstr>Segoe Print</vt:lpstr>
      <vt:lpstr>微软雅黑</vt:lpstr>
      <vt:lpstr>Arial Unicode MS</vt:lpstr>
      <vt:lpstr>等线</vt:lpstr>
      <vt:lpstr>思源黑体 CN Normal</vt:lpstr>
      <vt:lpstr>黑体</vt:lpstr>
      <vt:lpstr>Calibri</vt:lpstr>
      <vt:lpstr>Office 主题​​</vt:lpstr>
      <vt:lpstr>PowerPoint 演示文稿</vt:lpstr>
      <vt:lpstr>PowerPoint 演示文稿</vt:lpstr>
      <vt:lpstr>情境引入</vt:lpstr>
      <vt:lpstr>PowerPoint 演示文稿</vt:lpstr>
      <vt:lpstr>想一想</vt:lpstr>
      <vt:lpstr>PowerPoint 演示文稿</vt:lpstr>
      <vt:lpstr>逻辑梳理</vt:lpstr>
      <vt:lpstr>程序编写·物联网平台操作</vt:lpstr>
      <vt:lpstr>程序编写·物联网平台操作</vt:lpstr>
      <vt:lpstr>程序编写·物联网平台操作</vt:lpstr>
      <vt:lpstr>程序编写·物联网平台操作</vt:lpstr>
      <vt:lpstr>程序编写·物联网平台操作</vt:lpstr>
      <vt:lpstr>程序编写·物联网平台操作</vt:lpstr>
      <vt:lpstr>程序编写·编程实现</vt:lpstr>
      <vt:lpstr>程序编写·编程实现</vt:lpstr>
      <vt:lpstr>程序编写·编程实现</vt:lpstr>
      <vt:lpstr>程序编写·编程实现</vt:lpstr>
      <vt:lpstr>程序编写·编程实现</vt:lpstr>
      <vt:lpstr>程序编写·编程实现</vt:lpstr>
      <vt:lpstr>完整代码展示</vt:lpstr>
      <vt:lpstr>PowerPoint 演示文稿</vt:lpstr>
      <vt:lpstr>学一学</vt:lpstr>
      <vt:lpstr>学一学</vt:lpstr>
      <vt:lpstr>学一学</vt:lpstr>
      <vt:lpstr>学一学</vt:lpstr>
      <vt:lpstr>学一学</vt:lpstr>
      <vt:lpstr>PowerPoint 演示文稿</vt:lpstr>
      <vt:lpstr>巩固提升</vt:lpstr>
      <vt:lpstr>创意乐园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T.M.Y</cp:lastModifiedBy>
  <cp:revision>1018</cp:revision>
  <dcterms:created xsi:type="dcterms:W3CDTF">2019-07-04T08:14:00Z</dcterms:created>
  <dcterms:modified xsi:type="dcterms:W3CDTF">2022-09-17T12:41:39Z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E10F67D427EE49FD9B9ACC3CDE1D6EB2</vt:lpwstr>
  </property>
</Properties>
</file>