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349" r:id="rId3"/>
    <p:sldId id="321" r:id="rId5"/>
    <p:sldId id="387" r:id="rId6"/>
    <p:sldId id="323" r:id="rId7"/>
    <p:sldId id="351" r:id="rId8"/>
    <p:sldId id="651" r:id="rId9"/>
    <p:sldId id="350" r:id="rId10"/>
    <p:sldId id="862" r:id="rId11"/>
    <p:sldId id="863" r:id="rId12"/>
    <p:sldId id="864" r:id="rId13"/>
    <p:sldId id="865" r:id="rId14"/>
    <p:sldId id="866" r:id="rId15"/>
    <p:sldId id="867" r:id="rId16"/>
    <p:sldId id="869" r:id="rId17"/>
    <p:sldId id="868" r:id="rId18"/>
    <p:sldId id="870" r:id="rId19"/>
    <p:sldId id="809" r:id="rId20"/>
    <p:sldId id="358" r:id="rId21"/>
    <p:sldId id="882" r:id="rId22"/>
    <p:sldId id="872" r:id="rId23"/>
    <p:sldId id="873" r:id="rId24"/>
    <p:sldId id="876" r:id="rId25"/>
    <p:sldId id="778" r:id="rId26"/>
    <p:sldId id="877" r:id="rId27"/>
    <p:sldId id="875" r:id="rId28"/>
    <p:sldId id="874" r:id="rId29"/>
    <p:sldId id="359" r:id="rId30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830" autoAdjust="0"/>
    <p:restoredTop sz="95164" autoAdjust="0"/>
  </p:normalViewPr>
  <p:slideViewPr>
    <p:cSldViewPr snapToGrid="0">
      <p:cViewPr varScale="1">
        <p:scale>
          <a:sx n="115" d="100"/>
          <a:sy n="115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5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可可布丁体" panose="02010600040101010101" charset="-122"/>
                <a:ea typeface="可可布丁体" panose="02010600040101010101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可可布丁体" panose="02010600040101010101" charset="-122"/>
                <a:ea typeface="可可布丁体" panose="02010600040101010101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可可布丁体" panose="02010600040101010101" charset="-122"/>
                <a:ea typeface="可可布丁体" panose="02010600040101010101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可可布丁体" panose="02010600040101010101" charset="-122"/>
                <a:ea typeface="可可布丁体" panose="02010600040101010101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31" name="文本框 30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方正粗圆简体" panose="02000000000000000000" charset="-122"/>
          <a:ea typeface="方正粗圆简体" panose="02000000000000000000" charset="-122"/>
          <a:cs typeface="+mj-cs"/>
          <a:sym typeface="方正粗圆简体" panose="020000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99124" y="2194933"/>
              <a:ext cx="5121915" cy="1123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700" spc="-300" dirty="0">
                  <a:solidFill>
                    <a:schemeClr val="accent1"/>
                  </a:solidFill>
                  <a:latin typeface="方正粗圆简体" panose="02000000000000000000" charset="-122"/>
                  <a:ea typeface="方正粗圆简体" panose="02000000000000000000" charset="-122"/>
                  <a:sym typeface="方正粗圆简体" panose="02000000000000000000" charset="-122"/>
                </a:rPr>
                <a:t>创意电子进阶</a:t>
              </a:r>
              <a:endParaRPr lang="zh-CN" altLang="en-US" sz="6700" spc="-3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1563990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方正粗圆简体" panose="02000000000000000000" charset="-122"/>
                  <a:ea typeface="方正粗圆简体" panose="02000000000000000000" charset="-122"/>
                  <a:sym typeface="方正粗圆简体" panose="02000000000000000000" charset="-122"/>
                </a:rPr>
                <a:t>创客教育系列课程</a:t>
              </a:r>
              <a:endParaRPr lang="zh-CN" altLang="en-US" sz="35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337946" y="4051635"/>
              <a:ext cx="3058159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 张老师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物联网平台操作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10167620" cy="3001645"/>
          </a:xfrm>
        </p:spPr>
        <p:txBody>
          <a:bodyPr>
            <a:noAutofit/>
          </a:bodyPr>
          <a:lstStyle/>
          <a:p>
            <a:r>
              <a:rPr lang="zh-CN" altLang="en-US" dirty="0"/>
              <a:t>③ </a:t>
            </a:r>
            <a:r>
              <a:rPr dirty="0"/>
              <a:t>在项目中添加</a:t>
            </a:r>
            <a:r>
              <a:rPr lang="en-US" dirty="0"/>
              <a:t>RGB</a:t>
            </a:r>
            <a:r>
              <a:rPr lang="zh-CN" altLang="en-US" dirty="0"/>
              <a:t>色盘</a:t>
            </a:r>
            <a:r>
              <a:rPr dirty="0"/>
              <a:t>，并给“组件”命名</a:t>
            </a:r>
            <a:r>
              <a:rPr lang="zh-CN" altLang="en-US" dirty="0"/>
              <a:t>，</a:t>
            </a:r>
            <a:r>
              <a:rPr lang="en-US" altLang="zh-CN" dirty="0"/>
              <a:t>“</a:t>
            </a:r>
            <a:r>
              <a:rPr lang="zh-CN" altLang="en-US" dirty="0"/>
              <a:t>消息主题</a:t>
            </a:r>
            <a:r>
              <a:rPr lang="en-US" altLang="zh-CN" dirty="0"/>
              <a:t>”</a:t>
            </a:r>
            <a:r>
              <a:rPr lang="zh-CN" altLang="en-US" dirty="0">
                <a:sym typeface="+mn-ea"/>
              </a:rPr>
              <a:t>为默认值</a:t>
            </a:r>
            <a:r>
              <a:rPr dirty="0"/>
              <a:t>。</a:t>
            </a:r>
            <a:endParaRPr dirty="0"/>
          </a:p>
        </p:txBody>
      </p:sp>
      <p:grpSp>
        <p:nvGrpSpPr>
          <p:cNvPr id="8" name="组合 7"/>
          <p:cNvGrpSpPr/>
          <p:nvPr/>
        </p:nvGrpSpPr>
        <p:grpSpPr>
          <a:xfrm>
            <a:off x="2181225" y="1995170"/>
            <a:ext cx="2788920" cy="3810000"/>
            <a:chOff x="1982" y="3011"/>
            <a:chExt cx="4392" cy="60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82" y="3011"/>
              <a:ext cx="4392" cy="60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2262" y="7221"/>
              <a:ext cx="3832" cy="858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540" y="1995170"/>
            <a:ext cx="2393950" cy="40405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编程实现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10063579" cy="2057068"/>
          </a:xfrm>
        </p:spPr>
        <p:txBody>
          <a:bodyPr>
            <a:noAutofit/>
          </a:bodyPr>
          <a:lstStyle/>
          <a:p>
            <a:r>
              <a:rPr lang="zh-CN" altLang="en-US" dirty="0"/>
              <a:t>④ </a:t>
            </a:r>
            <a:r>
              <a:rPr dirty="0"/>
              <a:t>打开Mixly编写程序</a:t>
            </a:r>
            <a:r>
              <a:rPr lang="zh-CN" dirty="0"/>
              <a:t>，连接</a:t>
            </a:r>
            <a:r>
              <a:rPr lang="en-US" altLang="zh-CN" dirty="0"/>
              <a:t>Wifi</a:t>
            </a:r>
            <a:r>
              <a:rPr lang="zh-CN" altLang="en-US" dirty="0"/>
              <a:t>和</a:t>
            </a:r>
            <a:r>
              <a:rPr lang="en-US" altLang="zh-CN" dirty="0"/>
              <a:t>MQTT</a:t>
            </a:r>
            <a:r>
              <a:rPr dirty="0"/>
              <a:t>。填写WiFi名称和密码，填写用户名、密码（加密）和项目名称。</a:t>
            </a:r>
            <a:endParaRPr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1030" y="2752090"/>
            <a:ext cx="5417820" cy="25908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编程实现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060147"/>
            <a:ext cx="10347960" cy="2615868"/>
          </a:xfrm>
        </p:spPr>
        <p:txBody>
          <a:bodyPr>
            <a:noAutofit/>
          </a:bodyPr>
          <a:lstStyle/>
          <a:p>
            <a:r>
              <a:rPr lang="zh-CN" altLang="en-US" dirty="0"/>
              <a:t>⑤ 订阅主题并循环接受订阅。“主题”需要与</a:t>
            </a:r>
            <a:r>
              <a:rPr lang="en-US" altLang="zh-CN" dirty="0" err="1"/>
              <a:t>MixIO</a:t>
            </a:r>
            <a:r>
              <a:rPr lang="zh-CN" altLang="en-US" dirty="0"/>
              <a:t>平台中的组件“消息主题”保持一致，回调函数可以自主命名</a:t>
            </a:r>
            <a:r>
              <a:rPr dirty="0"/>
              <a:t>。</a:t>
            </a:r>
            <a:endParaRPr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1225" y="2965450"/>
            <a:ext cx="4762500" cy="26517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405" y="2363470"/>
            <a:ext cx="2917825" cy="34505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85" y="2252980"/>
            <a:ext cx="2175510" cy="367220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2403475" y="3670935"/>
            <a:ext cx="2879090" cy="30670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465705" y="4076700"/>
            <a:ext cx="2857500" cy="51689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2588260" y="4512945"/>
            <a:ext cx="2724785" cy="67373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5947410" y="3215005"/>
            <a:ext cx="3595370" cy="104457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编程实现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575310" y="1207135"/>
            <a:ext cx="10582275" cy="1289050"/>
          </a:xfrm>
        </p:spPr>
        <p:txBody>
          <a:bodyPr>
            <a:noAutofit/>
          </a:bodyPr>
          <a:lstStyle/>
          <a:p>
            <a:r>
              <a:rPr lang="zh-CN" altLang="en-US" dirty="0"/>
              <a:t>⑥ 编写调节灯的亮度的</a:t>
            </a:r>
            <a:r>
              <a:rPr lang="zh-CN" altLang="en-US" dirty="0"/>
              <a:t>程序。变量“</a:t>
            </a:r>
            <a:r>
              <a:rPr lang="en-US" altLang="zh-CN" dirty="0"/>
              <a:t>msg”</a:t>
            </a:r>
            <a:r>
              <a:rPr lang="zh-CN" altLang="en-US" dirty="0"/>
              <a:t>为字符串类型，需要利用“数学”模块分类中的“转整数”模块，将其转换为数字类型</a:t>
            </a:r>
            <a:r>
              <a:rPr dirty="0"/>
              <a:t>。</a:t>
            </a:r>
            <a:endParaRPr dirty="0"/>
          </a:p>
        </p:txBody>
      </p:sp>
      <p:grpSp>
        <p:nvGrpSpPr>
          <p:cNvPr id="14" name="组合 13"/>
          <p:cNvGrpSpPr/>
          <p:nvPr/>
        </p:nvGrpSpPr>
        <p:grpSpPr>
          <a:xfrm>
            <a:off x="3291840" y="3768725"/>
            <a:ext cx="3573780" cy="502920"/>
            <a:chOff x="1760" y="8071"/>
            <a:chExt cx="5628" cy="792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60" y="8071"/>
              <a:ext cx="5628" cy="792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5176" y="8071"/>
              <a:ext cx="1877" cy="53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91840" y="2830830"/>
            <a:ext cx="5149850" cy="575310"/>
            <a:chOff x="3021" y="3498"/>
            <a:chExt cx="8110" cy="90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1" y="3498"/>
              <a:ext cx="8110" cy="907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5937" y="3566"/>
              <a:ext cx="5194" cy="764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40" y="4634230"/>
            <a:ext cx="5399405" cy="12033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物联网平台操作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10063579" cy="1091868"/>
          </a:xfrm>
        </p:spPr>
        <p:txBody>
          <a:bodyPr>
            <a:noAutofit/>
          </a:bodyPr>
          <a:lstStyle/>
          <a:p>
            <a:r>
              <a:rPr lang="zh-CN" altLang="en-US" dirty="0"/>
              <a:t>⑦ 修改“滑动范围”。在上一步中我们知道了内嵌灯的亮度范围用数值表示为0~</a:t>
            </a:r>
            <a:r>
              <a:rPr lang="en-US" altLang="zh-CN" dirty="0"/>
              <a:t>100</a:t>
            </a:r>
            <a:r>
              <a:rPr lang="zh-CN" altLang="en-US" dirty="0"/>
              <a:t>，所以我们应该在MixIO平台中设置滑杆组件的“滑动范围”为0-</a:t>
            </a:r>
            <a:r>
              <a:rPr lang="en-US" altLang="zh-CN" dirty="0"/>
              <a:t>100</a:t>
            </a:r>
            <a:r>
              <a:rPr lang="zh-CN" altLang="en-US" dirty="0"/>
              <a:t>，步长可以设置为</a:t>
            </a:r>
            <a:r>
              <a:rPr lang="en-US" altLang="zh-CN" dirty="0"/>
              <a:t>10</a:t>
            </a:r>
            <a:r>
              <a:rPr lang="zh-CN" altLang="en-US" dirty="0"/>
              <a:t>，将范围分为</a:t>
            </a:r>
            <a:r>
              <a:rPr lang="en-US" altLang="zh-CN" dirty="0"/>
              <a:t>10</a:t>
            </a:r>
            <a:r>
              <a:rPr lang="zh-CN" altLang="en-US" dirty="0"/>
              <a:t>个等级，对应</a:t>
            </a:r>
            <a:r>
              <a:rPr lang="en-US" altLang="zh-CN" dirty="0"/>
              <a:t>10</a:t>
            </a:r>
            <a:r>
              <a:rPr lang="zh-CN" altLang="en-US" dirty="0"/>
              <a:t>个不同的亮度。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6773545" y="2828925"/>
            <a:ext cx="2400300" cy="2994660"/>
            <a:chOff x="10007" y="4425"/>
            <a:chExt cx="3780" cy="471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007" y="4425"/>
              <a:ext cx="3780" cy="4716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10277" y="7733"/>
              <a:ext cx="3393" cy="594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805" y="8429"/>
              <a:ext cx="594" cy="499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505" y="3394075"/>
            <a:ext cx="2918460" cy="21564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32075" y="3983355"/>
            <a:ext cx="395605" cy="379730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编程实现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78840" y="1015365"/>
            <a:ext cx="10434320" cy="2061845"/>
          </a:xfrm>
        </p:spPr>
        <p:txBody>
          <a:bodyPr>
            <a:noAutofit/>
          </a:bodyPr>
          <a:lstStyle/>
          <a:p>
            <a:r>
              <a:rPr lang="zh-CN" altLang="en-US" dirty="0"/>
              <a:t>⑧</a:t>
            </a:r>
            <a:r>
              <a:rPr lang="en-US" altLang="zh-CN" dirty="0"/>
              <a:t> </a:t>
            </a:r>
            <a:r>
              <a:rPr lang="zh-CN" altLang="en-US" dirty="0"/>
              <a:t>编写调节灯的颜色的程序。由</a:t>
            </a:r>
            <a:r>
              <a:rPr lang="en-US" altLang="zh-CN" dirty="0">
                <a:sym typeface="+mn-ea"/>
              </a:rPr>
              <a:t>RGB</a:t>
            </a:r>
            <a:r>
              <a:rPr lang="zh-CN" altLang="en-US" dirty="0">
                <a:sym typeface="+mn-ea"/>
              </a:rPr>
              <a:t>色</a:t>
            </a:r>
            <a:r>
              <a:rPr lang="zh-CN" altLang="en-US" dirty="0"/>
              <a:t>盘有三个消息主题，分别是</a:t>
            </a:r>
            <a:r>
              <a:rPr lang="en-US" altLang="zh-CN" dirty="0"/>
              <a:t>“</a:t>
            </a:r>
            <a:r>
              <a:rPr lang="en-US" altLang="zh-CN" dirty="0">
                <a:sym typeface="+mn-ea"/>
              </a:rPr>
              <a:t>R</a:t>
            </a:r>
            <a:r>
              <a:rPr lang="en-US" altLang="zh-CN" dirty="0"/>
              <a:t>”“</a:t>
            </a:r>
            <a:r>
              <a:rPr lang="en-US" altLang="zh-CN" dirty="0">
                <a:sym typeface="+mn-ea"/>
              </a:rPr>
              <a:t>G</a:t>
            </a:r>
            <a:r>
              <a:rPr lang="en-US" altLang="zh-CN" dirty="0"/>
              <a:t>”“</a:t>
            </a:r>
            <a:r>
              <a:rPr lang="en-US" altLang="zh-CN" dirty="0">
                <a:sym typeface="+mn-ea"/>
              </a:rPr>
              <a:t>B</a:t>
            </a:r>
            <a:r>
              <a:rPr lang="en-US" altLang="zh-CN" dirty="0"/>
              <a:t>”</a:t>
            </a:r>
            <a:r>
              <a:rPr lang="zh-CN" altLang="en-US" dirty="0"/>
              <a:t>，因此要对这三个</a:t>
            </a:r>
            <a:r>
              <a:rPr lang="zh-CN" altLang="en-US" dirty="0"/>
              <a:t>消息主题分别订阅并编写回调函数。为了让灯显示出</a:t>
            </a:r>
            <a:r>
              <a:rPr lang="en-US" altLang="zh-CN" dirty="0"/>
              <a:t>RGB</a:t>
            </a:r>
            <a:r>
              <a:rPr lang="zh-CN" altLang="en-US" dirty="0"/>
              <a:t>颜色，要将物联网平台下发的消息分别存在</a:t>
            </a:r>
            <a:r>
              <a:rPr lang="en-US" altLang="zh-CN" dirty="0"/>
              <a:t>r</a:t>
            </a:r>
            <a:r>
              <a:rPr lang="zh-CN" altLang="en-US" dirty="0"/>
              <a:t>、</a:t>
            </a:r>
            <a:r>
              <a:rPr lang="en-US" altLang="zh-CN" dirty="0"/>
              <a:t>g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三个全局变量里，然后在函数体外显示出来。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3730" y="2967355"/>
            <a:ext cx="2733040" cy="355727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676900" y="3306445"/>
            <a:ext cx="4795520" cy="2879090"/>
            <a:chOff x="6640" y="5048"/>
            <a:chExt cx="7552" cy="453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40" y="5048"/>
              <a:ext cx="7553" cy="453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8251" y="7857"/>
              <a:ext cx="5941" cy="1393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640" y="5048"/>
              <a:ext cx="2586" cy="1708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编程实现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10063579" cy="1091868"/>
          </a:xfrm>
        </p:spPr>
        <p:txBody>
          <a:bodyPr>
            <a:noAutofit/>
          </a:bodyPr>
          <a:lstStyle/>
          <a:p>
            <a:r>
              <a:rPr lang="zh-CN" altLang="en-US" dirty="0"/>
              <a:t>⑨ 程序上传与测试。上传程序并运行物联网平台，调节滑杆观察</a:t>
            </a:r>
            <a:r>
              <a:rPr lang="en-US" altLang="zh-CN" dirty="0"/>
              <a:t>L1</a:t>
            </a:r>
            <a:r>
              <a:rPr lang="zh-CN" altLang="en-US" dirty="0"/>
              <a:t>灯的亮度变化，在</a:t>
            </a:r>
            <a:r>
              <a:rPr lang="en-US" altLang="zh-CN" dirty="0"/>
              <a:t>RGB</a:t>
            </a:r>
            <a:r>
              <a:rPr lang="zh-CN" altLang="en-US" dirty="0"/>
              <a:t>色盘中调色观察</a:t>
            </a:r>
            <a:r>
              <a:rPr lang="en-US" altLang="zh-CN" dirty="0"/>
              <a:t>RGB</a:t>
            </a:r>
            <a:r>
              <a:rPr lang="zh-CN" altLang="en-US" dirty="0"/>
              <a:t>灯的</a:t>
            </a:r>
            <a:r>
              <a:rPr lang="zh-CN" altLang="en-US" dirty="0"/>
              <a:t>颜色变化。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8580" y="2793365"/>
            <a:ext cx="6697980" cy="28956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dirty="0"/>
              <a:t>完整代码展示</a:t>
            </a: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2595" y="1034415"/>
            <a:ext cx="8382000" cy="52959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25940" y="2044492"/>
            <a:ext cx="995786" cy="1005019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973162"/>
            <a:ext cx="5109091" cy="460375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“转整数”模块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1477645"/>
            <a:ext cx="10510520" cy="9207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“转整数”模块在我们物联网课程中经常使用。它可以将其他数据类型的数据转换为整数类型。不仅如此，它还有“转小数”、“转字节”的功能。</a:t>
            </a:r>
            <a:endParaRPr lang="zh-CN" altLang="en-US" sz="24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3385" y="3335655"/>
            <a:ext cx="2937510" cy="1850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321811" y="2166324"/>
            <a:ext cx="3548380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14 </a:t>
            </a:r>
            <a:r>
              <a:rPr lang="zh-CN" altLang="en-US" dirty="0"/>
              <a:t>课</a:t>
            </a:r>
            <a:endParaRPr lang="zh-CN" altLang="en-US" dirty="0"/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4"/>
          </p:nvPr>
        </p:nvSpPr>
        <p:spPr>
          <a:xfrm>
            <a:off x="3020059" y="3369434"/>
            <a:ext cx="6151880" cy="1715770"/>
          </a:xfrm>
        </p:spPr>
        <p:txBody>
          <a:bodyPr/>
          <a:lstStyle/>
          <a:p>
            <a:r>
              <a:rPr dirty="0"/>
              <a:t>远程遥控</a:t>
            </a:r>
            <a:r>
              <a:rPr dirty="0"/>
              <a:t>灯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586088"/>
            <a:ext cx="10368280" cy="1471222"/>
          </a:xfrm>
        </p:spPr>
        <p:txBody>
          <a:bodyPr>
            <a:normAutofit/>
          </a:bodyPr>
          <a:lstStyle/>
          <a:p>
            <a:r>
              <a:rPr dirty="0"/>
              <a:t>“</a:t>
            </a:r>
            <a:r>
              <a:rPr dirty="0" err="1"/>
              <a:t>滑杆</a:t>
            </a:r>
            <a:r>
              <a:rPr dirty="0"/>
              <a:t>”</a:t>
            </a:r>
            <a:r>
              <a:rPr lang="zh-CN" altLang="en-US" dirty="0"/>
              <a:t>组件</a:t>
            </a:r>
            <a:r>
              <a:rPr dirty="0" err="1"/>
              <a:t>是MixIO平台控制器的一种，同开关一样，可作为输入也可作为输出。传输的信息是滑杆</a:t>
            </a:r>
            <a:r>
              <a:rPr lang="zh-CN" altLang="en-US" dirty="0"/>
              <a:t>的</a:t>
            </a:r>
            <a:r>
              <a:rPr dirty="0" err="1"/>
              <a:t>游标数值</a:t>
            </a:r>
            <a:r>
              <a:rPr dirty="0"/>
              <a:t>。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046187"/>
            <a:ext cx="5648325" cy="460375"/>
          </a:xfrm>
        </p:spPr>
        <p:txBody>
          <a:bodyPr/>
          <a:lstStyle/>
          <a:p>
            <a:r>
              <a:rPr lang="zh-CN" altLang="en-US" dirty="0"/>
              <a:t> “滑杆”组件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6770" y="2686050"/>
            <a:ext cx="2917825" cy="345059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586088"/>
            <a:ext cx="10368280" cy="1471222"/>
          </a:xfrm>
        </p:spPr>
        <p:txBody>
          <a:bodyPr>
            <a:normAutofit/>
          </a:bodyPr>
          <a:lstStyle/>
          <a:p>
            <a:r>
              <a:rPr dirty="0"/>
              <a:t>“</a:t>
            </a:r>
            <a:r>
              <a:rPr dirty="0" err="1"/>
              <a:t>修改滑动范围</a:t>
            </a:r>
            <a:r>
              <a:rPr dirty="0"/>
              <a:t>”</a:t>
            </a:r>
            <a:r>
              <a:rPr lang="zh-CN" altLang="en-US" dirty="0"/>
              <a:t>操作</a:t>
            </a:r>
            <a:r>
              <a:rPr dirty="0" err="1"/>
              <a:t>是在程序逻辑顺利完成后对程序的一种调试，目的在于</a:t>
            </a:r>
            <a:r>
              <a:rPr lang="zh-CN" altLang="en-US" dirty="0"/>
              <a:t>使</a:t>
            </a:r>
            <a:r>
              <a:rPr dirty="0" err="1"/>
              <a:t>组件“滑杆”的滑动范围与内嵌灯亮度范围相匹配</a:t>
            </a:r>
            <a:r>
              <a:rPr dirty="0"/>
              <a:t>。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046187"/>
            <a:ext cx="5648325" cy="460375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dirty="0"/>
              <a:t>修改滑动范围</a:t>
            </a:r>
            <a:endParaRPr dirty="0"/>
          </a:p>
        </p:txBody>
      </p:sp>
      <p:sp>
        <p:nvSpPr>
          <p:cNvPr id="14" name="矩形 13"/>
          <p:cNvSpPr/>
          <p:nvPr/>
        </p:nvSpPr>
        <p:spPr>
          <a:xfrm>
            <a:off x="7515860" y="5341620"/>
            <a:ext cx="377190" cy="316865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3450" y="3293745"/>
            <a:ext cx="2918460" cy="21564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545" y="2828925"/>
            <a:ext cx="2400300" cy="29946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586088"/>
            <a:ext cx="10368280" cy="1471222"/>
          </a:xfrm>
        </p:spPr>
        <p:txBody>
          <a:bodyPr>
            <a:normAutofit/>
          </a:bodyPr>
          <a:lstStyle/>
          <a:p>
            <a:r>
              <a:rPr dirty="0"/>
              <a:t>“</a:t>
            </a:r>
            <a:r>
              <a:rPr dirty="0" err="1"/>
              <a:t>RGB色盘</a:t>
            </a:r>
            <a:r>
              <a:rPr dirty="0"/>
              <a:t>”</a:t>
            </a:r>
            <a:r>
              <a:rPr lang="zh-CN" altLang="en-US" dirty="0"/>
              <a:t>组件也</a:t>
            </a:r>
            <a:r>
              <a:rPr dirty="0" err="1"/>
              <a:t>是MixIO平台控制器的一种，</a:t>
            </a:r>
            <a:r>
              <a:rPr dirty="0" err="1">
                <a:sym typeface="+mn-ea"/>
              </a:rPr>
              <a:t>传输的信息是</a:t>
            </a:r>
            <a:r>
              <a:rPr lang="en-US" dirty="0" err="1">
                <a:sym typeface="+mn-ea"/>
              </a:rPr>
              <a:t>R</a:t>
            </a:r>
            <a:r>
              <a:rPr lang="zh-CN" altLang="en-US" dirty="0" err="1">
                <a:sym typeface="+mn-ea"/>
              </a:rPr>
              <a:t>、</a:t>
            </a:r>
            <a:r>
              <a:rPr lang="en-US" altLang="zh-CN" dirty="0" err="1">
                <a:sym typeface="+mn-ea"/>
              </a:rPr>
              <a:t>G</a:t>
            </a:r>
            <a:r>
              <a:rPr lang="zh-CN" altLang="en-US" dirty="0" err="1">
                <a:sym typeface="+mn-ea"/>
              </a:rPr>
              <a:t>、</a:t>
            </a:r>
            <a:r>
              <a:rPr lang="en-US" altLang="zh-CN" dirty="0" err="1">
                <a:sym typeface="+mn-ea"/>
              </a:rPr>
              <a:t>B</a:t>
            </a:r>
            <a:r>
              <a:rPr lang="zh-CN" altLang="en-US" dirty="0" err="1">
                <a:sym typeface="+mn-ea"/>
              </a:rPr>
              <a:t>分别对应的</a:t>
            </a:r>
            <a:r>
              <a:rPr dirty="0" err="1">
                <a:sym typeface="+mn-ea"/>
              </a:rPr>
              <a:t>数值</a:t>
            </a:r>
            <a:r>
              <a:rPr dirty="0">
                <a:sym typeface="+mn-ea"/>
              </a:rPr>
              <a:t>。</a:t>
            </a:r>
            <a:r>
              <a:rPr lang="zh-CN" dirty="0">
                <a:sym typeface="+mn-ea"/>
              </a:rPr>
              <a:t>通常用来控制</a:t>
            </a:r>
            <a:r>
              <a:rPr lang="en-US" altLang="zh-CN" dirty="0">
                <a:sym typeface="+mn-ea"/>
              </a:rPr>
              <a:t>RGB</a:t>
            </a:r>
            <a:r>
              <a:rPr lang="zh-CN" altLang="en-US" dirty="0">
                <a:sym typeface="+mn-ea"/>
              </a:rPr>
              <a:t>灯的</a:t>
            </a:r>
            <a:r>
              <a:rPr lang="zh-CN" altLang="en-US" dirty="0">
                <a:sym typeface="+mn-ea"/>
              </a:rPr>
              <a:t>颜色。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046187"/>
            <a:ext cx="5648325" cy="460375"/>
          </a:xfrm>
        </p:spPr>
        <p:txBody>
          <a:bodyPr/>
          <a:lstStyle/>
          <a:p>
            <a:r>
              <a:rPr lang="zh-CN" altLang="en-US" dirty="0"/>
              <a:t> “</a:t>
            </a:r>
            <a:r>
              <a:rPr lang="en-US" altLang="zh-CN" dirty="0"/>
              <a:t>RGB</a:t>
            </a:r>
            <a:r>
              <a:rPr dirty="0"/>
              <a:t>色盘</a:t>
            </a:r>
            <a:r>
              <a:rPr lang="zh-CN" altLang="en-US" dirty="0"/>
              <a:t>”组件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8415" y="2696845"/>
            <a:ext cx="2185670" cy="36899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680" y="3136900"/>
            <a:ext cx="2849880" cy="27660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5925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课后乐园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练习巩固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sz="quarter" idx="15"/>
          </p:nvPr>
        </p:nvSpPr>
        <p:spPr>
          <a:xfrm>
            <a:off x="838200" y="1320024"/>
            <a:ext cx="10405533" cy="4929852"/>
          </a:xfrm>
        </p:spPr>
        <p:txBody>
          <a:bodyPr>
            <a:normAutofit/>
          </a:bodyPr>
          <a:lstStyle/>
          <a:p>
            <a:r>
              <a:rPr lang="zh-CN" altLang="zh-CN" dirty="0"/>
              <a:t>尝试体会全局变量的作用，并尝试</a:t>
            </a:r>
            <a:r>
              <a:rPr lang="zh-CN" altLang="en-US" dirty="0"/>
              <a:t>打印输出每次调节</a:t>
            </a:r>
            <a:r>
              <a:rPr lang="en-US" altLang="zh-CN" dirty="0"/>
              <a:t>RGB</a:t>
            </a:r>
            <a:r>
              <a:rPr lang="zh-CN" altLang="en-US" dirty="0"/>
              <a:t>色盘后对应的</a:t>
            </a:r>
            <a:r>
              <a:rPr lang="en-US" altLang="zh-CN" dirty="0"/>
              <a:t>R</a:t>
            </a:r>
            <a:r>
              <a:rPr lang="zh-CN" altLang="en-US" dirty="0"/>
              <a:t>、</a:t>
            </a:r>
            <a:r>
              <a:rPr lang="en-US" altLang="zh-CN" dirty="0"/>
              <a:t>G</a:t>
            </a:r>
            <a:r>
              <a:rPr lang="zh-CN" altLang="en-US" dirty="0"/>
              <a:t>、</a:t>
            </a:r>
            <a:r>
              <a:rPr lang="en-US" altLang="zh-CN" dirty="0"/>
              <a:t> B</a:t>
            </a:r>
            <a:r>
              <a:rPr lang="zh-CN" altLang="en-US" dirty="0"/>
              <a:t>的</a:t>
            </a:r>
            <a:r>
              <a:rPr lang="zh-CN" altLang="en-US" dirty="0"/>
              <a:t>数值。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练习巩固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sz="quarter" idx="15"/>
          </p:nvPr>
        </p:nvSpPr>
        <p:spPr>
          <a:xfrm>
            <a:off x="838200" y="1320024"/>
            <a:ext cx="10405533" cy="4929852"/>
          </a:xfrm>
        </p:spPr>
        <p:txBody>
          <a:bodyPr>
            <a:normAutofit/>
          </a:bodyPr>
          <a:lstStyle/>
          <a:p>
            <a:r>
              <a:rPr lang="zh-CN" altLang="zh-CN" dirty="0"/>
              <a:t>试一试</a:t>
            </a:r>
            <a:r>
              <a:rPr lang="zh-CN" altLang="en-US" dirty="0"/>
              <a:t>，</a:t>
            </a:r>
            <a:r>
              <a:rPr lang="zh-CN" altLang="zh-CN" dirty="0"/>
              <a:t>如果我们不对</a:t>
            </a:r>
            <a:r>
              <a:rPr lang="zh-CN" altLang="en-US" dirty="0"/>
              <a:t>来自</a:t>
            </a:r>
            <a:r>
              <a:rPr lang="zh-CN" altLang="zh-CN" dirty="0"/>
              <a:t>平台的“msg”</a:t>
            </a:r>
            <a:r>
              <a:rPr lang="zh-CN" altLang="en-US" dirty="0"/>
              <a:t>进行</a:t>
            </a:r>
            <a:r>
              <a:rPr lang="zh-CN" altLang="zh-CN" dirty="0"/>
              <a:t>转整数操作会是什么效果呢？</a:t>
            </a:r>
            <a:endParaRPr lang="zh-CN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创意乐园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sz="quarter" idx="15"/>
          </p:nvPr>
        </p:nvSpPr>
        <p:spPr>
          <a:xfrm>
            <a:off x="838200" y="1161143"/>
            <a:ext cx="10337800" cy="1129938"/>
          </a:xfrm>
        </p:spPr>
        <p:txBody>
          <a:bodyPr>
            <a:normAutofit/>
          </a:bodyPr>
          <a:lstStyle/>
          <a:p>
            <a:r>
              <a:rPr lang="zh-CN" altLang="en-US" dirty="0"/>
              <a:t>请同学们结合本节课学到的知识，思考如何使用平台的滑杆来控制RGB灯的颜色。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246501" y="2813448"/>
            <a:ext cx="5698996" cy="1231106"/>
          </a:xfrm>
        </p:spPr>
        <p:txBody>
          <a:bodyPr anchor="ctr"/>
          <a:lstStyle/>
          <a:p>
            <a:pPr algn="ctr"/>
            <a:r>
              <a:rPr lang="zh-CN" altLang="en-US" sz="8000" dirty="0"/>
              <a:t>谢谢同学们</a:t>
            </a:r>
            <a:endParaRPr lang="zh-CN" altLang="en-US" sz="8000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情境引入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60400" y="2059940"/>
            <a:ext cx="5631180" cy="2489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612140">
              <a:lnSpc>
                <a:spcPct val="130000"/>
              </a:lnSpc>
            </a:pPr>
            <a:r>
              <a:rPr sz="2400" spc="100">
                <a:solidFill>
                  <a:schemeClr val="tx1">
                    <a:lumMod val="75000"/>
                    <a:lumOff val="25000"/>
                  </a:schemeClr>
                </a:solidFill>
                <a:sym typeface="方正准圆_GBK" panose="02000000000000000000" charset="-122"/>
              </a:rPr>
              <a:t>你喜欢在家里看电视吗？你能想象在家看电视时拥有</a:t>
            </a:r>
            <a:r>
              <a:rPr lang="zh-CN" sz="2400" spc="100">
                <a:solidFill>
                  <a:schemeClr val="tx1">
                    <a:lumMod val="75000"/>
                    <a:lumOff val="25000"/>
                  </a:schemeClr>
                </a:solidFill>
                <a:sym typeface="方正准圆_GBK" panose="02000000000000000000" charset="-122"/>
              </a:rPr>
              <a:t>和</a:t>
            </a:r>
            <a:r>
              <a:rPr sz="2400" spc="100">
                <a:solidFill>
                  <a:schemeClr val="tx1">
                    <a:lumMod val="75000"/>
                    <a:lumOff val="25000"/>
                  </a:schemeClr>
                </a:solidFill>
                <a:sym typeface="方正准圆_GBK" panose="02000000000000000000" charset="-122"/>
              </a:rPr>
              <a:t>在影院一样的观影体验吗？</a:t>
            </a:r>
            <a:r>
              <a:rPr lang="zh-CN" sz="2400" spc="100">
                <a:solidFill>
                  <a:schemeClr val="tx1">
                    <a:lumMod val="75000"/>
                    <a:lumOff val="25000"/>
                  </a:schemeClr>
                </a:solidFill>
                <a:sym typeface="方正准圆_GBK" panose="02000000000000000000" charset="-122"/>
              </a:rPr>
              <a:t>随根据不同的电影类型，可以自由的调节</a:t>
            </a:r>
            <a:r>
              <a:rPr sz="2400" spc="100">
                <a:solidFill>
                  <a:schemeClr val="tx1">
                    <a:lumMod val="75000"/>
                    <a:lumOff val="25000"/>
                  </a:schemeClr>
                </a:solidFill>
                <a:sym typeface="方正准圆_GBK" panose="02000000000000000000" charset="-122"/>
              </a:rPr>
              <a:t>周围环境灯光</a:t>
            </a:r>
            <a:r>
              <a:rPr lang="zh-CN" sz="2400" spc="100">
                <a:solidFill>
                  <a:schemeClr val="tx1">
                    <a:lumMod val="75000"/>
                    <a:lumOff val="25000"/>
                  </a:schemeClr>
                </a:solidFill>
                <a:sym typeface="方正准圆_GBK" panose="02000000000000000000" charset="-122"/>
              </a:rPr>
              <a:t>的</a:t>
            </a:r>
            <a:r>
              <a:rPr sz="2400" spc="100">
                <a:solidFill>
                  <a:schemeClr val="tx1">
                    <a:lumMod val="75000"/>
                    <a:lumOff val="25000"/>
                  </a:schemeClr>
                </a:solidFill>
                <a:sym typeface="方正准圆_GBK" panose="02000000000000000000" charset="-122"/>
              </a:rPr>
              <a:t>亮度</a:t>
            </a:r>
            <a:r>
              <a:rPr lang="zh-CN" sz="2400" spc="100">
                <a:solidFill>
                  <a:schemeClr val="tx1">
                    <a:lumMod val="75000"/>
                    <a:lumOff val="25000"/>
                  </a:schemeClr>
                </a:solidFill>
                <a:sym typeface="方正准圆_GBK" panose="02000000000000000000" charset="-122"/>
              </a:rPr>
              <a:t>和颜色。</a:t>
            </a:r>
            <a:r>
              <a:rPr lang="zh-CN" sz="2400" spc="100">
                <a:solidFill>
                  <a:schemeClr val="tx1">
                    <a:lumMod val="75000"/>
                    <a:lumOff val="25000"/>
                  </a:schemeClr>
                </a:solidFill>
                <a:sym typeface="方正准圆_GBK" panose="02000000000000000000" charset="-122"/>
              </a:rPr>
              <a:t>氛围感直接</a:t>
            </a:r>
            <a:r>
              <a:rPr lang="zh-CN" sz="2400" spc="100">
                <a:solidFill>
                  <a:schemeClr val="tx1">
                    <a:lumMod val="75000"/>
                    <a:lumOff val="25000"/>
                  </a:schemeClr>
                </a:solidFill>
                <a:sym typeface="方正准圆_GBK" panose="02000000000000000000" charset="-122"/>
              </a:rPr>
              <a:t>拉满！</a:t>
            </a:r>
            <a:endParaRPr lang="zh-CN" sz="2400" spc="100">
              <a:solidFill>
                <a:schemeClr val="tx1">
                  <a:lumMod val="75000"/>
                  <a:lumOff val="25000"/>
                </a:schemeClr>
              </a:solidFill>
              <a:sym typeface="方正准圆_GBK" panose="02000000000000000000" charset="-122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6404610" y="1868170"/>
            <a:ext cx="5372100" cy="33324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0218420" y="5200650"/>
            <a:ext cx="1333500" cy="2794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图片来源于网络</a:t>
            </a:r>
            <a:endParaRPr lang="zh-CN" altLang="en-US" sz="1400" spc="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42695"/>
            <a:ext cx="9948545" cy="1714500"/>
          </a:xfrm>
        </p:spPr>
        <p:txBody>
          <a:bodyPr>
            <a:noAutofit/>
          </a:bodyPr>
          <a:lstStyle/>
          <a:p>
            <a:pPr indent="612140">
              <a:lnSpc>
                <a:spcPct val="130000"/>
              </a:lnSpc>
            </a:pPr>
            <a:r>
              <a:rPr lang="zh-CN" altLang="en-US" dirty="0">
                <a:latin typeface="+mn-ea"/>
                <a:sym typeface="+mn-ea"/>
              </a:rPr>
              <a:t>能不能借助物联网知识设计一盏可以由远程调控</a:t>
            </a:r>
            <a:r>
              <a:rPr lang="zh-CN" altLang="en-US" dirty="0">
                <a:latin typeface="+mn-ea"/>
                <a:sym typeface="+mn-ea"/>
              </a:rPr>
              <a:t>亮度和颜色</a:t>
            </a:r>
            <a:r>
              <a:rPr lang="zh-CN" altLang="en-US" dirty="0">
                <a:latin typeface="+mn-ea"/>
                <a:sym typeface="+mn-ea"/>
              </a:rPr>
              <a:t>的灯呢？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214499" cy="4306257"/>
          </a:xfrm>
        </p:spPr>
        <p:txBody>
          <a:bodyPr/>
          <a:lstStyle/>
          <a:p>
            <a:pPr marL="0" indent="0">
              <a:buNone/>
            </a:pPr>
            <a:r>
              <a:rPr>
                <a:sym typeface="+mn-ea"/>
              </a:rPr>
              <a:t>想要实现远程调节亮度的功能，就要用到一个新的物联网组件——滑杆，将滑杆可以变化的数值转换为灯的亮度。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想要实现远程调节</a:t>
            </a:r>
            <a:r>
              <a:rPr lang="zh-CN">
                <a:sym typeface="+mn-ea"/>
              </a:rPr>
              <a:t>颜色</a:t>
            </a:r>
            <a:r>
              <a:rPr>
                <a:sym typeface="+mn-ea"/>
              </a:rPr>
              <a:t>的功能，就要用到</a:t>
            </a:r>
            <a:r>
              <a:rPr lang="zh-CN">
                <a:sym typeface="+mn-ea"/>
              </a:rPr>
              <a:t>另</a:t>
            </a:r>
            <a:r>
              <a:rPr>
                <a:sym typeface="+mn-ea"/>
              </a:rPr>
              <a:t>一个新的物联网组件——</a:t>
            </a:r>
            <a:r>
              <a:rPr lang="en-US">
                <a:sym typeface="+mn-ea"/>
              </a:rPr>
              <a:t>RGB</a:t>
            </a:r>
            <a:r>
              <a:rPr lang="zh-CN" altLang="en-US">
                <a:sym typeface="+mn-ea"/>
              </a:rPr>
              <a:t>色盘</a:t>
            </a:r>
            <a:r>
              <a:rPr>
                <a:sym typeface="+mn-ea"/>
              </a:rPr>
              <a:t>，</a:t>
            </a:r>
            <a:r>
              <a:rPr lang="zh-CN">
                <a:sym typeface="+mn-ea"/>
              </a:rPr>
              <a:t>在色盘里所调的颜色</a:t>
            </a:r>
            <a:r>
              <a:rPr>
                <a:sym typeface="+mn-ea"/>
              </a:rPr>
              <a:t>可以转换为灯的</a:t>
            </a:r>
            <a:r>
              <a:rPr lang="zh-CN">
                <a:sym typeface="+mn-ea"/>
              </a:rPr>
              <a:t>颜色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物联网平台操作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133171"/>
            <a:ext cx="10425545" cy="2528425"/>
          </a:xfrm>
        </p:spPr>
        <p:txBody>
          <a:bodyPr>
            <a:noAutofit/>
          </a:bodyPr>
          <a:lstStyle/>
          <a:p>
            <a:r>
              <a:rPr lang="zh-CN" altLang="en-US" dirty="0"/>
              <a:t>① </a:t>
            </a:r>
            <a:r>
              <a:rPr dirty="0"/>
              <a:t>在MixIO平台上新建一个项目，或者继续使用已有项目。此处的示例项目命名为test002。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900" y="2719070"/>
            <a:ext cx="6480000" cy="99784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841490" y="2719070"/>
            <a:ext cx="300355" cy="32575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770" y="2430145"/>
            <a:ext cx="2788920" cy="24765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物联网平台操作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10167620" cy="3001645"/>
          </a:xfrm>
        </p:spPr>
        <p:txBody>
          <a:bodyPr>
            <a:noAutofit/>
          </a:bodyPr>
          <a:lstStyle/>
          <a:p>
            <a:r>
              <a:rPr lang="zh-CN" altLang="en-US" dirty="0"/>
              <a:t>② </a:t>
            </a:r>
            <a:r>
              <a:rPr dirty="0"/>
              <a:t>在项目中添加滑杆组件，并给“组件”和“消息主题”命名。“滑动范围”先设置为默认数值，后期根据要控制的硬件数据再做调整。</a:t>
            </a:r>
            <a:endParaRPr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4240" y="2363470"/>
            <a:ext cx="2917825" cy="345059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985135" y="2363470"/>
            <a:ext cx="2788920" cy="3810000"/>
            <a:chOff x="2200" y="3613"/>
            <a:chExt cx="4392" cy="60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0" y="3613"/>
              <a:ext cx="4392" cy="600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480" y="6010"/>
              <a:ext cx="3832" cy="858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ISPRING_PRESENTATION_TITLE" val="家长会"/>
  <p:tag name="COMMONDATA" val="eyJoZGlkIjoiMzE3MzExMWY1ODQ4MjNmMTI0NWE0YjMwNGUxODQzMW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1391</Words>
  <Application>WPS 演示</Application>
  <PresentationFormat>宽屏</PresentationFormat>
  <Paragraphs>118</Paragraphs>
  <Slides>27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Arial</vt:lpstr>
      <vt:lpstr>宋体</vt:lpstr>
      <vt:lpstr>Wingdings</vt:lpstr>
      <vt:lpstr>方正粗圆简体</vt:lpstr>
      <vt:lpstr>Wingdings 2</vt:lpstr>
      <vt:lpstr>可可布丁体</vt:lpstr>
      <vt:lpstr>方正准圆_GBK</vt:lpstr>
      <vt:lpstr>方正准圆简体</vt:lpstr>
      <vt:lpstr>Segoe Print</vt:lpstr>
      <vt:lpstr>微软雅黑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情境引入</vt:lpstr>
      <vt:lpstr>PowerPoint 演示文稿</vt:lpstr>
      <vt:lpstr>想一想</vt:lpstr>
      <vt:lpstr>PowerPoint 演示文稿</vt:lpstr>
      <vt:lpstr>逻辑梳理</vt:lpstr>
      <vt:lpstr>程序编写·物联网平台操作</vt:lpstr>
      <vt:lpstr>程序编写·物联网平台操作</vt:lpstr>
      <vt:lpstr>程序编写·物联网平台操作</vt:lpstr>
      <vt:lpstr>程序编写·编程实现</vt:lpstr>
      <vt:lpstr>程序编写·编程实现</vt:lpstr>
      <vt:lpstr>程序编写·编程实现</vt:lpstr>
      <vt:lpstr>程序编写·物联网平台操作</vt:lpstr>
      <vt:lpstr>程序编写·编程实现</vt:lpstr>
      <vt:lpstr>程序编写·编程实现</vt:lpstr>
      <vt:lpstr>完整代码展示</vt:lpstr>
      <vt:lpstr>PowerPoint 演示文稿</vt:lpstr>
      <vt:lpstr>学一学</vt:lpstr>
      <vt:lpstr>学一学</vt:lpstr>
      <vt:lpstr>学一学</vt:lpstr>
      <vt:lpstr>学一学</vt:lpstr>
      <vt:lpstr>PowerPoint 演示文稿</vt:lpstr>
      <vt:lpstr>练习巩固</vt:lpstr>
      <vt:lpstr>练习巩固</vt:lpstr>
      <vt:lpstr>创意乐园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T.M.Y</cp:lastModifiedBy>
  <cp:revision>1017</cp:revision>
  <dcterms:created xsi:type="dcterms:W3CDTF">2019-07-04T08:14:00Z</dcterms:created>
  <dcterms:modified xsi:type="dcterms:W3CDTF">2022-09-17T12:16:29Z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2052-11.1.0.12019</vt:lpwstr>
  </property>
  <property fmtid="{D5CDD505-2E9C-101B-9397-08002B2CF9AE}" pid="3" name="ICV">
    <vt:lpwstr>E10F67D427EE49FD9B9ACC3CDE1D6EB2</vt:lpwstr>
  </property>
</Properties>
</file>