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9" r:id="rId3"/>
    <p:sldId id="321" r:id="rId5"/>
    <p:sldId id="387" r:id="rId6"/>
    <p:sldId id="323" r:id="rId7"/>
    <p:sldId id="351" r:id="rId8"/>
    <p:sldId id="651" r:id="rId9"/>
    <p:sldId id="350" r:id="rId10"/>
    <p:sldId id="794" r:id="rId11"/>
    <p:sldId id="795" r:id="rId12"/>
    <p:sldId id="796" r:id="rId13"/>
    <p:sldId id="773" r:id="rId14"/>
    <p:sldId id="774" r:id="rId15"/>
    <p:sldId id="823" r:id="rId16"/>
    <p:sldId id="797" r:id="rId17"/>
    <p:sldId id="775" r:id="rId18"/>
    <p:sldId id="798" r:id="rId19"/>
    <p:sldId id="358" r:id="rId20"/>
    <p:sldId id="809" r:id="rId21"/>
    <p:sldId id="816" r:id="rId22"/>
    <p:sldId id="799" r:id="rId23"/>
    <p:sldId id="800" r:id="rId24"/>
    <p:sldId id="778" r:id="rId25"/>
    <p:sldId id="659" r:id="rId26"/>
    <p:sldId id="356" r:id="rId27"/>
    <p:sldId id="359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830" autoAdjust="0"/>
    <p:restoredTop sz="95164" autoAdjust="0"/>
  </p:normalViewPr>
  <p:slideViewPr>
    <p:cSldViewPr snapToGrid="0">
      <p:cViewPr varScale="1">
        <p:scale>
          <a:sx n="115" d="100"/>
          <a:sy n="115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31" name="文本框 30"/>
          <p:cNvSpPr txBox="1"/>
          <p:nvPr userDrawn="1"/>
        </p:nvSpPr>
        <p:spPr>
          <a:xfrm>
            <a:off x="8287726" y="6378521"/>
            <a:ext cx="3898503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创客教育系列课程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《</a:t>
            </a: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创意电子进阶</a:t>
            </a:r>
            <a:r>
              <a:rPr lang="en-US" altLang="zh-CN" sz="1800" spc="100" dirty="0">
                <a:solidFill>
                  <a:schemeClr val="bg1">
                    <a:alpha val="70000"/>
                  </a:schemeClr>
                </a:solidFill>
              </a:rPr>
              <a:t>》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bilibili.com/video/BV1yx411C7Ru?from=search&amp;seid=7867194579900375405&amp;spm_id_from=333.337.0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③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在项目中添加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折线图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组件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文本输入组件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，并给“组件”和“消息主题”命名。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1965" y="2216150"/>
            <a:ext cx="2788920" cy="3648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2172335"/>
            <a:ext cx="2849880" cy="3691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ym typeface="+mn-ea"/>
              </a:rPr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611755"/>
            <a:ext cx="3258000" cy="2877436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260224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①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打开Mixly编写程序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，连接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Wifi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和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MQTT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。填写WiFi名称和密码，填写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项目授权码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0325" y="4650740"/>
            <a:ext cx="2023110" cy="4641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65" y="4426585"/>
            <a:ext cx="6164580" cy="830580"/>
          </a:xfrm>
          <a:prstGeom prst="rect">
            <a:avLst/>
          </a:prstGeom>
        </p:spPr>
      </p:pic>
      <p:cxnSp>
        <p:nvCxnSpPr>
          <p:cNvPr id="16" name="肘形连接符 15"/>
          <p:cNvCxnSpPr>
            <a:stCxn id="13" idx="2"/>
            <a:endCxn id="10" idx="2"/>
          </p:cNvCxnSpPr>
          <p:nvPr/>
        </p:nvCxnSpPr>
        <p:spPr>
          <a:xfrm rot="5400000" flipV="1">
            <a:off x="6505575" y="951230"/>
            <a:ext cx="81915" cy="8409305"/>
          </a:xfrm>
          <a:prstGeom prst="bentConnector3">
            <a:avLst>
              <a:gd name="adj1" fmla="val 39069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71125" y="4866005"/>
            <a:ext cx="960120" cy="3308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65" y="2435860"/>
            <a:ext cx="6722110" cy="10833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6745" y="3135630"/>
            <a:ext cx="481203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② 设置订阅主题并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接收指令。“主题”需要与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MixIO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平台中的组件“消息主题”保持一致，回调函数可以自主命名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3260" y="2546985"/>
            <a:ext cx="6249057" cy="288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ym typeface="+mn-ea"/>
              </a:rPr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③ 定期发送消息。检测到据上次发送消息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5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秒后，重新发送当下状态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2229485"/>
            <a:ext cx="6583500" cy="342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484193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④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对客厅灯状态，报警器状态以及发送器文本设置初始化值。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编写调节灯的亮度开关的程序。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由于设置了初始状态值，此处不需要进行字符转换，将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msg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赋值给客厅灯状态，依据不同状态值，表示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L1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亮灭。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3325495"/>
            <a:ext cx="5085080" cy="1534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40" y="2734310"/>
            <a:ext cx="4559300" cy="3430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>
                <a:sym typeface="+mn-ea"/>
              </a:rPr>
              <a:t>·</a:t>
            </a:r>
            <a:r>
              <a:rPr>
                <a:sym typeface="+mn-ea"/>
              </a:rPr>
              <a:t>编程实现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347960" cy="1089911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⑤ 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同理，编写报警器状态程序和发送器发送文本程序。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5117"/>
          <a:stretch>
            <a:fillRect/>
          </a:stretch>
        </p:blipFill>
        <p:spPr>
          <a:xfrm>
            <a:off x="2507615" y="2050415"/>
            <a:ext cx="7177161" cy="36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dirty="0"/>
              <a:t>完整代码展示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1104900"/>
            <a:ext cx="1132332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25940" y="2044492"/>
            <a:ext cx="995786" cy="1005019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项目授权码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1438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“Share Key”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是一个共享链接，更适合在公开项目中使用，如课堂中教师项目共享给学生。点击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“off”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启用后，就会显示项目授权码。在程序编写中，选用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使用项目授权码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模块，而非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Mixl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Key”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26860" y="3640455"/>
            <a:ext cx="2910840" cy="2636520"/>
            <a:chOff x="10436" y="5733"/>
            <a:chExt cx="4584" cy="415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36" y="5733"/>
              <a:ext cx="4584" cy="415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141" y="8464"/>
              <a:ext cx="2524" cy="7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96490" y="3842385"/>
            <a:ext cx="2667000" cy="2232660"/>
            <a:chOff x="4094" y="6051"/>
            <a:chExt cx="4200" cy="351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" y="6051"/>
              <a:ext cx="4200" cy="351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888" y="8222"/>
              <a:ext cx="800" cy="6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15" y="2959735"/>
            <a:ext cx="6629400" cy="5562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开关</a:t>
            </a:r>
            <a:r>
              <a:rPr lang="en-US" altLang="zh-CN" dirty="0">
                <a:sym typeface="+mn-ea"/>
              </a:rPr>
              <a:t>”</a:t>
            </a:r>
            <a:r>
              <a:rPr dirty="0">
                <a:sym typeface="+mn-ea"/>
              </a:rPr>
              <a:t>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“开关”组件是MixIO平台中控制器的一种，既可作为输入又可作为输出。传输的消息中0表示断开，1表示闭合。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905" y="2783205"/>
            <a:ext cx="1292225" cy="1292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4422140"/>
            <a:ext cx="1292225" cy="1292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10" y="2480310"/>
            <a:ext cx="2545080" cy="3627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课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4"/>
          </p:nvPr>
        </p:nvSpPr>
        <p:spPr>
          <a:xfrm>
            <a:off x="3616958" y="3369434"/>
            <a:ext cx="4958080" cy="1715770"/>
          </a:xfrm>
        </p:spPr>
        <p:txBody>
          <a:bodyPr/>
          <a:lstStyle/>
          <a:p>
            <a:r>
              <a:rPr lang="zh-CN" altLang="en-US" dirty="0"/>
              <a:t>智能家居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“指示灯”组件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2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“指示灯”组件是MixIO平台中显示器的一种三色灯，只可以作为输出。传输的信息中0表示灯灭，1表示绿色，2表示黄色 ，3表示红色。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3333750"/>
            <a:ext cx="3373755" cy="1775460"/>
          </a:xfrm>
          <a:prstGeom prst="round2Diag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90" y="2646045"/>
            <a:ext cx="2275205" cy="31508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973162"/>
            <a:ext cx="5109091" cy="46037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“折线图”组件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7645"/>
            <a:ext cx="10510520" cy="958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“折线图”组件是MixIO平台中显示器的一种图表显示，只可以作为输出。传输的信息为折线图上的数值。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3040" y="2617470"/>
            <a:ext cx="3531870" cy="3512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5925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课后乐园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练习巩固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0024"/>
            <a:ext cx="10405533" cy="492985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请同学们结合本节课学到的知识，让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go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 CE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监测到的温度用MixIO平台的另一种输出形式</a:t>
            </a:r>
            <a:r>
              <a:rPr lang="zh-CN" altLang="en-US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展示出来！</a:t>
            </a:r>
            <a:endParaRPr lang="zh-CN" dirty="0">
              <a:solidFill>
                <a:srgbClr val="FF0000"/>
              </a:solidFill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创意乐园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29690"/>
            <a:ext cx="10337800" cy="1953260"/>
          </a:xfrm>
        </p:spPr>
        <p:txBody>
          <a:bodyPr>
            <a:normAutofit/>
          </a:bodyPr>
          <a:lstStyle/>
          <a:p>
            <a:r>
              <a:rPr lang="zh-CN" dirty="0">
                <a:sym typeface="+mn-ea"/>
              </a:rPr>
              <a:t>我们已经通过物联网实现了温度的实时反馈，你能在此基础上对光线进行检测和反馈吗？尝试用</a:t>
            </a:r>
            <a:r>
              <a:rPr lang="zh-CN" dirty="0">
                <a:sym typeface="+mn-ea"/>
              </a:rPr>
              <a:t>数据表格或仪表盘</a:t>
            </a:r>
            <a:r>
              <a:rPr lang="zh-CN" dirty="0">
                <a:sym typeface="+mn-ea"/>
              </a:rPr>
              <a:t>显示。</a:t>
            </a:r>
            <a:endParaRPr lang="zh-CN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5445" y="2816225"/>
            <a:ext cx="2390775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70" y="2600325"/>
            <a:ext cx="2788920" cy="28041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情境引入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45260" y="1365250"/>
            <a:ext cx="9391650" cy="19183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智能家居通过物联网技术将家中的各种设备（如音视频设备、照明系统、窗帘控制、空调控制等）连接到一起，提供家电控制、照明控制、环境监测等多种功能和手段。这给我们生活带来了极大的便利性和舒适性。今天，我们也感受一下智能家居系统吧！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8195" y="3766185"/>
            <a:ext cx="4538980" cy="4794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4E67C8"/>
                      <wpsdc:folHlinkClr xmlns:wpsdc="http://www.wps.cn/officeDocument/2017/drawingmlCustomData" val="59A8D1"/>
                      <wpsdc:hlinkUnderline xmlns:wpsdc="http://www.wps.cn/officeDocument/2017/drawingmlCustomData" val="1"/>
                    </a:ext>
                  </a:extLst>
                </a:hlinkClick>
              </a:rPr>
              <a:t>https://www.bilibili.com</a:t>
            </a:r>
            <a:endParaRPr lang="zh-CN" altLang="en-US" sz="2400" spc="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>
            <a:normAutofit/>
          </a:bodyPr>
          <a:lstStyle/>
          <a:p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能不能借助物联网知识和</a:t>
            </a:r>
            <a:r>
              <a:rPr lang="en-US" altLang="zh-CN" dirty="0" err="1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Mixgo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 CE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  <a:sym typeface="+mn-ea"/>
              </a:rPr>
              <a:t>，简单实现智能家居的一些功能呢？比如控制灯的开关，控制警报器响起，检测温度，反馈信息。</a:t>
            </a:r>
            <a:endParaRPr lang="zh-CN" altLang="en-US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在之前我们已经实现了校园</a:t>
            </a:r>
            <a:r>
              <a:rPr lang="en-US" alt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LED</a:t>
            </a:r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屏和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远程遥控灯，运用了开关、文本输入等组件，这节课进行一个复习。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  <a:p>
            <a:pPr marL="0" indent="0">
              <a:buNone/>
            </a:pP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在此基础上，如果我们想要及时查看是否及时亮灯（或灭灯），就需要借用一个新的组件，即指示灯；想要实现温度的显示，就需要借助另一个新的组件，即折线图表。</a:t>
            </a:r>
            <a:endParaRPr lang="zh-CN"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133171"/>
            <a:ext cx="10425545" cy="252842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①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在MixIO平台上新建一个项目，或者继续使用已有项目。此处的示例项目命名为test00</a:t>
            </a:r>
            <a:r>
              <a:rPr 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3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0" y="2405380"/>
            <a:ext cx="3543300" cy="3009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程序编写</a:t>
            </a:r>
            <a:r>
              <a:rPr lang="en-US" altLang="zh-CN" dirty="0"/>
              <a:t>·</a:t>
            </a:r>
            <a:r>
              <a:rPr lang="zh-CN" altLang="en-US" dirty="0"/>
              <a:t>物联网平台操作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10167620" cy="3001645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② 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在项目中添加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开关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组件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、指示灯组件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，并给“组件”和“消息主题”命名</a:t>
            </a:r>
            <a:r>
              <a:rPr lang="zh-CN"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，注意，反馈灯与客厅灯接收消息相同，所以消息主题相同</a:t>
            </a:r>
            <a:r>
              <a:rPr dirty="0">
                <a:latin typeface="方正准圆简体" panose="03000509000000000000" charset="-122"/>
                <a:ea typeface="方正准圆简体" panose="03000509000000000000" charset="-122"/>
                <a:cs typeface="方正准圆简体" panose="03000509000000000000" charset="-122"/>
              </a:rPr>
              <a:t>。</a:t>
            </a:r>
            <a:endParaRPr dirty="0">
              <a:latin typeface="方正准圆简体" panose="03000509000000000000" charset="-122"/>
              <a:ea typeface="方正准圆简体" panose="03000509000000000000" charset="-122"/>
              <a:cs typeface="方正准圆简体" panose="03000509000000000000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67105" y="2256790"/>
            <a:ext cx="2880000" cy="39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45" y="2256790"/>
            <a:ext cx="2938780" cy="395986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155940" y="2256790"/>
            <a:ext cx="2849880" cy="3959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79905" y="4301490"/>
            <a:ext cx="122047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5600" y="4910455"/>
            <a:ext cx="1220470" cy="3213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  <p:tag name="COMMONDATA" val="eyJoZGlkIjoiMzE3MzExMWY1ODQ4MjNmMTI0NWE0YjMwNGUxODQzMW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文字</Application>
  <PresentationFormat>宽屏</PresentationFormat>
  <Paragraphs>109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字魂27号-布丁体</vt:lpstr>
      <vt:lpstr>苹方-简</vt:lpstr>
      <vt:lpstr>方正准圆简体</vt:lpstr>
      <vt:lpstr>方正粗圆简体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情境引入</vt:lpstr>
      <vt:lpstr>PowerPoint 演示文稿</vt:lpstr>
      <vt:lpstr>想一想</vt:lpstr>
      <vt:lpstr>PowerPoint 演示文稿</vt:lpstr>
      <vt:lpstr>逻辑梳理</vt:lpstr>
      <vt:lpstr>程序编写·物联网平台操作</vt:lpstr>
      <vt:lpstr>程序编写·物联网平台操作</vt:lpstr>
      <vt:lpstr>程序编写·物联网平台操作</vt:lpstr>
      <vt:lpstr>程序编写·编程实现</vt:lpstr>
      <vt:lpstr>程序编写·编程实现</vt:lpstr>
      <vt:lpstr>程序编写·编程实现</vt:lpstr>
      <vt:lpstr>程序编写·编程实现</vt:lpstr>
      <vt:lpstr>程序编写·编程实现</vt:lpstr>
      <vt:lpstr>完整代码展示</vt:lpstr>
      <vt:lpstr>PowerPoint 演示文稿</vt:lpstr>
      <vt:lpstr>学一学</vt:lpstr>
      <vt:lpstr>学一学</vt:lpstr>
      <vt:lpstr>学一学</vt:lpstr>
      <vt:lpstr>学一学</vt:lpstr>
      <vt:lpstr>PowerPoint 演示文稿</vt:lpstr>
      <vt:lpstr>练习巩固</vt:lpstr>
      <vt:lpstr>创意乐园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1013</cp:revision>
  <dcterms:created xsi:type="dcterms:W3CDTF">2022-11-19T14:34:29Z</dcterms:created>
  <dcterms:modified xsi:type="dcterms:W3CDTF">2022-11-19T14:34:29Z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B94F2955A7824FA6814D9B0AB8958AD1</vt:lpwstr>
  </property>
</Properties>
</file>