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6"/>
  </p:notesMasterIdLst>
  <p:handoutMasterIdLst>
    <p:handoutMasterId r:id="rId17"/>
  </p:handoutMasterIdLst>
  <p:sldIdLst>
    <p:sldId id="644" r:id="rId3"/>
    <p:sldId id="420" r:id="rId4"/>
    <p:sldId id="440" r:id="rId5"/>
    <p:sldId id="471" r:id="rId6"/>
    <p:sldId id="666" r:id="rId7"/>
    <p:sldId id="473" r:id="rId8"/>
    <p:sldId id="474" r:id="rId9"/>
    <p:sldId id="475" r:id="rId10"/>
    <p:sldId id="478" r:id="rId11"/>
    <p:sldId id="581" r:id="rId12"/>
    <p:sldId id="477" r:id="rId13"/>
    <p:sldId id="626" r:id="rId14"/>
    <p:sldId id="645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茂鑫" initials="杨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D2CC"/>
    <a:srgbClr val="7BC6C0"/>
    <a:srgbClr val="80DBD4"/>
    <a:srgbClr val="E6AEBC"/>
    <a:srgbClr val="D6A4B0"/>
    <a:srgbClr val="DCA8B5"/>
    <a:srgbClr val="EAB1BF"/>
    <a:srgbClr val="D3F2F0"/>
    <a:srgbClr val="F8E4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83716" autoAdjust="0"/>
  </p:normalViewPr>
  <p:slideViewPr>
    <p:cSldViewPr snapToGrid="0">
      <p:cViewPr>
        <p:scale>
          <a:sx n="75" d="100"/>
          <a:sy n="75" d="100"/>
        </p:scale>
        <p:origin x="51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00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27" name="直角三角形 26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直接连接符 33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8" name="椭圆 37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9" name="椭圆 38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40" name="椭圆 3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55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3847742" y="23187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5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745150" y="35218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29" name="直角三角形 28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接连接符 32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3783677" y="1908753"/>
            <a:ext cx="4624663" cy="30380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See you </a:t>
            </a:r>
          </a:p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next time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31" name="直角三角形 30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椭圆 55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 userDrawn="1"/>
        </p:nvSpPr>
        <p:spPr>
          <a:xfrm>
            <a:off x="5763793" y="19927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6057688" y="21968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0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4998906" y="39697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9018695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27" name="直角三角形 26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直接连接符 33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8" name="椭圆 37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9" name="椭圆 38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40" name="椭圆 3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55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3847742" y="23187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5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745150" y="35218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29" name="直角三角形 28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接连接符 32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3783677" y="1908753"/>
            <a:ext cx="4624663" cy="30380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See you </a:t>
            </a:r>
          </a:p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next time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31" name="直角三角形 30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椭圆 55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 userDrawn="1"/>
        </p:nvSpPr>
        <p:spPr>
          <a:xfrm>
            <a:off x="5763793" y="19927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6057688" y="21968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0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4998906" y="39697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9018695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24102" y="1216801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6997" y="277715"/>
            <a:ext cx="73390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玩转智能小车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3356" y="2364365"/>
            <a:ext cx="297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6000" b="1" dirty="0">
                <a:solidFill>
                  <a:srgbClr val="35BB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14 </a:t>
            </a:r>
            <a:r>
              <a:rPr lang="zh-CN" altLang="en-US" sz="6000" b="1" dirty="0">
                <a:solidFill>
                  <a:srgbClr val="35BB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91156" y="360299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坡道预警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6"/>
          <p:cNvSpPr>
            <a:spLocks noGrp="1"/>
          </p:cNvSpPr>
          <p:nvPr/>
        </p:nvSpPr>
        <p:spPr>
          <a:xfrm>
            <a:off x="838200" y="1775317"/>
            <a:ext cx="10692161" cy="101473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小车行驶过程中不仅仅要注意前后翻车，还要注意左右侧翻的风险。当小车行驶在较平缓路面（角度小于20）时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，亮绿灯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；当小车行驶于较大坡度路面时（角度大于20）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亮红灯，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LED</a:t>
            </a:r>
            <a:r>
              <a:rPr 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点阵屏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显示翻车方向并播放报警音乐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spc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占位符 32"/>
          <p:cNvSpPr>
            <a:spLocks noGrp="1"/>
          </p:cNvSpPr>
          <p:nvPr/>
        </p:nvSpPr>
        <p:spPr>
          <a:xfrm>
            <a:off x="838200" y="1134110"/>
            <a:ext cx="7411085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小车坡道预警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拓展任务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1726769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样例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838200" y="1060792"/>
            <a:ext cx="5109091" cy="460375"/>
          </a:xfrm>
        </p:spPr>
        <p:txBody>
          <a:bodyPr/>
          <a:lstStyle/>
          <a:p>
            <a:r>
              <a:rPr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代码样例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85" y="473710"/>
            <a:ext cx="6480000" cy="579720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1726769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常见问题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591820" y="1649413"/>
            <a:ext cx="10754360" cy="3558540"/>
          </a:xfrm>
        </p:spPr>
        <p:txBody>
          <a:bodyPr wrap="square"/>
          <a:lstStyle/>
          <a:p>
            <a:pPr algn="just">
              <a:buClrTx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1: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变量offset的作用是什么？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algn="just">
              <a:buClrTx/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:加速度传感器在立式（垂直）时，线性区间不好，会导致角度测量不准确。因此在开始前需要人工进行校对。调整为在水平条件下板载显示为0。一般调整范围为-15~15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buClrTx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2：为什么小车倾斜方向和显示的翻车方向不一致？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algn="just">
              <a:buClrTx/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回答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：检查车角度判断是否正确。pitch&gt;0时小车前倾；pitch&lt;0时小车后倾；roll&gt;0时小车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左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倾；roll&lt;0时小车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右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倾。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24102" y="1216801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6997" y="277715"/>
            <a:ext cx="73390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玩转智能小车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7388" y="3016885"/>
            <a:ext cx="20288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120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再见</a:t>
            </a:r>
            <a:r>
              <a:rPr lang="en-US" altLang="zh-CN" sz="4800" spc="120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>
                <a:solidFill>
                  <a:srgbClr val="333333"/>
                </a:solidFill>
                <a:latin typeface="Arial Black" panose="020B0A04020102020204" pitchFamily="34" charset="0"/>
                <a:sym typeface="+mn-ea"/>
              </a:rPr>
              <a:t>本课目标</a:t>
            </a:r>
            <a:endParaRPr sz="2800" dirty="0">
              <a:solidFill>
                <a:srgbClr val="333333"/>
              </a:solidFill>
              <a:latin typeface="Arial Black" panose="020B0A04020102020204" pitchFamily="34" charset="0"/>
              <a:ea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14200"/>
            <a:ext cx="10515600" cy="1087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了解坡道预警原理</a:t>
            </a:r>
          </a:p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掌握</a:t>
            </a: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小车姿态码块的作用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>
                <a:solidFill>
                  <a:srgbClr val="333333"/>
                </a:solidFill>
                <a:latin typeface="Arial Black" panose="020B0A04020102020204" pitchFamily="34" charset="0"/>
                <a:sym typeface="+mn-ea"/>
              </a:rPr>
              <a:t>情景引入</a:t>
            </a:r>
            <a:endParaRPr sz="2800" dirty="0">
              <a:solidFill>
                <a:srgbClr val="333333"/>
              </a:solidFill>
              <a:latin typeface="Arial Black" panose="020B0A04020102020204" pitchFamily="34" charset="0"/>
              <a:ea typeface="+mj-ea"/>
              <a:sym typeface="+mn-ea"/>
            </a:endParaRPr>
          </a:p>
        </p:txBody>
      </p:sp>
      <p:sp>
        <p:nvSpPr>
          <p:cNvPr id="7" name="文本占位符 4"/>
          <p:cNvSpPr txBox="1"/>
          <p:nvPr/>
        </p:nvSpPr>
        <p:spPr>
          <a:xfrm>
            <a:off x="664210" y="1246505"/>
            <a:ext cx="7797165" cy="46164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判断小车上下坡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27271" y="2163445"/>
            <a:ext cx="3883311" cy="1600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1000"/>
              </a:spcBef>
            </a:pPr>
            <a:r>
              <a:rPr lang="zh-CN" altLang="en-US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首先，让小车判断一下是上下坡。当小车行驶在较为平缓路段时亮绿灯，当小车上坡时亮蓝灯；当小车下坡时亮红灯。</a:t>
            </a:r>
            <a:endParaRPr lang="en-US" altLang="zh-CN" sz="2000" spc="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727200" y="1963420"/>
            <a:ext cx="2810510" cy="3391535"/>
            <a:chOff x="2720" y="3407"/>
            <a:chExt cx="4426" cy="5341"/>
          </a:xfrm>
        </p:grpSpPr>
        <p:grpSp>
          <p:nvGrpSpPr>
            <p:cNvPr id="4" name="组合 3"/>
            <p:cNvGrpSpPr/>
            <p:nvPr/>
          </p:nvGrpSpPr>
          <p:grpSpPr>
            <a:xfrm>
              <a:off x="2720" y="3407"/>
              <a:ext cx="4426" cy="1956"/>
              <a:chOff x="10435" y="3996"/>
              <a:chExt cx="2415" cy="1207"/>
            </a:xfrm>
          </p:grpSpPr>
          <p:pic>
            <p:nvPicPr>
              <p:cNvPr id="5" name="图片 4" descr="343435383232383b333633323336383bc8cb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1153" y="3996"/>
                <a:ext cx="696" cy="696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 rot="3000000">
                <a:off x="11704" y="3843"/>
                <a:ext cx="243" cy="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E2AC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4380000">
                <a:off x="11270" y="3944"/>
                <a:ext cx="196" cy="170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10435" y="5193"/>
                <a:ext cx="1960" cy="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 rot="2400000">
              <a:off x="2720" y="6792"/>
              <a:ext cx="4426" cy="1956"/>
              <a:chOff x="10435" y="3996"/>
              <a:chExt cx="2415" cy="1207"/>
            </a:xfrm>
          </p:grpSpPr>
          <p:pic>
            <p:nvPicPr>
              <p:cNvPr id="36" name="图片 35" descr="343435383232383b333633323336383bc8cb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1153" y="3996"/>
                <a:ext cx="696" cy="696"/>
              </a:xfrm>
              <a:prstGeom prst="rect">
                <a:avLst/>
              </a:prstGeom>
            </p:spPr>
          </p:pic>
          <p:sp>
            <p:nvSpPr>
              <p:cNvPr id="38" name="矩形 37"/>
              <p:cNvSpPr/>
              <p:nvPr/>
            </p:nvSpPr>
            <p:spPr>
              <a:xfrm rot="3000000">
                <a:off x="11704" y="3843"/>
                <a:ext cx="243" cy="204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E2AC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 rot="4380000">
                <a:off x="11270" y="3944"/>
                <a:ext cx="196" cy="170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10435" y="5193"/>
                <a:ext cx="1960" cy="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想一想</a:t>
            </a:r>
          </a:p>
        </p:txBody>
      </p:sp>
      <p:sp>
        <p:nvSpPr>
          <p:cNvPr id="10" name="内容占位符 2"/>
          <p:cNvSpPr txBox="1"/>
          <p:nvPr/>
        </p:nvSpPr>
        <p:spPr>
          <a:xfrm>
            <a:off x="838199" y="1494136"/>
            <a:ext cx="11004395" cy="32252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如何判断路面上下坡情况</a:t>
            </a:r>
            <a:r>
              <a:rPr lang="zh-CN" altLang="en-US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  <a:p>
            <a:pPr algn="l" latinLnBrk="1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如何判断小车自身状态？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99235" y="2091479"/>
            <a:ext cx="11004394" cy="400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通过小车自身的俯仰状态，来判断路面上下坡状况。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9235" y="3248437"/>
            <a:ext cx="10435936" cy="400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l" fontAlgn="auto">
              <a:lnSpc>
                <a:spcPct val="130000"/>
              </a:lnSpc>
            </a:pPr>
            <a:r>
              <a:rPr lang="zh-CN" altLang="en-US" sz="20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使用ME GO模块下小车姿态代码块来实现。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Arial Black" panose="020B0A04020102020204" pitchFamily="34" charset="0"/>
              </a:rPr>
              <a:t>硬件及其连接</a:t>
            </a:r>
          </a:p>
        </p:txBody>
      </p:sp>
      <p:sp>
        <p:nvSpPr>
          <p:cNvPr id="3" name="矩形 2"/>
          <p:cNvSpPr/>
          <p:nvPr/>
        </p:nvSpPr>
        <p:spPr>
          <a:xfrm>
            <a:off x="6728460" y="2987040"/>
            <a:ext cx="3395345" cy="8839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加速度传感器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33600" y="2128520"/>
            <a:ext cx="3599815" cy="2844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32860" y="3871595"/>
            <a:ext cx="403860" cy="56324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7" idx="3"/>
            <a:endCxn id="3" idx="1"/>
          </p:cNvCxnSpPr>
          <p:nvPr/>
        </p:nvCxnSpPr>
        <p:spPr>
          <a:xfrm flipV="1">
            <a:off x="4236720" y="3429000"/>
            <a:ext cx="2491740" cy="7245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95375" y="1718310"/>
          <a:ext cx="10000615" cy="52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80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 GO </a:t>
                      </a:r>
                      <a:r>
                        <a:rPr lang="zh-CN" altLang="en-US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模块</a:t>
                      </a:r>
                      <a:r>
                        <a:rPr lang="en-US" altLang="zh-CN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902086" y="415083"/>
            <a:ext cx="5109091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软件模块列表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980" y="1657350"/>
            <a:ext cx="3333185" cy="162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73548"/>
            <a:ext cx="6911898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流程图</a:t>
            </a:r>
          </a:p>
        </p:txBody>
      </p:sp>
      <p:pic>
        <p:nvPicPr>
          <p:cNvPr id="3" name="图片 1" descr="坡度流程图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55688" y="1463358"/>
            <a:ext cx="10080000" cy="39309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代码及效果</a:t>
            </a:r>
            <a:r>
              <a:rPr lang="en-US" altLang="zh-CN" dirty="0">
                <a:solidFill>
                  <a:srgbClr val="333333"/>
                </a:solidFill>
                <a:latin typeface="Arial Black" panose="020B0A04020102020204" pitchFamily="34" charset="0"/>
              </a:rPr>
              <a:t> </a:t>
            </a:r>
            <a:endParaRPr lang="zh-CN" altLang="en-US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效果展示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BAC34E-6CB4-4873-8778-54A5DB42D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497" y="876604"/>
            <a:ext cx="5255496" cy="55078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66139" y="502094"/>
            <a:ext cx="5109091" cy="478155"/>
          </a:xfr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重点知识点</a:t>
            </a:r>
            <a:endParaRPr lang="zh-CN" altLang="en-US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本占位符 32"/>
          <p:cNvSpPr>
            <a:spLocks noGrp="1"/>
          </p:cNvSpPr>
          <p:nvPr/>
        </p:nvSpPr>
        <p:spPr>
          <a:xfrm>
            <a:off x="838200" y="1101725"/>
            <a:ext cx="7411085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坡道预警原理</a:t>
            </a:r>
          </a:p>
        </p:txBody>
      </p:sp>
      <p:sp>
        <p:nvSpPr>
          <p:cNvPr id="16" name="内容占位符 6"/>
          <p:cNvSpPr>
            <a:spLocks noGrp="1"/>
          </p:cNvSpPr>
          <p:nvPr/>
        </p:nvSpPr>
        <p:spPr>
          <a:xfrm>
            <a:off x="838200" y="1495282"/>
            <a:ext cx="10692161" cy="49149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通过小车姿态来判断路面情况，当路面情况不好，即小车存在翻车风险时，发出警告。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911350" y="2029460"/>
            <a:ext cx="8194040" cy="1073150"/>
            <a:chOff x="2588" y="5379"/>
            <a:chExt cx="12904" cy="1690"/>
          </a:xfrm>
        </p:grpSpPr>
        <p:pic>
          <p:nvPicPr>
            <p:cNvPr id="14" name="图片 13" descr="303b32313536363837343bd0a1b3b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>
              <a:off x="2588" y="5379"/>
              <a:ext cx="1691" cy="1691"/>
            </a:xfrm>
            <a:prstGeom prst="rect">
              <a:avLst/>
            </a:prstGeom>
          </p:spPr>
        </p:pic>
        <p:pic>
          <p:nvPicPr>
            <p:cNvPr id="2" name="图片 1" descr="303b32313536363837343bd0a1b3b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900000">
              <a:off x="6326" y="5379"/>
              <a:ext cx="1691" cy="1691"/>
            </a:xfrm>
            <a:prstGeom prst="rect">
              <a:avLst/>
            </a:prstGeom>
          </p:spPr>
        </p:pic>
        <p:pic>
          <p:nvPicPr>
            <p:cNvPr id="3" name="图片 2" descr="303b32313536363837333bd0a1b3b5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700000">
              <a:off x="10064" y="5379"/>
              <a:ext cx="1691" cy="1691"/>
            </a:xfrm>
            <a:prstGeom prst="rect">
              <a:avLst/>
            </a:prstGeom>
          </p:spPr>
        </p:pic>
        <p:pic>
          <p:nvPicPr>
            <p:cNvPr id="24" name="图片 23" descr="303b32313536363837333bd0a1b3b5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900000">
              <a:off x="13802" y="5379"/>
              <a:ext cx="1691" cy="1691"/>
            </a:xfrm>
            <a:prstGeom prst="rect">
              <a:avLst/>
            </a:prstGeom>
          </p:spPr>
        </p:pic>
      </p:grpSp>
      <p:sp>
        <p:nvSpPr>
          <p:cNvPr id="5" name="文本占位符 32"/>
          <p:cNvSpPr>
            <a:spLocks noGrp="1"/>
          </p:cNvSpPr>
          <p:nvPr/>
        </p:nvSpPr>
        <p:spPr>
          <a:xfrm>
            <a:off x="866140" y="3460750"/>
            <a:ext cx="7411085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小车姿态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内容占位符 6"/>
          <p:cNvSpPr>
            <a:spLocks noGrp="1"/>
          </p:cNvSpPr>
          <p:nvPr/>
        </p:nvSpPr>
        <p:spPr>
          <a:xfrm>
            <a:off x="866140" y="3863832"/>
            <a:ext cx="10692161" cy="101473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l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借助加速度传感器来实现，它可以检测到MixGo ME在三个方向上的加速度（x,y,z）,每个方向的取值范围基本在-1~1。再利用三角函数相关知识就能计算出小车倾斜程度。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760" y="4871720"/>
            <a:ext cx="3333185" cy="162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COMMONDATA" val="eyJoZGlkIjoiMzE3MzExMWY1ODQ4MjNmMTI0NWE0YjMwNGUxODQzM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79,&quot;width&quot;:566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2207e2-6c85-48a9-8f7b-9605d8654124}"/>
  <p:tag name="TABLE_ENDDRAG_ORIGIN_RECT" val="787*310"/>
  <p:tag name="TABLE_ENDDRAG_RECT" val="86*155*787*3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53,&quot;width&quot;:6803}"/>
</p:tagLst>
</file>

<file path=ppt/theme/theme1.xml><?xml version="1.0" encoding="utf-8"?>
<a:theme xmlns:a="http://schemas.openxmlformats.org/drawingml/2006/main" name="主题1">
  <a:themeElements>
    <a:clrScheme name="智能搭建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5BBB1"/>
      </a:accent1>
      <a:accent2>
        <a:srgbClr val="DF7F96"/>
      </a:accent2>
      <a:accent3>
        <a:srgbClr val="FAE8B6"/>
      </a:accent3>
      <a:accent4>
        <a:srgbClr val="DDB3FD"/>
      </a:accent4>
      <a:accent5>
        <a:srgbClr val="A5A5A5"/>
      </a:accent5>
      <a:accent6>
        <a:srgbClr val="F14124"/>
      </a:accent6>
      <a:hlink>
        <a:srgbClr val="35BDB2"/>
      </a:hlink>
      <a:folHlink>
        <a:srgbClr val="BFBFBF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智能搭建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5BBB1"/>
      </a:accent1>
      <a:accent2>
        <a:srgbClr val="DF7F96"/>
      </a:accent2>
      <a:accent3>
        <a:srgbClr val="FAE8B6"/>
      </a:accent3>
      <a:accent4>
        <a:srgbClr val="DDB3FD"/>
      </a:accent4>
      <a:accent5>
        <a:srgbClr val="A5A5A5"/>
      </a:accent5>
      <a:accent6>
        <a:srgbClr val="F14124"/>
      </a:accent6>
      <a:hlink>
        <a:srgbClr val="35BDB2"/>
      </a:hlink>
      <a:folHlink>
        <a:srgbClr val="BFBFBF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</TotalTime>
  <Words>225</Words>
  <Application>Microsoft Office PowerPoint</Application>
  <PresentationFormat>宽屏</PresentationFormat>
  <Paragraphs>51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方正粗圆简体</vt:lpstr>
      <vt:lpstr>方正准圆简体</vt:lpstr>
      <vt:lpstr>宋体</vt:lpstr>
      <vt:lpstr>微软雅黑</vt:lpstr>
      <vt:lpstr>Arial</vt:lpstr>
      <vt:lpstr>Arial Black</vt:lpstr>
      <vt:lpstr>Calibri</vt:lpstr>
      <vt:lpstr>Wingdings 2</vt:lpstr>
      <vt:lpstr>主题1</vt:lpstr>
      <vt:lpstr>1_主题1</vt:lpstr>
      <vt:lpstr>PowerPoint 演示文稿</vt:lpstr>
      <vt:lpstr>本课目标</vt:lpstr>
      <vt:lpstr>情景引入</vt:lpstr>
      <vt:lpstr>想一想</vt:lpstr>
      <vt:lpstr>硬件及其连接</vt:lpstr>
      <vt:lpstr>软件模块列表</vt:lpstr>
      <vt:lpstr>流程图</vt:lpstr>
      <vt:lpstr>代码及效果 </vt:lpstr>
      <vt:lpstr>重点知识点</vt:lpstr>
      <vt:lpstr>拓展任务</vt:lpstr>
      <vt:lpstr>样例</vt:lpstr>
      <vt:lpstr>常见问题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abc</cp:lastModifiedBy>
  <cp:revision>477</cp:revision>
  <dcterms:created xsi:type="dcterms:W3CDTF">2019-07-04T08:14:00Z</dcterms:created>
  <dcterms:modified xsi:type="dcterms:W3CDTF">2022-10-13T02:11:44Z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BE9DA95D0CD84E9E9F87ACC61D107AB9</vt:lpwstr>
  </property>
  <property fmtid="{D5CDD505-2E9C-101B-9397-08002B2CF9AE}" pid="3" name="KSOProductBuildVer">
    <vt:lpwstr>2052-11.1.0.12019</vt:lpwstr>
  </property>
</Properties>
</file>