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8"/>
  </p:notesMasterIdLst>
  <p:sldIdLst>
    <p:sldId id="644" r:id="rId3"/>
    <p:sldId id="420" r:id="rId4"/>
    <p:sldId id="440" r:id="rId5"/>
    <p:sldId id="471" r:id="rId6"/>
    <p:sldId id="666" r:id="rId7"/>
    <p:sldId id="473" r:id="rId8"/>
    <p:sldId id="474" r:id="rId9"/>
    <p:sldId id="475" r:id="rId10"/>
    <p:sldId id="658" r:id="rId11"/>
    <p:sldId id="478" r:id="rId12"/>
    <p:sldId id="581" r:id="rId13"/>
    <p:sldId id="477" r:id="rId14"/>
    <p:sldId id="659" r:id="rId15"/>
    <p:sldId id="626" r:id="rId16"/>
    <p:sldId id="645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 茂鑫" initials="杨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D2CC"/>
    <a:srgbClr val="7BC6C0"/>
    <a:srgbClr val="80DBD4"/>
    <a:srgbClr val="E6AEBC"/>
    <a:srgbClr val="D6A4B0"/>
    <a:srgbClr val="DCA8B5"/>
    <a:srgbClr val="EAB1BF"/>
    <a:srgbClr val="D3F2F0"/>
    <a:srgbClr val="F8E4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83716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81912-8CC0-4B9F-BE2A-5B54BD796BF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pc="1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3783677" y="1908753"/>
            <a:ext cx="4624663" cy="30380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See you </a:t>
            </a:r>
          </a:p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next time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018695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27" name="直角三角形 26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4" name="直接连接符 33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8" name="椭圆 37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39" name="椭圆 38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40" name="椭圆 3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55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3847742" y="23187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56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3745150" y="35218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957378">
            <a:off x="430644" y="4911527"/>
            <a:ext cx="1344141" cy="13441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29" name="直角三角形 28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连接符 32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 userDrawn="1"/>
        </p:nvSpPr>
        <p:spPr>
          <a:xfrm>
            <a:off x="3783677" y="1908753"/>
            <a:ext cx="4624663" cy="30380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See you </a:t>
            </a:r>
          </a:p>
          <a:p>
            <a:pPr algn="ctr">
              <a:lnSpc>
                <a:spcPct val="130000"/>
              </a:lnSpc>
            </a:pPr>
            <a:r>
              <a:rPr lang="en-US" altLang="zh-CN" sz="8000" spc="100" dirty="0">
                <a:solidFill>
                  <a:schemeClr val="accent1"/>
                </a:solidFill>
                <a:latin typeface="+mj-ea"/>
                <a:ea typeface="+mj-ea"/>
              </a:rPr>
              <a:t>next time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53" name="图形 5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54" name="图形 53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761520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sp>
        <p:nvSpPr>
          <p:cNvPr id="31" name="直角三角形 30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 userDrawn="1"/>
        </p:nvSpPr>
        <p:spPr>
          <a:xfrm>
            <a:off x="5763793" y="19927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占位符 27"/>
          <p:cNvSpPr>
            <a:spLocks noGrp="1"/>
          </p:cNvSpPr>
          <p:nvPr>
            <p:ph type="body" sz="quarter" idx="15" hasCustomPrompt="1"/>
          </p:nvPr>
        </p:nvSpPr>
        <p:spPr>
          <a:xfrm>
            <a:off x="6057688" y="21968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0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998906" y="39697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9018695" y="6378521"/>
            <a:ext cx="3167534" cy="3304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中以青少年科技人文交流项目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77715"/>
            <a:ext cx="73390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3356" y="2364365"/>
            <a:ext cx="297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6000" b="1" dirty="0">
                <a:solidFill>
                  <a:srgbClr val="35BB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 </a:t>
            </a:r>
            <a:r>
              <a:rPr lang="zh-CN" altLang="en-US" sz="6000" b="1" dirty="0">
                <a:solidFill>
                  <a:srgbClr val="35BB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91156" y="3602990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躲避障碍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66139" y="502094"/>
            <a:ext cx="5109091" cy="478155"/>
          </a:xfrm>
        </p:spPr>
        <p:txBody>
          <a:bodyPr/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重点知识点</a:t>
            </a:r>
            <a:endParaRPr lang="zh-CN" altLang="en-US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文本占位符 32"/>
          <p:cNvSpPr>
            <a:spLocks noGrp="1"/>
          </p:cNvSpPr>
          <p:nvPr/>
        </p:nvSpPr>
        <p:spPr>
          <a:xfrm>
            <a:off x="838200" y="128270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避障原理</a:t>
            </a:r>
          </a:p>
        </p:txBody>
      </p:sp>
      <p:sp>
        <p:nvSpPr>
          <p:cNvPr id="16" name="内容占位符 6"/>
          <p:cNvSpPr>
            <a:spLocks noGrp="1"/>
          </p:cNvSpPr>
          <p:nvPr/>
        </p:nvSpPr>
        <p:spPr>
          <a:xfrm>
            <a:off x="838200" y="1923907"/>
            <a:ext cx="10692161" cy="10147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 algn="l">
              <a:lnSpc>
                <a:spcPct val="15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这个案例的避障原理借助避障传感器检测小车与障碍物之间的距离。这个传感器在ME GO小车上共有左前、左后、右前、右后四个。</a:t>
            </a:r>
            <a:endParaRPr lang="en-US" altLang="zh-CN" sz="2000" spc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32585" y="3531235"/>
            <a:ext cx="2374900" cy="1410335"/>
            <a:chOff x="1802" y="7707"/>
            <a:chExt cx="3740" cy="2221"/>
          </a:xfrm>
        </p:grpSpPr>
        <p:grpSp>
          <p:nvGrpSpPr>
            <p:cNvPr id="17" name="组合 16"/>
            <p:cNvGrpSpPr/>
            <p:nvPr/>
          </p:nvGrpSpPr>
          <p:grpSpPr>
            <a:xfrm>
              <a:off x="1802" y="7707"/>
              <a:ext cx="3740" cy="1838"/>
              <a:chOff x="1713" y="7707"/>
              <a:chExt cx="3740" cy="1838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713" y="8115"/>
                <a:ext cx="1294" cy="1022"/>
              </a:xfrm>
              <a:prstGeom prst="roundRect">
                <a:avLst/>
              </a:prstGeom>
              <a:solidFill>
                <a:srgbClr val="7ED2CC"/>
              </a:solidFill>
              <a:ln>
                <a:solidFill>
                  <a:srgbClr val="80DB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小车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861" y="7707"/>
                <a:ext cx="592" cy="1838"/>
              </a:xfrm>
              <a:prstGeom prst="rect">
                <a:avLst/>
              </a:prstGeom>
              <a:solidFill>
                <a:srgbClr val="EAB1BF"/>
              </a:solidFill>
              <a:ln>
                <a:solidFill>
                  <a:srgbClr val="DCA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障碍物</a:t>
                </a:r>
              </a:p>
            </p:txBody>
          </p:sp>
          <p:cxnSp>
            <p:nvCxnSpPr>
              <p:cNvPr id="10" name="直接箭头连接符 9"/>
              <p:cNvCxnSpPr>
                <a:stCxn id="8" idx="3"/>
                <a:endCxn id="9" idx="1"/>
              </p:cNvCxnSpPr>
              <p:nvPr/>
            </p:nvCxnSpPr>
            <p:spPr>
              <a:xfrm>
                <a:off x="3007" y="8626"/>
                <a:ext cx="185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3172" y="8070"/>
                <a:ext cx="1524" cy="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数值＞500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距离较近</a:t>
                </a:r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1713" y="8115"/>
                <a:ext cx="1294" cy="1022"/>
              </a:xfrm>
              <a:prstGeom prst="roundRect">
                <a:avLst/>
              </a:prstGeom>
              <a:solidFill>
                <a:srgbClr val="7ED2CC"/>
              </a:solidFill>
              <a:ln>
                <a:solidFill>
                  <a:srgbClr val="80DB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小车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3172" y="8070"/>
                <a:ext cx="1524" cy="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数值＞500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距离较近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3172" y="9425"/>
              <a:ext cx="640" cy="50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避障</a:t>
              </a:r>
              <a:endPara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75350" y="3529965"/>
            <a:ext cx="4281170" cy="1410335"/>
            <a:chOff x="9826" y="7707"/>
            <a:chExt cx="6742" cy="2221"/>
          </a:xfrm>
        </p:grpSpPr>
        <p:sp>
          <p:nvSpPr>
            <p:cNvPr id="39" name="文本框 38"/>
            <p:cNvSpPr txBox="1"/>
            <p:nvPr/>
          </p:nvSpPr>
          <p:spPr>
            <a:xfrm>
              <a:off x="12697" y="9425"/>
              <a:ext cx="640" cy="50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前行</a:t>
              </a:r>
              <a:endParaRPr lang="zh-CN" altLang="en-US" sz="2400" spc="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9826" y="7707"/>
              <a:ext cx="6742" cy="1838"/>
              <a:chOff x="-1290" y="7707"/>
              <a:chExt cx="6742" cy="1838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-1290" y="8115"/>
                <a:ext cx="1294" cy="1022"/>
              </a:xfrm>
              <a:prstGeom prst="roundRect">
                <a:avLst/>
              </a:prstGeom>
              <a:solidFill>
                <a:srgbClr val="7ED2CC"/>
              </a:solidFill>
              <a:ln>
                <a:solidFill>
                  <a:srgbClr val="80DB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小车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4860" y="7707"/>
                <a:ext cx="592" cy="1838"/>
              </a:xfrm>
              <a:prstGeom prst="rect">
                <a:avLst/>
              </a:prstGeom>
              <a:solidFill>
                <a:srgbClr val="EAB1BF"/>
              </a:solidFill>
              <a:ln>
                <a:solidFill>
                  <a:srgbClr val="DCA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障碍物</a:t>
                </a:r>
              </a:p>
            </p:txBody>
          </p:sp>
          <p:cxnSp>
            <p:nvCxnSpPr>
              <p:cNvPr id="43" name="直接箭头连接符 42"/>
              <p:cNvCxnSpPr>
                <a:stCxn id="41" idx="3"/>
                <a:endCxn id="42" idx="1"/>
              </p:cNvCxnSpPr>
              <p:nvPr/>
            </p:nvCxnSpPr>
            <p:spPr>
              <a:xfrm>
                <a:off x="4" y="8626"/>
                <a:ext cx="48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圆角矩形 43"/>
              <p:cNvSpPr/>
              <p:nvPr/>
            </p:nvSpPr>
            <p:spPr>
              <a:xfrm>
                <a:off x="-1290" y="8115"/>
                <a:ext cx="1294" cy="1022"/>
              </a:xfrm>
              <a:prstGeom prst="roundRect">
                <a:avLst/>
              </a:prstGeom>
              <a:solidFill>
                <a:srgbClr val="7ED2CC"/>
              </a:solidFill>
              <a:ln>
                <a:solidFill>
                  <a:srgbClr val="80DBD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小车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670" y="8075"/>
                <a:ext cx="1524" cy="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数值＜500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距离较远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6"/>
          <p:cNvSpPr>
            <a:spLocks noGrp="1"/>
          </p:cNvSpPr>
          <p:nvPr/>
        </p:nvSpPr>
        <p:spPr>
          <a:xfrm>
            <a:off x="838200" y="1775317"/>
            <a:ext cx="10692161" cy="39878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在小车行驶过程中，遇到左边障碍物，先后退再右转；遇到右边障碍物，先后退再左转；</a:t>
            </a:r>
            <a:endParaRPr lang="zh-CN" sz="2000" spc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占位符 32"/>
          <p:cNvSpPr>
            <a:spLocks noGrp="1"/>
          </p:cNvSpPr>
          <p:nvPr/>
        </p:nvSpPr>
        <p:spPr>
          <a:xfrm>
            <a:off x="838200" y="1134110"/>
            <a:ext cx="7411085" cy="46037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 algn="just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90000"/>
              <a:buFont typeface="Wingdings 2" panose="05020102010507070707" pitchFamily="18" charset="2"/>
              <a:buChar char=""/>
              <a:defRPr lang="zh-CN" altLang="en-US" sz="2400" kern="120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小车躲避左右两侧障碍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拓展任务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1726769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样例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838200" y="1060792"/>
            <a:ext cx="5109091" cy="460375"/>
          </a:xfrm>
        </p:spPr>
        <p:txBody>
          <a:bodyPr/>
          <a:lstStyle/>
          <a:p>
            <a:r>
              <a:rPr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代码样例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8BFF66-C799-4A73-A0CC-F6E96907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629" y="644013"/>
            <a:ext cx="5295132" cy="58256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1726769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样例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838200" y="1060792"/>
            <a:ext cx="5109091" cy="460375"/>
          </a:xfrm>
        </p:spPr>
        <p:txBody>
          <a:bodyPr/>
          <a:lstStyle/>
          <a:p>
            <a:r>
              <a:rPr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代码样例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16-2">
            <a:hlinkClick r:id="" action="ppaction://media"/>
            <a:extLst>
              <a:ext uri="{FF2B5EF4-FFF2-40B4-BE49-F238E27FC236}">
                <a16:creationId xmlns:a16="http://schemas.microsoft.com/office/drawing/2014/main" id="{63B493A1-F7EF-47C4-8618-04F366E202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9985" y="1661691"/>
            <a:ext cx="7352030" cy="41355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1726769" cy="478155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Arial Black" panose="020B0A04020102020204" pitchFamily="34" charset="0"/>
              </a:rPr>
              <a:t>常见问题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591820" y="1464628"/>
            <a:ext cx="10754360" cy="3928110"/>
          </a:xfrm>
        </p:spPr>
        <p:txBody>
          <a:bodyPr wrap="square"/>
          <a:lstStyle/>
          <a:p>
            <a:pPr algn="just">
              <a:buClrTx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1：小车刚出发就后退且转向离开。</a:t>
            </a:r>
          </a:p>
          <a:p>
            <a:pPr marL="0" algn="just">
              <a:buClrTx/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检查障碍物是否与小车过于接近，可以适当调整两者之间的距离；还可以检查接近传感器数值是否正确，接近传感器数值越大说明小车与障碍物之间距离越近，因此当数值大于500（判断数值可依据实际情况改变）时，才启动避障功能。</a:t>
            </a:r>
          </a:p>
          <a:p>
            <a:pPr marL="0" algn="just">
              <a:buClrTx/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buClrTx/>
            </a:pPr>
            <a:r>
              <a:rPr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2：拓展任务仍然只能实现单侧避障。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0" algn="just">
              <a:buClrTx/>
              <a:buNone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回答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：注意两次判断条件使用传感器不同，一次为“左前”接近传感器；一次为“右前”接近传感器。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准圆简体" panose="03000509000000000000" charset="-122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4102" y="1216801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方正准圆简体" panose="03000509000000000000" charset="-122"/>
                <a:cs typeface="+mn-cs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97" y="277715"/>
            <a:ext cx="733907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玩转智能小车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7388" y="2479675"/>
            <a:ext cx="20288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spc="12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再见</a:t>
            </a:r>
            <a:r>
              <a:rPr lang="en-US" altLang="zh-CN" sz="4800" spc="1200" noProof="0" dirty="0">
                <a:ln>
                  <a:noFill/>
                </a:ln>
                <a:solidFill>
                  <a:srgbClr val="35BBB2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olidFill>
                  <a:srgbClr val="333333"/>
                </a:solidFill>
                <a:latin typeface="Arial Black" panose="020B0A04020102020204" pitchFamily="34" charset="0"/>
                <a:sym typeface="+mn-ea"/>
              </a:rPr>
              <a:t>本课目标</a:t>
            </a:r>
            <a:endParaRPr sz="2800" dirty="0">
              <a:solidFill>
                <a:srgbClr val="333333"/>
              </a:solidFill>
              <a:latin typeface="Arial Black" panose="020B0A04020102020204" pitchFamily="34" charset="0"/>
              <a:ea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1114200"/>
            <a:ext cx="10515600" cy="1087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了解自动避障原理</a:t>
            </a: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掌握避障传感器功能及其实现方式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>
                <a:solidFill>
                  <a:srgbClr val="333333"/>
                </a:solidFill>
                <a:latin typeface="Arial Black" panose="020B0A04020102020204" pitchFamily="34" charset="0"/>
                <a:sym typeface="+mn-ea"/>
              </a:rPr>
              <a:t>情景引入</a:t>
            </a:r>
            <a:endParaRPr sz="2800" dirty="0">
              <a:solidFill>
                <a:srgbClr val="333333"/>
              </a:solidFill>
              <a:latin typeface="Arial Black" panose="020B0A04020102020204" pitchFamily="34" charset="0"/>
              <a:ea typeface="+mj-ea"/>
              <a:sym typeface="+mn-ea"/>
            </a:endParaRPr>
          </a:p>
        </p:txBody>
      </p:sp>
      <p:sp>
        <p:nvSpPr>
          <p:cNvPr id="7" name="文本占位符 4"/>
          <p:cNvSpPr txBox="1"/>
          <p:nvPr/>
        </p:nvSpPr>
        <p:spPr>
          <a:xfrm>
            <a:off x="664210" y="1246505"/>
            <a:ext cx="7797165" cy="46164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</a:pP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小车躲避单侧（左边）障碍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27271" y="3517040"/>
            <a:ext cx="3883311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我们先来实现躲避一侧障碍物的功能吧，即当左侧出现障碍物时，小车先后退再右转离开。</a:t>
            </a:r>
            <a:endParaRPr lang="en-US" altLang="zh-CN" sz="2000" spc="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36134" t="9722" b="24669"/>
          <a:stretch>
            <a:fillRect/>
          </a:stretch>
        </p:blipFill>
        <p:spPr>
          <a:xfrm>
            <a:off x="1098278" y="2129565"/>
            <a:ext cx="5400040" cy="36982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想一想</a:t>
            </a:r>
          </a:p>
        </p:txBody>
      </p:sp>
      <p:sp>
        <p:nvSpPr>
          <p:cNvPr id="10" name="内容占位符 2"/>
          <p:cNvSpPr txBox="1"/>
          <p:nvPr/>
        </p:nvSpPr>
        <p:spPr>
          <a:xfrm>
            <a:off x="838199" y="1494136"/>
            <a:ext cx="11004395" cy="32252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小车如何躲避单侧（左侧）障碍？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>
              <a:buFont typeface="Arial" panose="020B0604020202020204" pitchFamily="34" charset="0"/>
            </a:pPr>
            <a:endParaRPr lang="en-US" altLang="zh-CN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fontAlgn="auto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小车如何避障？</a:t>
            </a:r>
            <a:endParaRPr lang="en-US" altLang="zh-CN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99235" y="2091479"/>
            <a:ext cx="11004394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30000"/>
              </a:lnSpc>
            </a:pPr>
            <a:r>
              <a:rPr lang="zh-CN" altLang="en-US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 GO</a:t>
            </a:r>
            <a:r>
              <a:rPr lang="zh-CN" altLang="en-US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模块下避障传感器（接近传感器）的相关代码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9235" y="3248437"/>
            <a:ext cx="10435936" cy="400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l" fontAlgn="auto">
              <a:lnSpc>
                <a:spcPct val="130000"/>
              </a:lnSpc>
            </a:pPr>
            <a:r>
              <a:rPr lang="zh-CN" altLang="en-US" sz="2000" spc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先后退，为转向提供充足空间，再向右转。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Arial Black" panose="020B0A04020102020204" pitchFamily="34" charset="0"/>
              </a:rPr>
              <a:t>硬件及其连接</a:t>
            </a:r>
          </a:p>
        </p:txBody>
      </p:sp>
      <p:pic>
        <p:nvPicPr>
          <p:cNvPr id="6" name="图片 2" descr="b709e3aabb95c0cb22ebb4b118593c2"/>
          <p:cNvPicPr>
            <a:picLocks noChangeAspect="1"/>
          </p:cNvPicPr>
          <p:nvPr/>
        </p:nvPicPr>
        <p:blipFill>
          <a:blip r:embed="rId3"/>
          <a:srcRect t="6270" b="8199"/>
          <a:stretch>
            <a:fillRect/>
          </a:stretch>
        </p:blipFill>
        <p:spPr>
          <a:xfrm>
            <a:off x="3143885" y="1292860"/>
            <a:ext cx="5266690" cy="45046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795385" y="3350895"/>
            <a:ext cx="2731770" cy="99123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避障传感器</a:t>
            </a:r>
          </a:p>
          <a:p>
            <a:pPr algn="ctr"/>
            <a:r>
              <a:rPr 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（接近传感器）</a:t>
            </a:r>
          </a:p>
        </p:txBody>
      </p:sp>
      <p:cxnSp>
        <p:nvCxnSpPr>
          <p:cNvPr id="11" name="直接箭头连接符 10"/>
          <p:cNvCxnSpPr>
            <a:stCxn id="3" idx="2"/>
          </p:cNvCxnSpPr>
          <p:nvPr/>
        </p:nvCxnSpPr>
        <p:spPr>
          <a:xfrm>
            <a:off x="4528185" y="3054350"/>
            <a:ext cx="4243705" cy="87185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54170" y="2603500"/>
            <a:ext cx="747395" cy="45085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10100" y="5111750"/>
            <a:ext cx="747395" cy="45085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70295" y="5111750"/>
            <a:ext cx="747395" cy="45085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7" idx="2"/>
          </p:cNvCxnSpPr>
          <p:nvPr/>
        </p:nvCxnSpPr>
        <p:spPr>
          <a:xfrm>
            <a:off x="7005320" y="3117850"/>
            <a:ext cx="1786255" cy="84328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</p:cNvCxnSpPr>
          <p:nvPr/>
        </p:nvCxnSpPr>
        <p:spPr>
          <a:xfrm flipV="1">
            <a:off x="6544310" y="3895725"/>
            <a:ext cx="2247900" cy="121602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</p:cNvCxnSpPr>
          <p:nvPr/>
        </p:nvCxnSpPr>
        <p:spPr>
          <a:xfrm flipV="1">
            <a:off x="5357495" y="3875405"/>
            <a:ext cx="3383915" cy="146177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631305" y="2667000"/>
            <a:ext cx="747395" cy="45085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902086" y="415083"/>
            <a:ext cx="5109091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软件模块列表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95375" y="1244600"/>
          <a:ext cx="10000615" cy="4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串口模块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 GO</a:t>
                      </a: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模块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C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14840"/>
          <a:stretch>
            <a:fillRect/>
          </a:stretch>
        </p:blipFill>
        <p:spPr>
          <a:xfrm>
            <a:off x="7719124" y="2708910"/>
            <a:ext cx="2509567" cy="16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907" y="1244600"/>
            <a:ext cx="3264000" cy="1440000"/>
          </a:xfrm>
          <a:prstGeom prst="rect">
            <a:avLst/>
          </a:prstGeom>
        </p:spPr>
      </p:pic>
      <p:pic>
        <p:nvPicPr>
          <p:cNvPr id="5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37475" y="4472623"/>
            <a:ext cx="2472864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73548"/>
            <a:ext cx="6911898" cy="478155"/>
          </a:xfrm>
        </p:spPr>
        <p:txBody>
          <a:bodyPr/>
          <a:lstStyle/>
          <a:p>
            <a:r>
              <a:rPr dirty="0">
                <a:solidFill>
                  <a:srgbClr val="333333"/>
                </a:solidFill>
                <a:latin typeface="Arial Black" panose="020B0A04020102020204" pitchFamily="34" charset="0"/>
              </a:rPr>
              <a:t>流程图</a:t>
            </a: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1499235" y="1374140"/>
          <a:ext cx="9000000" cy="411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4" imgW="7205980" imgH="3290570" progId="Visio.Drawing.15">
                  <p:embed/>
                </p:oleObj>
              </mc:Choice>
              <mc:Fallback>
                <p:oleObj r:id="rId4" imgW="7205980" imgH="329057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9235" y="1374140"/>
                        <a:ext cx="9000000" cy="41105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代码及效果</a:t>
            </a:r>
            <a:r>
              <a:rPr lang="en-US" altLang="zh-CN" dirty="0">
                <a:solidFill>
                  <a:srgbClr val="333333"/>
                </a:solidFill>
                <a:latin typeface="Arial Black" panose="020B0A04020102020204" pitchFamily="34" charset="0"/>
              </a:rPr>
              <a:t> </a:t>
            </a:r>
            <a:endParaRPr lang="zh-CN" altLang="en-US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效果展示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0108A6-9921-4C61-A837-FC25D971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10" y="1133817"/>
            <a:ext cx="6735099" cy="48251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spc="3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代码及效果</a:t>
            </a:r>
            <a:r>
              <a:rPr lang="en-US" altLang="zh-CN" dirty="0">
                <a:solidFill>
                  <a:srgbClr val="333333"/>
                </a:solidFill>
                <a:latin typeface="Arial Black" panose="020B0A04020102020204" pitchFamily="34" charset="0"/>
              </a:rPr>
              <a:t> </a:t>
            </a:r>
            <a:endParaRPr lang="zh-CN" altLang="en-US" dirty="0">
              <a:solidFill>
                <a:srgbClr val="333333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效果展示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避障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71000" y="1783687"/>
            <a:ext cx="5850000" cy="32906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31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COMMONDATA" val="eyJoZGlkIjoiMzE3MzExMWY1ODQ4MjNmMTI0NWE0YjMwNGUxODQzM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824,&quot;width&quot;:850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2207e2-6c85-48a9-8f7b-9605d8654124}"/>
  <p:tag name="TABLE_ENDDRAG_ORIGIN_RECT" val="787*310"/>
  <p:tag name="TABLE_ENDDRAG_RECT" val="86*155*787*3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71,&quot;width&quot;:5102}"/>
</p:tagLst>
</file>

<file path=ppt/theme/theme1.xml><?xml version="1.0" encoding="utf-8"?>
<a:theme xmlns:a="http://schemas.openxmlformats.org/drawingml/2006/main" name="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智能搭建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35BBB1"/>
      </a:accent1>
      <a:accent2>
        <a:srgbClr val="DF7F96"/>
      </a:accent2>
      <a:accent3>
        <a:srgbClr val="FAE8B6"/>
      </a:accent3>
      <a:accent4>
        <a:srgbClr val="DDB3FD"/>
      </a:accent4>
      <a:accent5>
        <a:srgbClr val="A5A5A5"/>
      </a:accent5>
      <a:accent6>
        <a:srgbClr val="F14124"/>
      </a:accent6>
      <a:hlink>
        <a:srgbClr val="35BDB2"/>
      </a:hlink>
      <a:folHlink>
        <a:srgbClr val="BFBFBF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</TotalTime>
  <Words>275</Words>
  <Application>Microsoft Office PowerPoint</Application>
  <PresentationFormat>宽屏</PresentationFormat>
  <Paragraphs>70</Paragraphs>
  <Slides>15</Slides>
  <Notes>12</Notes>
  <HiddenSlides>0</HiddenSlides>
  <MMClips>2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方正粗圆简体</vt:lpstr>
      <vt:lpstr>方正准圆简体</vt:lpstr>
      <vt:lpstr>微软雅黑</vt:lpstr>
      <vt:lpstr>Arial</vt:lpstr>
      <vt:lpstr>Arial Black</vt:lpstr>
      <vt:lpstr>Wingdings 2</vt:lpstr>
      <vt:lpstr>主题1</vt:lpstr>
      <vt:lpstr>1_主题1</vt:lpstr>
      <vt:lpstr>Microsoft Visio Drawing</vt:lpstr>
      <vt:lpstr>PowerPoint 演示文稿</vt:lpstr>
      <vt:lpstr>本课目标</vt:lpstr>
      <vt:lpstr>情景引入</vt:lpstr>
      <vt:lpstr>想一想</vt:lpstr>
      <vt:lpstr>硬件及其连接</vt:lpstr>
      <vt:lpstr>软件模块列表</vt:lpstr>
      <vt:lpstr>流程图</vt:lpstr>
      <vt:lpstr>代码及效果 </vt:lpstr>
      <vt:lpstr>代码及效果 </vt:lpstr>
      <vt:lpstr>重点知识点</vt:lpstr>
      <vt:lpstr>拓展任务</vt:lpstr>
      <vt:lpstr>样例</vt:lpstr>
      <vt:lpstr>样例</vt:lpstr>
      <vt:lpstr>常见问题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abc</cp:lastModifiedBy>
  <cp:revision>470</cp:revision>
  <dcterms:created xsi:type="dcterms:W3CDTF">2019-07-04T08:14:00Z</dcterms:created>
  <dcterms:modified xsi:type="dcterms:W3CDTF">2022-10-13T02:48:39Z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EA54096D41344C88988CB18A7F7722A4</vt:lpwstr>
  </property>
  <property fmtid="{D5CDD505-2E9C-101B-9397-08002B2CF9AE}" pid="3" name="KSOProductBuildVer">
    <vt:lpwstr>2052-11.1.0.12019</vt:lpwstr>
  </property>
</Properties>
</file>