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43" r:id="rId3"/>
    <p:sldId id="632" r:id="rId5"/>
    <p:sldId id="633" r:id="rId6"/>
    <p:sldId id="634" r:id="rId7"/>
    <p:sldId id="635" r:id="rId8"/>
    <p:sldId id="636" r:id="rId9"/>
    <p:sldId id="637" r:id="rId10"/>
    <p:sldId id="638" r:id="rId11"/>
    <p:sldId id="545" r:id="rId12"/>
    <p:sldId id="527" r:id="rId13"/>
    <p:sldId id="533" r:id="rId14"/>
    <p:sldId id="640" r:id="rId15"/>
    <p:sldId id="531" r:id="rId16"/>
    <p:sldId id="642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80692" autoAdjust="0"/>
  </p:normalViewPr>
  <p:slideViewPr>
    <p:cSldViewPr snapToGrid="0">
      <p:cViewPr>
        <p:scale>
          <a:sx n="66" d="100"/>
          <a:sy n="66" d="100"/>
        </p:scale>
        <p:origin x="8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F221-BD5D-4574-AE79-777269877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2B602-74F5-4065-964B-F3BC77867D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B602-74F5-4065-964B-F3BC77867D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4537889" y="2705509"/>
            <a:ext cx="3116238" cy="14444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再见！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87875"/>
            <a:ext cx="733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0021" y="2486266"/>
            <a:ext cx="5184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第七课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35BBB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7513" y="3583456"/>
            <a:ext cx="641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访客统计</a:t>
            </a:r>
            <a:endParaRPr lang="en-US" altLang="zh-CN" sz="4800" dirty="0">
              <a:solidFill>
                <a:srgbClr val="35BBB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6"/>
    </mc:Choice>
    <mc:Fallback>
      <p:transition spd="slow" advTm="28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知识讲解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4"/>
          <p:cNvSpPr txBox="1"/>
          <p:nvPr/>
        </p:nvSpPr>
        <p:spPr>
          <a:xfrm>
            <a:off x="1197239" y="1204253"/>
            <a:ext cx="4077120" cy="46166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循环结构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0" y="2638171"/>
            <a:ext cx="407712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/>
              <a:t>该程序中使用的循环结构如下图所示。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zh-CN" altLang="zh-CN" sz="2000" dirty="0"/>
              <a:t>首先，执行循环内的语句，然后进行条件判断。当满足条件时，再次</a:t>
            </a:r>
            <a:r>
              <a:rPr lang="zh-CN" altLang="en-US" sz="2000" dirty="0"/>
              <a:t>执行循环内语句</a:t>
            </a:r>
            <a:r>
              <a:rPr lang="zh-CN" altLang="zh-CN" sz="2000" dirty="0"/>
              <a:t>。如果不满足条件，则循环结束。</a:t>
            </a:r>
            <a:endParaRPr lang="zh-CN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301" y="1864598"/>
            <a:ext cx="5537076" cy="35815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拓展任务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976646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0" spc="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计数器能够开和关，也能够在一定情况下清零，这也更满足实际生活中的使用需求。</a:t>
            </a:r>
            <a:endParaRPr lang="zh-CN" altLang="en-US" sz="2000" kern="0" spc="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人流计数器功能升级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代码样例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131" y="1028891"/>
            <a:ext cx="5011738" cy="5107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2514600" cy="480131"/>
          </a:xfrm>
        </p:spPr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915816" y="2608679"/>
            <a:ext cx="10343586" cy="46166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访客统计板过于敏感了。当物体接近时，计数器上的数字不断增加。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1352" y="3075613"/>
            <a:ext cx="1059502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+mn-ea"/>
              </a:rPr>
              <a:t>这是因为红外接近传感器太敏感。如果以红外接近传感器的值大于</a:t>
            </a:r>
            <a:r>
              <a:rPr lang="en-US" altLang="zh-CN" sz="2000" dirty="0">
                <a:latin typeface="+mn-ea"/>
              </a:rPr>
              <a:t>10000</a:t>
            </a:r>
            <a:r>
              <a:rPr lang="zh-CN" altLang="zh-CN" sz="2000" dirty="0">
                <a:latin typeface="+mn-ea"/>
              </a:rPr>
              <a:t>来判断有物体接近，如果操作稍不小心，该值将增加，因此可以通过增加临界值来解决问题。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课程目标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316954"/>
            <a:ext cx="10121315" cy="104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了解红外接近传感器的基本原理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掌握另一种循环结构（重复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…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直到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…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）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82522" y="4724984"/>
            <a:ext cx="1589538" cy="71041"/>
          </a:xfrm>
          <a:prstGeom prst="rect">
            <a:avLst/>
          </a:prstGeom>
          <a:ln>
            <a:solidFill>
              <a:srgbClr val="37C2B8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53203" y="2233156"/>
            <a:ext cx="99280" cy="2276353"/>
          </a:xfrm>
          <a:prstGeom prst="rect">
            <a:avLst/>
          </a:prstGeom>
          <a:ln>
            <a:solidFill>
              <a:srgbClr val="37C2B8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pc="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1118" y="2447284"/>
            <a:ext cx="5456474" cy="44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en-US" sz="22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步行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9631" y="3354742"/>
            <a:ext cx="1195939" cy="11959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8284" y="2233156"/>
            <a:ext cx="5265019" cy="299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2485" y="2534041"/>
            <a:ext cx="4196616" cy="794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4400" b="1" dirty="0">
                <a:ln w="22225">
                  <a:solidFill>
                    <a:srgbClr val="84BAF6"/>
                  </a:solidFill>
                  <a:prstDash val="solid"/>
                </a:ln>
                <a:solidFill>
                  <a:srgbClr val="328C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 流  统  计  板</a:t>
            </a:r>
            <a:endParaRPr lang="zh-CN" altLang="en-US" sz="4400" b="1" dirty="0">
              <a:ln w="22225">
                <a:solidFill>
                  <a:srgbClr val="84BAF6"/>
                </a:solidFill>
                <a:prstDash val="solid"/>
              </a:ln>
              <a:solidFill>
                <a:srgbClr val="328C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17" y="3802594"/>
            <a:ext cx="4629752" cy="1093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89862" y="4026005"/>
            <a:ext cx="1913824" cy="649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进场人数</a:t>
            </a:r>
            <a:endParaRPr lang="zh-CN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7920" y="3791232"/>
            <a:ext cx="561227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6000" spc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sz="6000" spc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92662" y="2617348"/>
            <a:ext cx="1589538" cy="71041"/>
          </a:xfrm>
          <a:prstGeom prst="rect">
            <a:avLst/>
          </a:prstGeom>
          <a:ln>
            <a:solidFill>
              <a:srgbClr val="37C2B8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89034" y="2895293"/>
            <a:ext cx="127135" cy="2276353"/>
          </a:xfrm>
          <a:prstGeom prst="rect">
            <a:avLst/>
          </a:prstGeom>
          <a:ln>
            <a:solidFill>
              <a:srgbClr val="37C2B8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60185" y="3812418"/>
            <a:ext cx="869236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6000" spc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en-US" sz="6000" spc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52646" y="3802594"/>
            <a:ext cx="561227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6000" spc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sz="6000" spc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4"/>
          <p:cNvSpPr txBox="1"/>
          <p:nvPr/>
        </p:nvSpPr>
        <p:spPr>
          <a:xfrm>
            <a:off x="838200" y="1133172"/>
            <a:ext cx="2343999" cy="4616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人流计数器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25972" y="2931265"/>
            <a:ext cx="2745271" cy="1289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人流统计板：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统计进场人数，并显示在点阵屏上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08333E-7 1.11111E-6 L 0.25 1.11111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想一想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94411" y="1245845"/>
            <a:ext cx="9529749" cy="3225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如何判断是否有人经过？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如何解决人在经过红外接近传感器是一个时间段而非时刻的问题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5336" y="1912063"/>
            <a:ext cx="581365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利用红外接近传感器的数值进行判断。</a:t>
            </a:r>
            <a:endParaRPr lang="zh-CN" altLang="en-US" sz="2000" spc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5336" y="3067875"/>
            <a:ext cx="4180750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利用循环进行设计（重复</a:t>
            </a:r>
            <a:r>
              <a:rPr lang="en-US" altLang="zh-CN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altLang="zh-CN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spc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2780665"/>
            <a:ext cx="5269865" cy="2117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硬件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777633" y="1971647"/>
            <a:ext cx="1970523" cy="38099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红外接近传感器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17240" y="2858770"/>
            <a:ext cx="675640" cy="30734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0"/>
          </p:cNvCxnSpPr>
          <p:nvPr/>
        </p:nvCxnSpPr>
        <p:spPr>
          <a:xfrm flipH="1" flipV="1">
            <a:off x="3654945" y="2394363"/>
            <a:ext cx="1" cy="4644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软件模块列表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95663" y="1099576"/>
          <a:ext cx="10000674" cy="38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073"/>
                <a:gridCol w="5949601"/>
              </a:tblGrid>
              <a:tr h="1269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控制模块 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9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板载传感模块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9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逻辑模块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093" y="1268688"/>
            <a:ext cx="1628775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93" y="2779238"/>
            <a:ext cx="3152775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93" y="3938950"/>
            <a:ext cx="14954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24" y="1085755"/>
            <a:ext cx="9296576" cy="5028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705" y="1775318"/>
            <a:ext cx="8124825" cy="37719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148561"/>
            <a:ext cx="5109091" cy="430887"/>
          </a:xfrm>
        </p:spPr>
        <p:txBody>
          <a:bodyPr/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486" y="3081365"/>
            <a:ext cx="7117044" cy="208278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97094" y="5743088"/>
            <a:ext cx="4004406" cy="4333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accent1"/>
                </a:solidFill>
              </a:rPr>
              <a:t>从人靠近至离开计数加一</a:t>
            </a:r>
            <a:endParaRPr lang="zh-CN" altLang="en-US" sz="2400" spc="100" dirty="0">
              <a:solidFill>
                <a:schemeClr val="accent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663553" y="5164146"/>
            <a:ext cx="0" cy="57894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知识讲解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081668" y="1376437"/>
            <a:ext cx="4220535" cy="46166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巡线传感器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6290" y="2076121"/>
            <a:ext cx="518751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+mn-ea"/>
              </a:rPr>
              <a:t>如图所示，红外接近传感器由红外发射器和接近传感器组成。其原理是红外发射器发射红外光，而接近传感器接收红外光。</a:t>
            </a:r>
            <a:endParaRPr lang="zh-CN" altLang="zh-CN" sz="2000" dirty="0"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+mn-ea"/>
              </a:rPr>
              <a:t>当物体接近时，红外发射器发射的红外光将被物体反射，从而被接近传感器接收。因此，由接近传感器接收的红外光用于判断物体的距离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2076121"/>
            <a:ext cx="4898689" cy="375516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c74f5e5-8a45-43ac-b197-a1061f56adaa"/>
  <p:tag name="COMMONDATA" val="eyJoZGlkIjoiZGZkZWNjNGU0ZTgzZDQyY2ZlOWRkMTc4NjkyNDUwYzkifQ=="/>
</p:tagLst>
</file>

<file path=ppt/theme/theme1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演示</Application>
  <PresentationFormat>宽屏</PresentationFormat>
  <Paragraphs>92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方正准圆简体</vt:lpstr>
      <vt:lpstr>Arial Black</vt:lpstr>
      <vt:lpstr>微软雅黑</vt:lpstr>
      <vt:lpstr>等线</vt:lpstr>
      <vt:lpstr>Times New Roman</vt:lpstr>
      <vt:lpstr>Segoe Print</vt:lpstr>
      <vt:lpstr>方正粗圆简体</vt:lpstr>
      <vt:lpstr>Calibri</vt:lpstr>
      <vt:lpstr>Arial Unicode MS</vt:lpstr>
      <vt:lpstr>方正准圆简体</vt:lpstr>
      <vt:lpstr>主题1</vt:lpstr>
      <vt:lpstr>PowerPoint 演示文稿</vt:lpstr>
      <vt:lpstr>课程目标</vt:lpstr>
      <vt:lpstr>背景介绍</vt:lpstr>
      <vt:lpstr>想一想</vt:lpstr>
      <vt:lpstr>硬件</vt:lpstr>
      <vt:lpstr>软件模块列表</vt:lpstr>
      <vt:lpstr>流程图</vt:lpstr>
      <vt:lpstr>代码</vt:lpstr>
      <vt:lpstr>知识讲解</vt:lpstr>
      <vt:lpstr>知识讲解</vt:lpstr>
      <vt:lpstr>拓展任务</vt:lpstr>
      <vt:lpstr>样例</vt:lpstr>
      <vt:lpstr>常见问题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茂鑫</dc:creator>
  <cp:lastModifiedBy>cm</cp:lastModifiedBy>
  <cp:revision>92</cp:revision>
  <dcterms:created xsi:type="dcterms:W3CDTF">2022-08-04T13:34:00Z</dcterms:created>
  <dcterms:modified xsi:type="dcterms:W3CDTF">2022-11-18T02:31:42Z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557574440EC547FD9681DF168ADD98CB</vt:lpwstr>
  </property>
  <property fmtid="{D5CDD505-2E9C-101B-9397-08002B2CF9AE}" pid="3" name="KSOProductBuildVer">
    <vt:lpwstr>2052-11.1.0.12763</vt:lpwstr>
  </property>
</Properties>
</file>