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0.svg" ContentType="image/svg+xml"/>
  <Override PartName="/ppt/media/image3.svg" ContentType="image/svg+xml"/>
  <Override PartName="/ppt/media/image5.svg" ContentType="image/svg+xml"/>
  <Override PartName="/ppt/media/image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43" r:id="rId3"/>
    <p:sldId id="473" r:id="rId5"/>
    <p:sldId id="474" r:id="rId6"/>
    <p:sldId id="475" r:id="rId7"/>
    <p:sldId id="477" r:id="rId8"/>
    <p:sldId id="478" r:id="rId9"/>
    <p:sldId id="479" r:id="rId10"/>
    <p:sldId id="480" r:id="rId11"/>
    <p:sldId id="481" r:id="rId12"/>
    <p:sldId id="482" r:id="rId13"/>
    <p:sldId id="634" r:id="rId14"/>
    <p:sldId id="381" r:id="rId15"/>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杨 茂鑫" initials="杨"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EAE9"/>
    <a:srgbClr val="D3F2F0"/>
    <a:srgbClr val="FB8801"/>
    <a:srgbClr val="F8E4E9"/>
    <a:srgbClr val="FFFFFF"/>
    <a:srgbClr val="84BAF6"/>
    <a:srgbClr val="328CF0"/>
    <a:srgbClr val="ADDDEB"/>
    <a:srgbClr val="F6E2E3"/>
    <a:srgbClr val="5263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6" autoAdjust="0"/>
    <p:restoredTop sz="67909" autoAdjust="0"/>
  </p:normalViewPr>
  <p:slideViewPr>
    <p:cSldViewPr snapToGrid="0">
      <p:cViewPr varScale="1">
        <p:scale>
          <a:sx n="52" d="100"/>
          <a:sy n="52" d="100"/>
        </p:scale>
        <p:origin x="1554" y="78"/>
      </p:cViewPr>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2681912-8CC0-4B9F-BE2A-5B54BD796BF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D5EEEFF-49B9-413D-8AA8-27FBDA8F2EF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7B86E-088E-4F82-960B-37B52A1897A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svg"/><Relationship Id="rId7" Type="http://schemas.openxmlformats.org/officeDocument/2006/relationships/image" Target="../media/image6.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7.svg"/><Relationship Id="rId7" Type="http://schemas.openxmlformats.org/officeDocument/2006/relationships/image" Target="../media/image6.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5" name="直角三角形 4"/>
          <p:cNvSpPr/>
          <p:nvPr/>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endParaRPr lang="zh-CN" altLang="en-US" dirty="0"/>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endParaRPr lang="zh-CN" altLang="en-US" dirty="0"/>
          </a:p>
        </p:txBody>
      </p:sp>
      <p:sp>
        <p:nvSpPr>
          <p:cNvPr id="8" name="文本框 7"/>
          <p:cNvSpPr txBox="1"/>
          <p:nvPr/>
        </p:nvSpPr>
        <p:spPr>
          <a:xfrm>
            <a:off x="8761520" y="6378521"/>
            <a:ext cx="3167534" cy="330475"/>
          </a:xfrm>
          <a:prstGeom prst="rect">
            <a:avLst/>
          </a:prstGeom>
          <a:noFill/>
        </p:spPr>
        <p:txBody>
          <a:bodyPr wrap="none" lIns="0" tIns="0" rIns="0" bIns="0" rtlCol="0">
            <a:spAutoFit/>
          </a:bodyPr>
          <a:lstStyle/>
          <a:p>
            <a:pPr algn="r">
              <a:lnSpc>
                <a:spcPct val="130000"/>
              </a:lnSpc>
            </a:pPr>
            <a:r>
              <a:rPr lang="zh-CN" altLang="en-US" sz="1800" spc="100" dirty="0">
                <a:solidFill>
                  <a:schemeClr val="bg1">
                    <a:alpha val="70000"/>
                  </a:schemeClr>
                </a:solidFill>
              </a:rPr>
              <a:t>中以青少年科技人文交流项目</a:t>
            </a:r>
            <a:endParaRPr lang="zh-CN" altLang="en-US" sz="1800" spc="100" dirty="0">
              <a:solidFill>
                <a:schemeClr val="bg1">
                  <a:alpha val="70000"/>
                </a:schemeClr>
              </a:solidFill>
            </a:endParaRPr>
          </a:p>
        </p:txBody>
      </p:sp>
      <p:pic>
        <p:nvPicPr>
          <p:cNvPr id="30" name="图形 2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957378">
            <a:off x="430644" y="4911527"/>
            <a:ext cx="1344141" cy="1344141"/>
          </a:xfrm>
          <a:prstGeom prst="rect">
            <a:avLst/>
          </a:prstGeom>
        </p:spPr>
      </p:pic>
      <p:sp>
        <p:nvSpPr>
          <p:cNvPr id="27" name="直角三角形 26"/>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34" name="直接连接符 33"/>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37" name="椭圆 36"/>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38" name="椭圆 37"/>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39" name="椭圆 38"/>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40" name="椭圆 39"/>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46" name="椭圆 45"/>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形 52"/>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2528" y="5101926"/>
            <a:ext cx="1219200" cy="1219200"/>
          </a:xfrm>
          <a:prstGeom prst="rect">
            <a:avLst/>
          </a:prstGeom>
        </p:spPr>
      </p:pic>
      <p:pic>
        <p:nvPicPr>
          <p:cNvPr id="54" name="图形 53"/>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71377" y="100539"/>
            <a:ext cx="1219200" cy="1219200"/>
          </a:xfrm>
          <a:prstGeom prst="rect">
            <a:avLst/>
          </a:prstGeom>
        </p:spPr>
      </p:pic>
      <p:sp>
        <p:nvSpPr>
          <p:cNvPr id="55" name="文本占位符 27"/>
          <p:cNvSpPr>
            <a:spLocks noGrp="1"/>
          </p:cNvSpPr>
          <p:nvPr>
            <p:ph type="body" sz="quarter" idx="15" hasCustomPrompt="1"/>
          </p:nvPr>
        </p:nvSpPr>
        <p:spPr>
          <a:xfrm>
            <a:off x="3847742" y="23187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endParaRPr lang="zh-CN" altLang="en-US" dirty="0"/>
          </a:p>
        </p:txBody>
      </p:sp>
      <p:sp>
        <p:nvSpPr>
          <p:cNvPr id="56" name="文本占位符 30"/>
          <p:cNvSpPr>
            <a:spLocks noGrp="1"/>
          </p:cNvSpPr>
          <p:nvPr>
            <p:ph type="body" sz="quarter" idx="16" hasCustomPrompt="1"/>
          </p:nvPr>
        </p:nvSpPr>
        <p:spPr>
          <a:xfrm>
            <a:off x="3745150" y="35218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6" name="直角三角形 5"/>
          <p:cNvSpPr/>
          <p:nvPr/>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endParaRPr lang="zh-CN" altLang="en-US" dirty="0"/>
          </a:p>
        </p:txBody>
      </p:sp>
      <p:sp>
        <p:nvSpPr>
          <p:cNvPr id="32" name="文本框 31"/>
          <p:cNvSpPr txBox="1"/>
          <p:nvPr/>
        </p:nvSpPr>
        <p:spPr>
          <a:xfrm>
            <a:off x="8761520" y="6378521"/>
            <a:ext cx="3167534" cy="330475"/>
          </a:xfrm>
          <a:prstGeom prst="rect">
            <a:avLst/>
          </a:prstGeom>
          <a:noFill/>
        </p:spPr>
        <p:txBody>
          <a:bodyPr wrap="none" lIns="0" tIns="0" rIns="0" bIns="0" rtlCol="0">
            <a:spAutoFit/>
          </a:bodyPr>
          <a:lstStyle/>
          <a:p>
            <a:pPr algn="r">
              <a:lnSpc>
                <a:spcPct val="130000"/>
              </a:lnSpc>
            </a:pPr>
            <a:r>
              <a:rPr lang="zh-CN" altLang="en-US" sz="1800" spc="100" dirty="0">
                <a:solidFill>
                  <a:schemeClr val="bg1">
                    <a:alpha val="70000"/>
                  </a:schemeClr>
                </a:solidFill>
              </a:rPr>
              <a:t>中以青少年科技人文交流项目</a:t>
            </a:r>
            <a:endParaRPr lang="zh-CN" altLang="en-US" sz="1800" spc="100" dirty="0">
              <a:solidFill>
                <a:schemeClr val="bg1">
                  <a:alpha val="70000"/>
                </a:schemeClr>
              </a:solidFill>
            </a:endParaRPr>
          </a:p>
        </p:txBody>
      </p:sp>
      <p:sp>
        <p:nvSpPr>
          <p:cNvPr id="31" name="直角三角形 30"/>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5" name="图片 54"/>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56" name="椭圆 55"/>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userDrawn="1"/>
        </p:nvSpPr>
        <p:spPr>
          <a:xfrm>
            <a:off x="5763793" y="19927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占位符 27"/>
          <p:cNvSpPr>
            <a:spLocks noGrp="1"/>
          </p:cNvSpPr>
          <p:nvPr>
            <p:ph type="body" sz="quarter" idx="15" hasCustomPrompt="1"/>
          </p:nvPr>
        </p:nvSpPr>
        <p:spPr>
          <a:xfrm>
            <a:off x="6057688" y="21968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60" name="文本占位符 36"/>
          <p:cNvSpPr>
            <a:spLocks noGrp="1"/>
          </p:cNvSpPr>
          <p:nvPr>
            <p:ph type="body" sz="quarter" idx="16" hasCustomPrompt="1"/>
          </p:nvPr>
        </p:nvSpPr>
        <p:spPr>
          <a:xfrm>
            <a:off x="4998906" y="39697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7" name="矩形 6"/>
          <p:cNvSpPr/>
          <p:nvPr/>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矩形 5"/>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直角三角形 4"/>
          <p:cNvSpPr/>
          <p:nvPr/>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957378">
            <a:off x="430644" y="4911527"/>
            <a:ext cx="1344141" cy="1344141"/>
          </a:xfrm>
          <a:prstGeom prst="rect">
            <a:avLst/>
          </a:prstGeom>
        </p:spPr>
      </p:pic>
      <p:sp>
        <p:nvSpPr>
          <p:cNvPr id="29" name="直角三角形 28"/>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图片 31"/>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72288"/>
            <a:ext cx="4585239" cy="7175108"/>
          </a:xfrm>
          <a:prstGeom prst="rect">
            <a:avLst/>
          </a:prstGeom>
          <a:effectLst>
            <a:outerShdw blurRad="152400" dist="76200" dir="5400000" algn="t" rotWithShape="0">
              <a:prstClr val="black">
                <a:alpha val="40000"/>
              </a:prstClr>
            </a:outerShdw>
          </a:effectLst>
        </p:spPr>
      </p:pic>
      <p:cxnSp>
        <p:nvCxnSpPr>
          <p:cNvPr id="33" name="直接连接符 32"/>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36" name="椭圆 35"/>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userDrawn="1"/>
        </p:nvSpPr>
        <p:spPr>
          <a:xfrm>
            <a:off x="4876312" y="2576270"/>
            <a:ext cx="3116238" cy="1444498"/>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再见！</a:t>
            </a:r>
            <a:endParaRPr lang="zh-CN" altLang="en-US" sz="8000" spc="100" dirty="0">
              <a:solidFill>
                <a:schemeClr val="accent1"/>
              </a:solidFill>
              <a:latin typeface="+mj-lt"/>
              <a:ea typeface="+mj-ea"/>
            </a:endParaRPr>
          </a:p>
        </p:txBody>
      </p:sp>
      <p:pic>
        <p:nvPicPr>
          <p:cNvPr id="53" name="图形 52"/>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2528" y="5101926"/>
            <a:ext cx="1219200" cy="1219200"/>
          </a:xfrm>
          <a:prstGeom prst="rect">
            <a:avLst/>
          </a:prstGeom>
        </p:spPr>
      </p:pic>
      <p:pic>
        <p:nvPicPr>
          <p:cNvPr id="54" name="图形 53"/>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71377" y="100539"/>
            <a:ext cx="1219200" cy="12192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just"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just"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just"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just"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6.xml"/><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6.xml"/><Relationship Id="rId4" Type="http://schemas.openxmlformats.org/officeDocument/2006/relationships/image" Target="../media/image17.png"/><Relationship Id="rId3" Type="http://schemas.microsoft.com/office/2007/relationships/hdphoto" Target="../media/image16.wdp"/><Relationship Id="rId2" Type="http://schemas.openxmlformats.org/officeDocument/2006/relationships/image" Target="../media/image15.png"/><Relationship Id="rId1"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方正准圆简体"/>
              <a:cs typeface="+mn-cs"/>
            </a:endParaRPr>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方正准圆简体"/>
              <a:cs typeface="+mn-cs"/>
            </a:endParaRPr>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方正准圆简体"/>
              <a:cs typeface="+mn-cs"/>
            </a:endParaRPr>
          </a:p>
        </p:txBody>
      </p:sp>
      <p:grpSp>
        <p:nvGrpSpPr>
          <p:cNvPr id="16" name="组合 15"/>
          <p:cNvGrpSpPr/>
          <p:nvPr/>
        </p:nvGrpSpPr>
        <p:grpSpPr>
          <a:xfrm>
            <a:off x="1124102" y="1216801"/>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方正准圆简体"/>
                <a:cs typeface="+mn-cs"/>
              </a:endParaRPr>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方正准圆简体"/>
                <a:cs typeface="+mn-cs"/>
              </a:endParaRP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a:cs typeface="+mn-cs"/>
              </a:endParaRPr>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a:cs typeface="+mn-cs"/>
              </a:endParaRPr>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a:cs typeface="+mn-cs"/>
              </a:endParaRPr>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a:cs typeface="+mn-cs"/>
              </a:endParaRPr>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a:cs typeface="+mn-cs"/>
              </a:endParaRPr>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a:cs typeface="+mn-cs"/>
              </a:endParaRPr>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a:cs typeface="+mn-cs"/>
              </a:endParaRPr>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a:cs typeface="+mn-cs"/>
              </a:endParaRPr>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a:cs typeface="+mn-cs"/>
              </a:endParaRPr>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a:cs typeface="+mn-cs"/>
              </a:endParaRPr>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a:cs typeface="+mn-cs"/>
              </a:endParaRPr>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a:cs typeface="+mn-cs"/>
              </a:endParaRPr>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a:cs typeface="+mn-cs"/>
              </a:endParaRPr>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a:cs typeface="+mn-cs"/>
              </a:endParaRPr>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a:cs typeface="+mn-cs"/>
              </a:endParaRPr>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a:cs typeface="+mn-cs"/>
              </a:endParaRPr>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方正准圆简体"/>
                <a:cs typeface="+mn-cs"/>
              </a:endParaRPr>
            </a:p>
          </p:txBody>
        </p:sp>
      </p:grpSp>
      <p:sp>
        <p:nvSpPr>
          <p:cNvPr id="27" name="文本框 26"/>
          <p:cNvSpPr txBox="1"/>
          <p:nvPr/>
        </p:nvSpPr>
        <p:spPr>
          <a:xfrm>
            <a:off x="106997" y="287875"/>
            <a:ext cx="7339076" cy="58477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35BBB1">
                    <a:lumMod val="75000"/>
                  </a:srgbClr>
                </a:solidFill>
                <a:effectLst/>
                <a:uLnTx/>
                <a:uFillTx/>
                <a:latin typeface="Arial Black" panose="020B0A04020102020204" pitchFamily="34" charset="0"/>
                <a:ea typeface="微软雅黑" panose="020B0503020204020204" pitchFamily="34" charset="-122"/>
                <a:cs typeface="Arial" panose="020B0604020202020204" pitchFamily="34" charset="0"/>
              </a:rPr>
              <a:t>玩转智能小车</a:t>
            </a:r>
            <a:endParaRPr kumimoji="0" lang="zh-CN" altLang="en-US" sz="3200" b="1" i="0" u="none" strike="noStrike" kern="1200" cap="none" spc="0" normalizeH="0" baseline="0" noProof="0" dirty="0">
              <a:ln>
                <a:noFill/>
              </a:ln>
              <a:solidFill>
                <a:srgbClr val="35BBB1">
                  <a:lumMod val="75000"/>
                </a:srgbClr>
              </a:solidFill>
              <a:effectLst/>
              <a:uLnTx/>
              <a:uFillTx/>
              <a:latin typeface="Arial Black" panose="020B0A04020102020204" pitchFamily="34" charset="0"/>
              <a:ea typeface="微软雅黑" panose="020B0503020204020204" pitchFamily="34" charset="-122"/>
              <a:cs typeface="Arial" panose="020B0604020202020204" pitchFamily="34" charset="0"/>
            </a:endParaRPr>
          </a:p>
        </p:txBody>
      </p:sp>
      <p:sp>
        <p:nvSpPr>
          <p:cNvPr id="9" name="文本框 8"/>
          <p:cNvSpPr txBox="1"/>
          <p:nvPr/>
        </p:nvSpPr>
        <p:spPr>
          <a:xfrm>
            <a:off x="2931412" y="2455914"/>
            <a:ext cx="2488413" cy="101566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6000" b="1" i="0" u="none" strike="noStrike" kern="1200" cap="none" spc="0" normalizeH="0" baseline="0" noProof="0" dirty="0">
                <a:ln>
                  <a:noFill/>
                </a:ln>
                <a:solidFill>
                  <a:srgbClr val="35BBB2"/>
                </a:solidFill>
                <a:effectLst/>
                <a:uLnTx/>
                <a:uFillTx/>
                <a:latin typeface="Arial" panose="020B0604020202020204" pitchFamily="34" charset="0"/>
                <a:ea typeface="微软雅黑" panose="020B0503020204020204" pitchFamily="34" charset="-122"/>
                <a:cs typeface="Arial" panose="020B0604020202020204" pitchFamily="34" charset="0"/>
              </a:rPr>
              <a:t>第八课</a:t>
            </a:r>
            <a:endParaRPr kumimoji="0" lang="en-US" altLang="zh-CN" sz="6000" b="1" i="0" u="none" strike="noStrike" kern="1200" cap="none" spc="0" normalizeH="0" baseline="0" noProof="0" dirty="0">
              <a:ln>
                <a:noFill/>
              </a:ln>
              <a:solidFill>
                <a:srgbClr val="35BBB2"/>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1" name="文本框 10"/>
          <p:cNvSpPr txBox="1"/>
          <p:nvPr/>
        </p:nvSpPr>
        <p:spPr>
          <a:xfrm>
            <a:off x="973013" y="3553104"/>
            <a:ext cx="6413036"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800" b="0" i="0" u="none" strike="noStrike" kern="1200" cap="none" spc="0" normalizeH="0" baseline="0" noProof="0" dirty="0">
                <a:ln>
                  <a:noFill/>
                </a:ln>
                <a:solidFill>
                  <a:srgbClr val="35BBB2"/>
                </a:solidFill>
                <a:effectLst/>
                <a:uLnTx/>
                <a:uFillTx/>
                <a:latin typeface="Arial" panose="020B0604020202020204" pitchFamily="34" charset="0"/>
                <a:ea typeface="微软雅黑" panose="020B0503020204020204" pitchFamily="34" charset="-122"/>
                <a:cs typeface="Arial" panose="020B0604020202020204" pitchFamily="34" charset="0"/>
              </a:rPr>
              <a:t>无线门铃</a:t>
            </a:r>
            <a:endParaRPr kumimoji="0" lang="en-US" altLang="zh-CN" sz="4800" b="0" i="0" u="none" strike="noStrike" kern="1200" cap="none" spc="0" normalizeH="0" baseline="0" noProof="0" dirty="0">
              <a:ln>
                <a:noFill/>
              </a:ln>
              <a:solidFill>
                <a:srgbClr val="35BBB2"/>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2816"/>
    </mc:Choice>
    <mc:Fallback>
      <p:transition spd="slow" advTm="281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58705"/>
            <a:ext cx="5109091" cy="480131"/>
          </a:xfrm>
        </p:spPr>
        <p:txBody>
          <a:bodyPr/>
          <a:lstStyle/>
          <a:p>
            <a:r>
              <a:rPr lang="zh-CN" altLang="en-US" spc="300" dirty="0">
                <a:latin typeface="微软雅黑" panose="020B0503020204020204" pitchFamily="34" charset="-122"/>
                <a:ea typeface="微软雅黑" panose="020B0503020204020204" pitchFamily="34" charset="-122"/>
              </a:rPr>
              <a:t>样例</a:t>
            </a:r>
            <a:endParaRPr lang="zh-CN" altLang="en-US" spc="300" dirty="0">
              <a:latin typeface="微软雅黑" panose="020B0503020204020204" pitchFamily="34" charset="-122"/>
              <a:ea typeface="微软雅黑" panose="020B0503020204020204" pitchFamily="34" charset="-122"/>
            </a:endParaRPr>
          </a:p>
        </p:txBody>
      </p:sp>
      <p:sp>
        <p:nvSpPr>
          <p:cNvPr id="11" name="文本占位符 10"/>
          <p:cNvSpPr>
            <a:spLocks noGrp="1"/>
          </p:cNvSpPr>
          <p:nvPr>
            <p:ph type="body" sz="quarter" idx="16"/>
          </p:nvPr>
        </p:nvSpPr>
        <p:spPr>
          <a:xfrm>
            <a:off x="838200" y="1047586"/>
            <a:ext cx="5109091" cy="461665"/>
          </a:xfrm>
        </p:spPr>
        <p:txBody>
          <a:bodyPr/>
          <a:lstStyle/>
          <a:p>
            <a:r>
              <a:rPr lang="zh-CN" altLang="en-US" dirty="0"/>
              <a:t>代码样例</a:t>
            </a:r>
            <a:endParaRPr lang="zh-CN" altLang="en-US" dirty="0"/>
          </a:p>
        </p:txBody>
      </p:sp>
      <p:pic>
        <p:nvPicPr>
          <p:cNvPr id="6" name="内容占位符 5"/>
          <p:cNvPicPr>
            <a:picLocks noGrp="1" noChangeAspect="1"/>
          </p:cNvPicPr>
          <p:nvPr>
            <p:ph sz="quarter" idx="15"/>
          </p:nvPr>
        </p:nvPicPr>
        <p:blipFill>
          <a:blip r:embed="rId1"/>
          <a:stretch>
            <a:fillRect/>
          </a:stretch>
        </p:blipFill>
        <p:spPr>
          <a:xfrm>
            <a:off x="888124" y="1509251"/>
            <a:ext cx="6797566" cy="489293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占位符 10"/>
          <p:cNvSpPr>
            <a:spLocks noGrp="1"/>
          </p:cNvSpPr>
          <p:nvPr>
            <p:ph type="body" sz="quarter" idx="16"/>
          </p:nvPr>
        </p:nvSpPr>
        <p:spPr>
          <a:xfrm>
            <a:off x="1050115" y="1280331"/>
            <a:ext cx="10091769" cy="3353226"/>
          </a:xfrm>
        </p:spPr>
        <p:txBody>
          <a:bodyPr/>
          <a:lstStyle/>
          <a:p>
            <a:r>
              <a:rPr lang="zh-CN" altLang="en-US" dirty="0">
                <a:latin typeface="Arial" panose="020B0604020202020204" pitchFamily="34" charset="0"/>
                <a:ea typeface="微软雅黑" panose="020B0503020204020204" pitchFamily="34" charset="-122"/>
                <a:cs typeface="Arial" panose="020B0604020202020204" pitchFamily="34" charset="0"/>
              </a:rPr>
              <a:t> 问题</a:t>
            </a:r>
            <a:r>
              <a:rPr lang="en-US" altLang="zh-CN" dirty="0">
                <a:latin typeface="Arial" panose="020B0604020202020204" pitchFamily="34" charset="0"/>
                <a:ea typeface="微软雅黑" panose="020B0503020204020204" pitchFamily="34" charset="-122"/>
                <a:cs typeface="Arial" panose="020B0604020202020204" pitchFamily="34" charset="0"/>
              </a:rPr>
              <a:t>1</a:t>
            </a:r>
            <a:r>
              <a:rPr lang="zh-CN" altLang="en-US" dirty="0">
                <a:latin typeface="Arial" panose="020B0604020202020204" pitchFamily="34" charset="0"/>
                <a:ea typeface="微软雅黑" panose="020B0503020204020204" pitchFamily="34" charset="-122"/>
                <a:cs typeface="Arial" panose="020B0604020202020204" pitchFamily="34" charset="0"/>
              </a:rPr>
              <a:t>：当按下一块</a:t>
            </a:r>
            <a:r>
              <a:rPr lang="en-US" altLang="zh-CN" dirty="0" err="1">
                <a:latin typeface="Arial" panose="020B0604020202020204" pitchFamily="34" charset="0"/>
                <a:ea typeface="微软雅黑" panose="020B0503020204020204" pitchFamily="34" charset="-122"/>
                <a:cs typeface="Arial" panose="020B0604020202020204" pitchFamily="34" charset="0"/>
              </a:rPr>
              <a:t>MixGo</a:t>
            </a:r>
            <a:r>
              <a:rPr lang="en-US" altLang="zh-CN" dirty="0">
                <a:latin typeface="Arial" panose="020B0604020202020204" pitchFamily="34" charset="0"/>
                <a:ea typeface="微软雅黑" panose="020B0503020204020204" pitchFamily="34" charset="-122"/>
                <a:cs typeface="Arial" panose="020B0604020202020204" pitchFamily="34" charset="0"/>
              </a:rPr>
              <a:t> CE</a:t>
            </a:r>
            <a:r>
              <a:rPr lang="zh-CN" altLang="en-US" dirty="0">
                <a:latin typeface="Arial" panose="020B0604020202020204" pitchFamily="34" charset="0"/>
                <a:ea typeface="微软雅黑" panose="020B0503020204020204" pitchFamily="34" charset="-122"/>
                <a:cs typeface="Arial" panose="020B0604020202020204" pitchFamily="34" charset="0"/>
              </a:rPr>
              <a:t>上的按钮时，另一块</a:t>
            </a:r>
            <a:r>
              <a:rPr lang="en-US" altLang="zh-CN" dirty="0" err="1">
                <a:latin typeface="Arial" panose="020B0604020202020204" pitchFamily="34" charset="0"/>
                <a:ea typeface="微软雅黑" panose="020B0503020204020204" pitchFamily="34" charset="-122"/>
                <a:cs typeface="Arial" panose="020B0604020202020204" pitchFamily="34" charset="0"/>
              </a:rPr>
              <a:t>MixGo</a:t>
            </a:r>
            <a:r>
              <a:rPr lang="en-US" altLang="zh-CN" dirty="0">
                <a:latin typeface="Arial" panose="020B0604020202020204" pitchFamily="34" charset="0"/>
                <a:ea typeface="微软雅黑" panose="020B0503020204020204" pitchFamily="34" charset="-122"/>
                <a:cs typeface="Arial" panose="020B0604020202020204" pitchFamily="34" charset="0"/>
              </a:rPr>
              <a:t> CE</a:t>
            </a:r>
            <a:r>
              <a:rPr lang="zh-CN" altLang="en-US" dirty="0">
                <a:latin typeface="Arial" panose="020B0604020202020204" pitchFamily="34" charset="0"/>
                <a:ea typeface="微软雅黑" panose="020B0503020204020204" pitchFamily="34" charset="-122"/>
                <a:cs typeface="Arial" panose="020B0604020202020204" pitchFamily="34" charset="0"/>
              </a:rPr>
              <a:t>不响应</a:t>
            </a:r>
            <a:endParaRPr lang="zh-CN" altLang="en-US" dirty="0">
              <a:latin typeface="Arial" panose="020B0604020202020204" pitchFamily="34" charset="0"/>
              <a:ea typeface="微软雅黑" panose="020B0503020204020204" pitchFamily="34" charset="-122"/>
              <a:cs typeface="Arial" panose="020B0604020202020204" pitchFamily="34" charset="0"/>
            </a:endParaRPr>
          </a:p>
          <a:p>
            <a:pPr marL="0" indent="0">
              <a:lnSpc>
                <a:spcPct val="130000"/>
              </a:lnSpc>
              <a:buNone/>
            </a:pPr>
            <a:r>
              <a:rPr lang="zh-CN" altLang="en-US" sz="2000" spc="100" dirty="0">
                <a:solidFill>
                  <a:schemeClr val="tx1">
                    <a:lumMod val="75000"/>
                    <a:lumOff val="25000"/>
                  </a:schemeClr>
                </a:solidFill>
                <a:latin typeface="+mn-lt"/>
                <a:ea typeface="+mn-ea"/>
              </a:rPr>
              <a:t>两块</a:t>
            </a:r>
            <a:r>
              <a:rPr lang="en-US" altLang="zh-CN" sz="2000" spc="100" dirty="0" err="1">
                <a:solidFill>
                  <a:schemeClr val="tx1">
                    <a:lumMod val="75000"/>
                    <a:lumOff val="25000"/>
                  </a:schemeClr>
                </a:solidFill>
                <a:latin typeface="+mn-lt"/>
                <a:ea typeface="+mn-ea"/>
              </a:rPr>
              <a:t>MixGo</a:t>
            </a:r>
            <a:r>
              <a:rPr lang="en-US" altLang="zh-CN" sz="2000" spc="100" dirty="0">
                <a:solidFill>
                  <a:schemeClr val="tx1">
                    <a:lumMod val="75000"/>
                    <a:lumOff val="25000"/>
                  </a:schemeClr>
                </a:solidFill>
                <a:latin typeface="+mn-lt"/>
                <a:ea typeface="+mn-ea"/>
              </a:rPr>
              <a:t> CE</a:t>
            </a:r>
            <a:r>
              <a:rPr lang="zh-CN" altLang="en-US" sz="2000" spc="100" dirty="0">
                <a:solidFill>
                  <a:schemeClr val="tx1">
                    <a:lumMod val="75000"/>
                    <a:lumOff val="25000"/>
                  </a:schemeClr>
                </a:solidFill>
                <a:latin typeface="+mn-lt"/>
                <a:ea typeface="+mn-ea"/>
              </a:rPr>
              <a:t>都需要在连接电源并且上传了相应程序的时候才能实现发送、接收消息和响应。你可以检查一下。如果没有连接和上传的问题，可以再检查特定的反应消息是否相同，如果消息相同则实现反应。</a:t>
            </a:r>
            <a:endParaRPr lang="en-US" altLang="zh-CN" sz="2000" spc="100" dirty="0">
              <a:solidFill>
                <a:schemeClr val="tx1">
                  <a:lumMod val="75000"/>
                  <a:lumOff val="25000"/>
                </a:schemeClr>
              </a:solidFill>
              <a:latin typeface="+mn-lt"/>
              <a:ea typeface="+mn-ea"/>
            </a:endParaRPr>
          </a:p>
          <a:p>
            <a:pPr marL="0" indent="0">
              <a:buNone/>
            </a:pPr>
            <a:endParaRPr lang="en-US" altLang="zh-CN" dirty="0">
              <a:solidFill>
                <a:srgbClr val="2A2B2E"/>
              </a:solidFill>
              <a:latin typeface="PingFang SC"/>
            </a:endParaRPr>
          </a:p>
          <a:p>
            <a:r>
              <a:rPr lang="zh-CN" altLang="en-US" dirty="0">
                <a:latin typeface="Arial" panose="020B0604020202020204" pitchFamily="34" charset="0"/>
                <a:ea typeface="微软雅黑" panose="020B0503020204020204" pitchFamily="34" charset="-122"/>
                <a:cs typeface="Arial" panose="020B0604020202020204" pitchFamily="34" charset="0"/>
              </a:rPr>
              <a:t>问题</a:t>
            </a:r>
            <a:r>
              <a:rPr lang="en-US" altLang="zh-CN" dirty="0">
                <a:latin typeface="Arial" panose="020B0604020202020204" pitchFamily="34" charset="0"/>
                <a:ea typeface="微软雅黑" panose="020B0503020204020204" pitchFamily="34" charset="-122"/>
                <a:cs typeface="Arial" panose="020B0604020202020204" pitchFamily="34" charset="0"/>
              </a:rPr>
              <a:t>2</a:t>
            </a:r>
            <a:r>
              <a:rPr lang="zh-CN" altLang="en-US" dirty="0">
                <a:latin typeface="Arial" panose="020B0604020202020204" pitchFamily="34" charset="0"/>
                <a:ea typeface="微软雅黑" panose="020B0503020204020204" pitchFamily="34" charset="-122"/>
                <a:cs typeface="Arial" panose="020B0604020202020204" pitchFamily="34" charset="0"/>
              </a:rPr>
              <a:t>：</a:t>
            </a:r>
            <a:r>
              <a:rPr lang="zh-CN" altLang="en-US" dirty="0"/>
              <a:t>显示了问候消息后点阵屏一直不灭，不能显示新的问候消息。</a:t>
            </a:r>
            <a:endParaRPr lang="en-US" altLang="zh-CN" dirty="0"/>
          </a:p>
          <a:p>
            <a:pPr marL="0" indent="0">
              <a:lnSpc>
                <a:spcPct val="130000"/>
              </a:lnSpc>
              <a:buNone/>
            </a:pPr>
            <a:r>
              <a:rPr lang="zh-CN" altLang="en-US" sz="2000" spc="100" dirty="0">
                <a:solidFill>
                  <a:schemeClr val="tx1">
                    <a:lumMod val="75000"/>
                    <a:lumOff val="25000"/>
                  </a:schemeClr>
                </a:solidFill>
                <a:latin typeface="+mn-lt"/>
                <a:ea typeface="+mn-ea"/>
              </a:rPr>
              <a:t>点阵屏显示完图形或消息后，需要清空点阵屏才能显示新的消息。</a:t>
            </a:r>
            <a:endParaRPr lang="en-US" altLang="zh-CN" sz="2000" spc="100" dirty="0">
              <a:solidFill>
                <a:schemeClr val="tx1">
                  <a:lumMod val="75000"/>
                  <a:lumOff val="25000"/>
                </a:schemeClr>
              </a:solidFill>
              <a:latin typeface="+mn-lt"/>
              <a:ea typeface="+mn-ea"/>
            </a:endParaRPr>
          </a:p>
        </p:txBody>
      </p:sp>
      <p:sp>
        <p:nvSpPr>
          <p:cNvPr id="3" name="标题 2"/>
          <p:cNvSpPr>
            <a:spLocks noGrp="1"/>
          </p:cNvSpPr>
          <p:nvPr>
            <p:ph type="title"/>
          </p:nvPr>
        </p:nvSpPr>
        <p:spPr/>
        <p:txBody>
          <a:bodyPr/>
          <a:lstStyle/>
          <a:p>
            <a:r>
              <a:rPr lang="zh-CN" altLang="en-US" dirty="0"/>
              <a:t>常见问题</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32"/>
          <p:cNvSpPr>
            <a:spLocks noGrp="1"/>
          </p:cNvSpPr>
          <p:nvPr>
            <p:ph sz="quarter" idx="15"/>
          </p:nvPr>
        </p:nvSpPr>
        <p:spPr/>
        <p:txBody>
          <a:bodyPr/>
          <a:lstStyle/>
          <a:p>
            <a:pPr marL="342900" indent="-342900">
              <a:buFont typeface="Arial" panose="020B0604020202020204" pitchFamily="34" charset="0"/>
              <a:buChar char="•"/>
            </a:pPr>
            <a:r>
              <a:rPr lang="zh-CN" altLang="en-US" dirty="0">
                <a:ea typeface="微软雅黑" panose="020B0503020204020204" pitchFamily="34" charset="-122"/>
              </a:rPr>
              <a:t>理解无线消息广播</a:t>
            </a:r>
            <a:endParaRPr lang="en-US" altLang="zh-CN" dirty="0">
              <a:ea typeface="微软雅黑" panose="020B0503020204020204" pitchFamily="34" charset="-122"/>
            </a:endParaRPr>
          </a:p>
          <a:p>
            <a:pPr marL="342900" indent="-342900">
              <a:buFont typeface="Arial" panose="020B0604020202020204" pitchFamily="34" charset="0"/>
              <a:buChar char="•"/>
            </a:pPr>
            <a:r>
              <a:rPr lang="zh-CN" altLang="en-US" dirty="0">
                <a:ea typeface="微软雅黑" panose="020B0503020204020204" pitchFamily="34" charset="-122"/>
              </a:rPr>
              <a:t>掌握无线消息广播的使用</a:t>
            </a:r>
            <a:endParaRPr lang="en-US" altLang="zh-CN" sz="2400" dirty="0">
              <a:latin typeface="+mn-lt"/>
              <a:ea typeface="微软雅黑" panose="020B0503020204020204" pitchFamily="34" charset="-122"/>
            </a:endParaRPr>
          </a:p>
        </p:txBody>
      </p:sp>
      <p:sp>
        <p:nvSpPr>
          <p:cNvPr id="4" name="标题 3"/>
          <p:cNvSpPr>
            <a:spLocks noGrp="1"/>
          </p:cNvSpPr>
          <p:nvPr>
            <p:ph type="title"/>
          </p:nvPr>
        </p:nvSpPr>
        <p:spPr/>
        <p:txBody>
          <a:bodyPr/>
          <a:lstStyle/>
          <a:p>
            <a:r>
              <a:rPr lang="zh-CN" altLang="en-US" dirty="0"/>
              <a:t>课程目标</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6"/>
          </p:nvPr>
        </p:nvSpPr>
        <p:spPr/>
        <p:txBody>
          <a:bodyPr/>
          <a:lstStyle/>
          <a:p>
            <a:pPr marL="0" indent="0">
              <a:buNone/>
            </a:pPr>
            <a:r>
              <a:rPr lang="zh-CN" altLang="en-US" dirty="0"/>
              <a:t>无线门铃</a:t>
            </a:r>
            <a:endParaRPr lang="zh-CN" altLang="en-US" dirty="0"/>
          </a:p>
        </p:txBody>
      </p:sp>
      <p:sp>
        <p:nvSpPr>
          <p:cNvPr id="3" name="内容占位符 2"/>
          <p:cNvSpPr>
            <a:spLocks noGrp="1"/>
          </p:cNvSpPr>
          <p:nvPr>
            <p:ph sz="quarter" idx="14"/>
          </p:nvPr>
        </p:nvSpPr>
        <p:spPr>
          <a:xfrm>
            <a:off x="6244709" y="2833141"/>
            <a:ext cx="5109091" cy="2053652"/>
          </a:xfrm>
        </p:spPr>
        <p:txBody>
          <a:bodyPr>
            <a:normAutofit/>
          </a:bodyPr>
          <a:lstStyle/>
          <a:p>
            <a:r>
              <a:rPr lang="zh-CN" altLang="en-US" sz="2000" dirty="0"/>
              <a:t>在餐厅吃饭时，</a:t>
            </a:r>
            <a:r>
              <a:rPr lang="en-US" altLang="zh-CN" sz="2000" dirty="0"/>
              <a:t>Adam</a:t>
            </a:r>
            <a:r>
              <a:rPr lang="zh-CN" altLang="zh-CN" sz="2000" dirty="0"/>
              <a:t>发现桌上有一个电子摇铃，</a:t>
            </a:r>
            <a:r>
              <a:rPr lang="zh-CN" altLang="en-US" sz="2000" dirty="0"/>
              <a:t>只需按一下按钮</a:t>
            </a:r>
            <a:r>
              <a:rPr lang="zh-CN" altLang="zh-CN" sz="2000" dirty="0"/>
              <a:t>前台就</a:t>
            </a:r>
            <a:r>
              <a:rPr lang="zh-CN" altLang="en-US" sz="2000" dirty="0"/>
              <a:t>能</a:t>
            </a:r>
            <a:r>
              <a:rPr lang="zh-CN" altLang="zh-CN" sz="2000" dirty="0"/>
              <a:t>收到</a:t>
            </a:r>
            <a:r>
              <a:rPr lang="zh-CN" altLang="en-US" sz="2000" dirty="0"/>
              <a:t>消息（响铃）</a:t>
            </a:r>
            <a:r>
              <a:rPr lang="zh-CN" altLang="zh-CN" sz="2000" dirty="0"/>
              <a:t>，</a:t>
            </a:r>
            <a:r>
              <a:rPr lang="zh-CN" altLang="en-US" sz="2000" dirty="0"/>
              <a:t>方便</a:t>
            </a:r>
            <a:r>
              <a:rPr lang="zh-CN" altLang="zh-CN" sz="2000" dirty="0"/>
              <a:t>服务员</a:t>
            </a:r>
            <a:r>
              <a:rPr lang="zh-CN" altLang="en-US" sz="2000" dirty="0"/>
              <a:t>前来提供</a:t>
            </a:r>
            <a:r>
              <a:rPr lang="zh-CN" altLang="zh-CN" sz="2000" dirty="0"/>
              <a:t>服务</a:t>
            </a:r>
            <a:r>
              <a:rPr lang="zh-CN" altLang="en-US" sz="2000" dirty="0"/>
              <a:t>，见到此</a:t>
            </a:r>
            <a:r>
              <a:rPr lang="en-US" altLang="zh-CN" sz="2000" dirty="0"/>
              <a:t>Adam</a:t>
            </a:r>
            <a:r>
              <a:rPr lang="zh-CN" altLang="en-US" sz="2000" dirty="0"/>
              <a:t>也决定尝试</a:t>
            </a:r>
            <a:r>
              <a:rPr lang="zh-CN" altLang="zh-CN" sz="2000" dirty="0"/>
              <a:t>用</a:t>
            </a:r>
            <a:r>
              <a:rPr lang="en-US" altLang="zh-CN" sz="2000" dirty="0" err="1"/>
              <a:t>MixGo</a:t>
            </a:r>
            <a:r>
              <a:rPr lang="en-US" altLang="zh-CN" sz="2000" dirty="0"/>
              <a:t> CE</a:t>
            </a:r>
            <a:r>
              <a:rPr lang="zh-CN" altLang="zh-CN" sz="2000" dirty="0"/>
              <a:t>做一个远程门铃。</a:t>
            </a:r>
            <a:endParaRPr lang="en-US" altLang="zh-CN" sz="2000" dirty="0"/>
          </a:p>
        </p:txBody>
      </p:sp>
      <p:pic>
        <p:nvPicPr>
          <p:cNvPr id="9" name="Picture 2" descr="https://gimg2.baidu.com/image_search/src=http%3A%2F%2Fpic.51yuansu.com%2Fpic3%2Fcover%2F02%2F87%2F00%2F5a78267d7be0f_610.jpg&amp;refer=http%3A%2F%2Fpic.51yuansu.com&amp;app=2002&amp;size=f9999,10000&amp;q=a80&amp;n=0&amp;g=0n&amp;fmt=auto?sec=1657523702&amp;t=8ff030ded18f30dc4dc9196075012475"/>
          <p:cNvPicPr>
            <a:picLocks noGrp="1" noChangeAspect="1" noChangeArrowheads="1"/>
          </p:cNvPicPr>
          <p:nvPr>
            <p:ph sz="quarter" idx="15"/>
          </p:nvPr>
        </p:nvPicPr>
        <p:blipFill>
          <a:blip r:embed="rId1">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1242218" y="1774825"/>
            <a:ext cx="4228416" cy="4228416"/>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5"/>
          <p:cNvSpPr>
            <a:spLocks noGrp="1"/>
          </p:cNvSpPr>
          <p:nvPr>
            <p:ph type="title"/>
          </p:nvPr>
        </p:nvSpPr>
        <p:spPr/>
        <p:txBody>
          <a:bodyPr/>
          <a:lstStyle/>
          <a:p>
            <a:r>
              <a:rPr lang="zh-CN" altLang="en-US" dirty="0"/>
              <a:t>背景介绍</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228600" marR="0" lvl="0" indent="-288290" algn="just" fontAlgn="auto">
              <a:spcBef>
                <a:spcPts val="1000"/>
              </a:spcBef>
              <a:spcAft>
                <a:spcPts val="0"/>
              </a:spcAft>
              <a:buClrTx/>
              <a:buSzPct val="90000"/>
              <a:buFont typeface="Wingdings 2" panose="05020102010507070707" pitchFamily="18" charset="2"/>
              <a:buChar char=""/>
              <a:defRPr/>
            </a:pPr>
            <a:r>
              <a:rPr lang="zh-CN" altLang="en-US" sz="28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想一想</a:t>
            </a:r>
            <a:endParaRPr lang="en-US" altLang="zh-CN" sz="28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内容占位符 3"/>
          <p:cNvSpPr>
            <a:spLocks noGrp="1"/>
          </p:cNvSpPr>
          <p:nvPr>
            <p:ph sz="quarter" idx="15"/>
          </p:nvPr>
        </p:nvSpPr>
        <p:spPr>
          <a:xfrm>
            <a:off x="838200" y="1447800"/>
            <a:ext cx="10515600" cy="571500"/>
          </a:xfrm>
        </p:spPr>
        <p:txBody>
          <a:bodyPr/>
          <a:lstStyle/>
          <a:p>
            <a:r>
              <a:rPr lang="zh-CN" altLang="en-US" sz="2400" dirty="0">
                <a:latin typeface="微软雅黑" panose="020B0503020204020204" pitchFamily="34" charset="-122"/>
                <a:ea typeface="微软雅黑" panose="020B0503020204020204" pitchFamily="34" charset="-122"/>
              </a:rPr>
              <a:t>如何将两块板子联系起来？</a:t>
            </a:r>
            <a:endParaRPr lang="en-US" altLang="zh-CN" sz="2400" dirty="0">
              <a:latin typeface="微软雅黑" panose="020B0503020204020204" pitchFamily="34" charset="-122"/>
              <a:ea typeface="微软雅黑" panose="020B0503020204020204" pitchFamily="34" charset="-122"/>
            </a:endParaRPr>
          </a:p>
        </p:txBody>
      </p:sp>
      <p:sp>
        <p:nvSpPr>
          <p:cNvPr id="7" name="Freeform 82"/>
          <p:cNvSpPr>
            <a:spLocks noEditPoints="1"/>
          </p:cNvSpPr>
          <p:nvPr/>
        </p:nvSpPr>
        <p:spPr bwMode="auto">
          <a:xfrm rot="3151819">
            <a:off x="8972826" y="3253148"/>
            <a:ext cx="2120262" cy="2751198"/>
          </a:xfrm>
          <a:custGeom>
            <a:avLst/>
            <a:gdLst/>
            <a:ahLst/>
            <a:cxnLst>
              <a:cxn ang="0">
                <a:pos x="106" y="95"/>
              </a:cxn>
              <a:cxn ang="0">
                <a:pos x="120" y="125"/>
              </a:cxn>
              <a:cxn ang="0">
                <a:pos x="110" y="145"/>
              </a:cxn>
              <a:cxn ang="0">
                <a:pos x="98" y="153"/>
              </a:cxn>
              <a:cxn ang="0">
                <a:pos x="66" y="149"/>
              </a:cxn>
              <a:cxn ang="0">
                <a:pos x="57" y="132"/>
              </a:cxn>
              <a:cxn ang="0">
                <a:pos x="45" y="118"/>
              </a:cxn>
              <a:cxn ang="0">
                <a:pos x="23" y="105"/>
              </a:cxn>
              <a:cxn ang="0">
                <a:pos x="3" y="73"/>
              </a:cxn>
              <a:cxn ang="0">
                <a:pos x="4" y="36"/>
              </a:cxn>
              <a:cxn ang="0">
                <a:pos x="18" y="14"/>
              </a:cxn>
              <a:cxn ang="0">
                <a:pos x="34" y="4"/>
              </a:cxn>
              <a:cxn ang="0">
                <a:pos x="44" y="3"/>
              </a:cxn>
              <a:cxn ang="0">
                <a:pos x="53" y="2"/>
              </a:cxn>
              <a:cxn ang="0">
                <a:pos x="83" y="13"/>
              </a:cxn>
              <a:cxn ang="0">
                <a:pos x="99" y="32"/>
              </a:cxn>
              <a:cxn ang="0">
                <a:pos x="106" y="64"/>
              </a:cxn>
              <a:cxn ang="0">
                <a:pos x="102" y="91"/>
              </a:cxn>
              <a:cxn ang="0">
                <a:pos x="30" y="100"/>
              </a:cxn>
              <a:cxn ang="0">
                <a:pos x="52" y="114"/>
              </a:cxn>
              <a:cxn ang="0">
                <a:pos x="65" y="109"/>
              </a:cxn>
              <a:cxn ang="0">
                <a:pos x="54" y="90"/>
              </a:cxn>
              <a:cxn ang="0">
                <a:pos x="34" y="71"/>
              </a:cxn>
              <a:cxn ang="0">
                <a:pos x="39" y="50"/>
              </a:cxn>
              <a:cxn ang="0">
                <a:pos x="53" y="39"/>
              </a:cxn>
              <a:cxn ang="0">
                <a:pos x="74" y="86"/>
              </a:cxn>
              <a:cxn ang="0">
                <a:pos x="81" y="98"/>
              </a:cxn>
              <a:cxn ang="0">
                <a:pos x="88" y="97"/>
              </a:cxn>
              <a:cxn ang="0">
                <a:pos x="98" y="92"/>
              </a:cxn>
              <a:cxn ang="0">
                <a:pos x="96" y="52"/>
              </a:cxn>
              <a:cxn ang="0">
                <a:pos x="71" y="17"/>
              </a:cxn>
              <a:cxn ang="0">
                <a:pos x="17" y="30"/>
              </a:cxn>
              <a:cxn ang="0">
                <a:pos x="10" y="72"/>
              </a:cxn>
              <a:cxn ang="0">
                <a:pos x="75" y="145"/>
              </a:cxn>
              <a:cxn ang="0">
                <a:pos x="103" y="138"/>
              </a:cxn>
              <a:cxn ang="0">
                <a:pos x="102" y="124"/>
              </a:cxn>
              <a:cxn ang="0">
                <a:pos x="74" y="138"/>
              </a:cxn>
              <a:cxn ang="0">
                <a:pos x="75" y="145"/>
              </a:cxn>
              <a:cxn ang="0">
                <a:pos x="70" y="133"/>
              </a:cxn>
              <a:cxn ang="0">
                <a:pos x="100" y="116"/>
              </a:cxn>
              <a:cxn ang="0">
                <a:pos x="97" y="105"/>
              </a:cxn>
              <a:cxn ang="0">
                <a:pos x="90" y="108"/>
              </a:cxn>
              <a:cxn ang="0">
                <a:pos x="65" y="128"/>
              </a:cxn>
              <a:cxn ang="0">
                <a:pos x="71" y="103"/>
              </a:cxn>
              <a:cxn ang="0">
                <a:pos x="76" y="103"/>
              </a:cxn>
              <a:cxn ang="0">
                <a:pos x="66" y="88"/>
              </a:cxn>
              <a:cxn ang="0">
                <a:pos x="52" y="55"/>
              </a:cxn>
              <a:cxn ang="0">
                <a:pos x="48" y="51"/>
              </a:cxn>
              <a:cxn ang="0">
                <a:pos x="41" y="68"/>
              </a:cxn>
              <a:cxn ang="0">
                <a:pos x="53" y="79"/>
              </a:cxn>
              <a:cxn ang="0">
                <a:pos x="71" y="103"/>
              </a:cxn>
            </a:cxnLst>
            <a:rect l="0" t="0" r="r" b="b"/>
            <a:pathLst>
              <a:path w="122" h="159">
                <a:moveTo>
                  <a:pt x="102" y="91"/>
                </a:moveTo>
                <a:cubicBezTo>
                  <a:pt x="104" y="90"/>
                  <a:pt x="105" y="92"/>
                  <a:pt x="106" y="95"/>
                </a:cubicBezTo>
                <a:cubicBezTo>
                  <a:pt x="106" y="99"/>
                  <a:pt x="106" y="103"/>
                  <a:pt x="109" y="106"/>
                </a:cubicBezTo>
                <a:cubicBezTo>
                  <a:pt x="113" y="113"/>
                  <a:pt x="117" y="119"/>
                  <a:pt x="120" y="125"/>
                </a:cubicBezTo>
                <a:cubicBezTo>
                  <a:pt x="122" y="129"/>
                  <a:pt x="121" y="136"/>
                  <a:pt x="117" y="139"/>
                </a:cubicBezTo>
                <a:cubicBezTo>
                  <a:pt x="115" y="141"/>
                  <a:pt x="113" y="143"/>
                  <a:pt x="110" y="145"/>
                </a:cubicBezTo>
                <a:cubicBezTo>
                  <a:pt x="108" y="148"/>
                  <a:pt x="104" y="149"/>
                  <a:pt x="101" y="151"/>
                </a:cubicBezTo>
                <a:cubicBezTo>
                  <a:pt x="100" y="151"/>
                  <a:pt x="99" y="152"/>
                  <a:pt x="98" y="153"/>
                </a:cubicBezTo>
                <a:cubicBezTo>
                  <a:pt x="94" y="155"/>
                  <a:pt x="90" y="155"/>
                  <a:pt x="86" y="156"/>
                </a:cubicBezTo>
                <a:cubicBezTo>
                  <a:pt x="79" y="159"/>
                  <a:pt x="71" y="155"/>
                  <a:pt x="66" y="149"/>
                </a:cubicBezTo>
                <a:cubicBezTo>
                  <a:pt x="64" y="146"/>
                  <a:pt x="62" y="143"/>
                  <a:pt x="60" y="140"/>
                </a:cubicBezTo>
                <a:cubicBezTo>
                  <a:pt x="58" y="138"/>
                  <a:pt x="58" y="135"/>
                  <a:pt x="57" y="132"/>
                </a:cubicBezTo>
                <a:cubicBezTo>
                  <a:pt x="54" y="129"/>
                  <a:pt x="53" y="126"/>
                  <a:pt x="51" y="122"/>
                </a:cubicBezTo>
                <a:cubicBezTo>
                  <a:pt x="50" y="120"/>
                  <a:pt x="49" y="118"/>
                  <a:pt x="45" y="118"/>
                </a:cubicBezTo>
                <a:cubicBezTo>
                  <a:pt x="42" y="118"/>
                  <a:pt x="40" y="115"/>
                  <a:pt x="37" y="113"/>
                </a:cubicBezTo>
                <a:cubicBezTo>
                  <a:pt x="32" y="111"/>
                  <a:pt x="27" y="108"/>
                  <a:pt x="23" y="105"/>
                </a:cubicBezTo>
                <a:cubicBezTo>
                  <a:pt x="19" y="101"/>
                  <a:pt x="14" y="97"/>
                  <a:pt x="11" y="92"/>
                </a:cubicBezTo>
                <a:cubicBezTo>
                  <a:pt x="8" y="86"/>
                  <a:pt x="4" y="80"/>
                  <a:pt x="3" y="73"/>
                </a:cubicBezTo>
                <a:cubicBezTo>
                  <a:pt x="1" y="67"/>
                  <a:pt x="0" y="60"/>
                  <a:pt x="1" y="54"/>
                </a:cubicBezTo>
                <a:cubicBezTo>
                  <a:pt x="1" y="48"/>
                  <a:pt x="2" y="42"/>
                  <a:pt x="4" y="36"/>
                </a:cubicBezTo>
                <a:cubicBezTo>
                  <a:pt x="5" y="32"/>
                  <a:pt x="7" y="27"/>
                  <a:pt x="9" y="23"/>
                </a:cubicBezTo>
                <a:cubicBezTo>
                  <a:pt x="11" y="20"/>
                  <a:pt x="15" y="16"/>
                  <a:pt x="18" y="14"/>
                </a:cubicBezTo>
                <a:cubicBezTo>
                  <a:pt x="21" y="12"/>
                  <a:pt x="24" y="10"/>
                  <a:pt x="25" y="8"/>
                </a:cubicBezTo>
                <a:cubicBezTo>
                  <a:pt x="27" y="4"/>
                  <a:pt x="31" y="6"/>
                  <a:pt x="34" y="4"/>
                </a:cubicBezTo>
                <a:cubicBezTo>
                  <a:pt x="35" y="3"/>
                  <a:pt x="38" y="3"/>
                  <a:pt x="40" y="2"/>
                </a:cubicBezTo>
                <a:cubicBezTo>
                  <a:pt x="42" y="2"/>
                  <a:pt x="43" y="1"/>
                  <a:pt x="44" y="3"/>
                </a:cubicBezTo>
                <a:cubicBezTo>
                  <a:pt x="44" y="3"/>
                  <a:pt x="45" y="3"/>
                  <a:pt x="45" y="3"/>
                </a:cubicBezTo>
                <a:cubicBezTo>
                  <a:pt x="48" y="0"/>
                  <a:pt x="51" y="2"/>
                  <a:pt x="53" y="2"/>
                </a:cubicBezTo>
                <a:cubicBezTo>
                  <a:pt x="58" y="2"/>
                  <a:pt x="63" y="4"/>
                  <a:pt x="67" y="5"/>
                </a:cubicBezTo>
                <a:cubicBezTo>
                  <a:pt x="73" y="6"/>
                  <a:pt x="78" y="9"/>
                  <a:pt x="83" y="13"/>
                </a:cubicBezTo>
                <a:cubicBezTo>
                  <a:pt x="86" y="15"/>
                  <a:pt x="88" y="17"/>
                  <a:pt x="90" y="19"/>
                </a:cubicBezTo>
                <a:cubicBezTo>
                  <a:pt x="93" y="23"/>
                  <a:pt x="97" y="27"/>
                  <a:pt x="99" y="32"/>
                </a:cubicBezTo>
                <a:cubicBezTo>
                  <a:pt x="103" y="39"/>
                  <a:pt x="106" y="47"/>
                  <a:pt x="105" y="55"/>
                </a:cubicBezTo>
                <a:cubicBezTo>
                  <a:pt x="105" y="58"/>
                  <a:pt x="106" y="61"/>
                  <a:pt x="106" y="64"/>
                </a:cubicBezTo>
                <a:cubicBezTo>
                  <a:pt x="105" y="70"/>
                  <a:pt x="105" y="76"/>
                  <a:pt x="104" y="82"/>
                </a:cubicBezTo>
                <a:cubicBezTo>
                  <a:pt x="103" y="85"/>
                  <a:pt x="104" y="88"/>
                  <a:pt x="102" y="91"/>
                </a:cubicBezTo>
                <a:close/>
                <a:moveTo>
                  <a:pt x="20" y="90"/>
                </a:moveTo>
                <a:cubicBezTo>
                  <a:pt x="22" y="95"/>
                  <a:pt x="27" y="96"/>
                  <a:pt x="30" y="100"/>
                </a:cubicBezTo>
                <a:cubicBezTo>
                  <a:pt x="32" y="101"/>
                  <a:pt x="34" y="104"/>
                  <a:pt x="36" y="105"/>
                </a:cubicBezTo>
                <a:cubicBezTo>
                  <a:pt x="43" y="106"/>
                  <a:pt x="47" y="111"/>
                  <a:pt x="52" y="114"/>
                </a:cubicBezTo>
                <a:cubicBezTo>
                  <a:pt x="53" y="115"/>
                  <a:pt x="55" y="117"/>
                  <a:pt x="56" y="115"/>
                </a:cubicBezTo>
                <a:cubicBezTo>
                  <a:pt x="59" y="112"/>
                  <a:pt x="62" y="110"/>
                  <a:pt x="65" y="109"/>
                </a:cubicBezTo>
                <a:cubicBezTo>
                  <a:pt x="66" y="108"/>
                  <a:pt x="67" y="107"/>
                  <a:pt x="65" y="105"/>
                </a:cubicBezTo>
                <a:cubicBezTo>
                  <a:pt x="61" y="100"/>
                  <a:pt x="57" y="95"/>
                  <a:pt x="54" y="90"/>
                </a:cubicBezTo>
                <a:cubicBezTo>
                  <a:pt x="51" y="87"/>
                  <a:pt x="48" y="85"/>
                  <a:pt x="46" y="82"/>
                </a:cubicBezTo>
                <a:cubicBezTo>
                  <a:pt x="42" y="78"/>
                  <a:pt x="38" y="74"/>
                  <a:pt x="34" y="71"/>
                </a:cubicBezTo>
                <a:cubicBezTo>
                  <a:pt x="29" y="68"/>
                  <a:pt x="29" y="67"/>
                  <a:pt x="31" y="61"/>
                </a:cubicBezTo>
                <a:cubicBezTo>
                  <a:pt x="33" y="57"/>
                  <a:pt x="37" y="54"/>
                  <a:pt x="39" y="50"/>
                </a:cubicBezTo>
                <a:cubicBezTo>
                  <a:pt x="42" y="46"/>
                  <a:pt x="45" y="43"/>
                  <a:pt x="48" y="39"/>
                </a:cubicBezTo>
                <a:cubicBezTo>
                  <a:pt x="49" y="38"/>
                  <a:pt x="51" y="37"/>
                  <a:pt x="53" y="39"/>
                </a:cubicBezTo>
                <a:cubicBezTo>
                  <a:pt x="57" y="43"/>
                  <a:pt x="58" y="48"/>
                  <a:pt x="59" y="52"/>
                </a:cubicBezTo>
                <a:cubicBezTo>
                  <a:pt x="64" y="64"/>
                  <a:pt x="67" y="75"/>
                  <a:pt x="74" y="86"/>
                </a:cubicBezTo>
                <a:cubicBezTo>
                  <a:pt x="75" y="87"/>
                  <a:pt x="75" y="88"/>
                  <a:pt x="76" y="89"/>
                </a:cubicBezTo>
                <a:cubicBezTo>
                  <a:pt x="77" y="92"/>
                  <a:pt x="78" y="96"/>
                  <a:pt x="81" y="98"/>
                </a:cubicBezTo>
                <a:cubicBezTo>
                  <a:pt x="81" y="99"/>
                  <a:pt x="81" y="99"/>
                  <a:pt x="82" y="99"/>
                </a:cubicBezTo>
                <a:cubicBezTo>
                  <a:pt x="84" y="98"/>
                  <a:pt x="86" y="98"/>
                  <a:pt x="88" y="97"/>
                </a:cubicBezTo>
                <a:cubicBezTo>
                  <a:pt x="89" y="95"/>
                  <a:pt x="91" y="93"/>
                  <a:pt x="94" y="94"/>
                </a:cubicBezTo>
                <a:cubicBezTo>
                  <a:pt x="96" y="95"/>
                  <a:pt x="98" y="93"/>
                  <a:pt x="98" y="92"/>
                </a:cubicBezTo>
                <a:cubicBezTo>
                  <a:pt x="96" y="86"/>
                  <a:pt x="97" y="80"/>
                  <a:pt x="97" y="75"/>
                </a:cubicBezTo>
                <a:cubicBezTo>
                  <a:pt x="98" y="67"/>
                  <a:pt x="97" y="59"/>
                  <a:pt x="96" y="52"/>
                </a:cubicBezTo>
                <a:cubicBezTo>
                  <a:pt x="95" y="43"/>
                  <a:pt x="93" y="35"/>
                  <a:pt x="86" y="28"/>
                </a:cubicBezTo>
                <a:cubicBezTo>
                  <a:pt x="81" y="24"/>
                  <a:pt x="77" y="20"/>
                  <a:pt x="71" y="17"/>
                </a:cubicBezTo>
                <a:cubicBezTo>
                  <a:pt x="62" y="13"/>
                  <a:pt x="53" y="10"/>
                  <a:pt x="42" y="12"/>
                </a:cubicBezTo>
                <a:cubicBezTo>
                  <a:pt x="31" y="14"/>
                  <a:pt x="22" y="21"/>
                  <a:pt x="17" y="30"/>
                </a:cubicBezTo>
                <a:cubicBezTo>
                  <a:pt x="11" y="40"/>
                  <a:pt x="7" y="51"/>
                  <a:pt x="9" y="63"/>
                </a:cubicBezTo>
                <a:cubicBezTo>
                  <a:pt x="10" y="66"/>
                  <a:pt x="9" y="69"/>
                  <a:pt x="10" y="72"/>
                </a:cubicBezTo>
                <a:cubicBezTo>
                  <a:pt x="13" y="78"/>
                  <a:pt x="15" y="85"/>
                  <a:pt x="20" y="90"/>
                </a:cubicBezTo>
                <a:close/>
                <a:moveTo>
                  <a:pt x="75" y="145"/>
                </a:moveTo>
                <a:cubicBezTo>
                  <a:pt x="76" y="148"/>
                  <a:pt x="78" y="148"/>
                  <a:pt x="81" y="148"/>
                </a:cubicBezTo>
                <a:cubicBezTo>
                  <a:pt x="89" y="146"/>
                  <a:pt x="96" y="144"/>
                  <a:pt x="103" y="138"/>
                </a:cubicBezTo>
                <a:cubicBezTo>
                  <a:pt x="109" y="133"/>
                  <a:pt x="110" y="133"/>
                  <a:pt x="108" y="126"/>
                </a:cubicBezTo>
                <a:cubicBezTo>
                  <a:pt x="107" y="122"/>
                  <a:pt x="105" y="121"/>
                  <a:pt x="102" y="124"/>
                </a:cubicBezTo>
                <a:cubicBezTo>
                  <a:pt x="96" y="129"/>
                  <a:pt x="88" y="133"/>
                  <a:pt x="81" y="136"/>
                </a:cubicBezTo>
                <a:cubicBezTo>
                  <a:pt x="79" y="137"/>
                  <a:pt x="76" y="137"/>
                  <a:pt x="74" y="138"/>
                </a:cubicBezTo>
                <a:cubicBezTo>
                  <a:pt x="71" y="140"/>
                  <a:pt x="71" y="140"/>
                  <a:pt x="73" y="143"/>
                </a:cubicBezTo>
                <a:cubicBezTo>
                  <a:pt x="74" y="144"/>
                  <a:pt x="73" y="145"/>
                  <a:pt x="75" y="145"/>
                </a:cubicBezTo>
                <a:close/>
                <a:moveTo>
                  <a:pt x="67" y="131"/>
                </a:moveTo>
                <a:cubicBezTo>
                  <a:pt x="67" y="132"/>
                  <a:pt x="68" y="133"/>
                  <a:pt x="70" y="133"/>
                </a:cubicBezTo>
                <a:cubicBezTo>
                  <a:pt x="75" y="130"/>
                  <a:pt x="80" y="128"/>
                  <a:pt x="84" y="125"/>
                </a:cubicBezTo>
                <a:cubicBezTo>
                  <a:pt x="89" y="122"/>
                  <a:pt x="94" y="118"/>
                  <a:pt x="100" y="116"/>
                </a:cubicBezTo>
                <a:cubicBezTo>
                  <a:pt x="101" y="116"/>
                  <a:pt x="102" y="115"/>
                  <a:pt x="102" y="114"/>
                </a:cubicBezTo>
                <a:cubicBezTo>
                  <a:pt x="100" y="111"/>
                  <a:pt x="98" y="108"/>
                  <a:pt x="97" y="105"/>
                </a:cubicBezTo>
                <a:cubicBezTo>
                  <a:pt x="97" y="104"/>
                  <a:pt x="96" y="104"/>
                  <a:pt x="96" y="105"/>
                </a:cubicBezTo>
                <a:cubicBezTo>
                  <a:pt x="94" y="106"/>
                  <a:pt x="92" y="107"/>
                  <a:pt x="90" y="108"/>
                </a:cubicBezTo>
                <a:cubicBezTo>
                  <a:pt x="82" y="113"/>
                  <a:pt x="74" y="117"/>
                  <a:pt x="67" y="121"/>
                </a:cubicBezTo>
                <a:cubicBezTo>
                  <a:pt x="63" y="123"/>
                  <a:pt x="62" y="124"/>
                  <a:pt x="65" y="128"/>
                </a:cubicBezTo>
                <a:cubicBezTo>
                  <a:pt x="65" y="129"/>
                  <a:pt x="66" y="130"/>
                  <a:pt x="67" y="131"/>
                </a:cubicBezTo>
                <a:close/>
                <a:moveTo>
                  <a:pt x="71" y="103"/>
                </a:moveTo>
                <a:cubicBezTo>
                  <a:pt x="72" y="104"/>
                  <a:pt x="72" y="105"/>
                  <a:pt x="73" y="104"/>
                </a:cubicBezTo>
                <a:cubicBezTo>
                  <a:pt x="74" y="104"/>
                  <a:pt x="75" y="103"/>
                  <a:pt x="76" y="103"/>
                </a:cubicBezTo>
                <a:cubicBezTo>
                  <a:pt x="76" y="102"/>
                  <a:pt x="75" y="101"/>
                  <a:pt x="75" y="100"/>
                </a:cubicBezTo>
                <a:cubicBezTo>
                  <a:pt x="71" y="97"/>
                  <a:pt x="69" y="92"/>
                  <a:pt x="66" y="88"/>
                </a:cubicBezTo>
                <a:cubicBezTo>
                  <a:pt x="63" y="82"/>
                  <a:pt x="61" y="76"/>
                  <a:pt x="58" y="71"/>
                </a:cubicBezTo>
                <a:cubicBezTo>
                  <a:pt x="56" y="65"/>
                  <a:pt x="54" y="60"/>
                  <a:pt x="52" y="55"/>
                </a:cubicBezTo>
                <a:cubicBezTo>
                  <a:pt x="52" y="53"/>
                  <a:pt x="51" y="52"/>
                  <a:pt x="50" y="51"/>
                </a:cubicBezTo>
                <a:cubicBezTo>
                  <a:pt x="49" y="50"/>
                  <a:pt x="49" y="49"/>
                  <a:pt x="48" y="51"/>
                </a:cubicBezTo>
                <a:cubicBezTo>
                  <a:pt x="46" y="55"/>
                  <a:pt x="44" y="58"/>
                  <a:pt x="41" y="61"/>
                </a:cubicBezTo>
                <a:cubicBezTo>
                  <a:pt x="38" y="64"/>
                  <a:pt x="39" y="65"/>
                  <a:pt x="41" y="68"/>
                </a:cubicBezTo>
                <a:cubicBezTo>
                  <a:pt x="43" y="70"/>
                  <a:pt x="46" y="72"/>
                  <a:pt x="48" y="73"/>
                </a:cubicBezTo>
                <a:cubicBezTo>
                  <a:pt x="50" y="75"/>
                  <a:pt x="50" y="77"/>
                  <a:pt x="53" y="79"/>
                </a:cubicBezTo>
                <a:cubicBezTo>
                  <a:pt x="57" y="82"/>
                  <a:pt x="60" y="87"/>
                  <a:pt x="64" y="91"/>
                </a:cubicBezTo>
                <a:cubicBezTo>
                  <a:pt x="67" y="95"/>
                  <a:pt x="69" y="99"/>
                  <a:pt x="71" y="103"/>
                </a:cubicBezTo>
                <a:close/>
              </a:path>
            </a:pathLst>
          </a:custGeom>
          <a:solidFill>
            <a:schemeClr val="accent2">
              <a:lumMod val="20000"/>
              <a:lumOff val="80000"/>
            </a:schemeClr>
          </a:solidFill>
          <a:ln w="9525">
            <a:noFill/>
            <a:round/>
          </a:ln>
        </p:spPr>
        <p:txBody>
          <a:bodyPr vert="horz" wrap="square" lIns="91440" tIns="45720" rIns="91440" bIns="45720" numCol="1" anchor="t" anchorCtr="0" compatLnSpc="1"/>
          <a:lstStyle/>
          <a:p>
            <a:endParaRPr lang="zh-CN" altLang="en-US"/>
          </a:p>
        </p:txBody>
      </p:sp>
      <p:sp>
        <p:nvSpPr>
          <p:cNvPr id="9" name="文本框 8"/>
          <p:cNvSpPr txBox="1"/>
          <p:nvPr/>
        </p:nvSpPr>
        <p:spPr>
          <a:xfrm>
            <a:off x="965155" y="2120838"/>
            <a:ext cx="9067802" cy="361125"/>
          </a:xfrm>
          <a:prstGeom prst="rect">
            <a:avLst/>
          </a:prstGeom>
          <a:noFill/>
        </p:spPr>
        <p:txBody>
          <a:bodyPr wrap="square" lIns="0" tIns="0" rIns="0" bIns="0" rtlCol="0">
            <a:spAutoFit/>
          </a:bodyPr>
          <a:lstStyle/>
          <a:p>
            <a:pPr>
              <a:lnSpc>
                <a:spcPct val="130000"/>
              </a:lnSpc>
            </a:pPr>
            <a:r>
              <a:rPr lang="zh-CN" altLang="en-US" sz="2000" spc="100" dirty="0">
                <a:solidFill>
                  <a:srgbClr val="0070C0"/>
                </a:solidFill>
                <a:latin typeface="微软雅黑" panose="020B0503020204020204" pitchFamily="34" charset="-122"/>
                <a:ea typeface="微软雅黑" panose="020B0503020204020204" pitchFamily="34" charset="-122"/>
              </a:rPr>
              <a:t>将两块板子的无线广播频道设置为同一</a:t>
            </a:r>
            <a:r>
              <a:rPr lang="zh-CN" altLang="en-US" sz="2000" spc="100">
                <a:solidFill>
                  <a:srgbClr val="0070C0"/>
                </a:solidFill>
                <a:latin typeface="微软雅黑" panose="020B0503020204020204" pitchFamily="34" charset="-122"/>
                <a:ea typeface="微软雅黑" panose="020B0503020204020204" pitchFamily="34" charset="-122"/>
              </a:rPr>
              <a:t>频道，使</a:t>
            </a:r>
            <a:r>
              <a:rPr lang="zh-CN" altLang="en-US" sz="2000" spc="100" dirty="0">
                <a:solidFill>
                  <a:srgbClr val="0070C0"/>
                </a:solidFill>
                <a:latin typeface="微软雅黑" panose="020B0503020204020204" pitchFamily="34" charset="-122"/>
                <a:ea typeface="微软雅黑" panose="020B0503020204020204" pitchFamily="34" charset="-122"/>
              </a:rPr>
              <a:t>相互之间可以传递消息。</a:t>
            </a:r>
            <a:endParaRPr lang="zh-CN" altLang="en-US" sz="2000" spc="100" dirty="0">
              <a:solidFill>
                <a:srgbClr val="0070C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965155" y="3188139"/>
            <a:ext cx="9067802" cy="361125"/>
          </a:xfrm>
          <a:prstGeom prst="rect">
            <a:avLst/>
          </a:prstGeom>
          <a:noFill/>
        </p:spPr>
        <p:txBody>
          <a:bodyPr wrap="square" lIns="0" tIns="0" rIns="0" bIns="0" rtlCol="0">
            <a:spAutoFit/>
          </a:bodyPr>
          <a:lstStyle/>
          <a:p>
            <a:pPr algn="l">
              <a:lnSpc>
                <a:spcPct val="130000"/>
              </a:lnSpc>
            </a:pPr>
            <a:r>
              <a:rPr lang="zh-CN" altLang="en-US" sz="2000" spc="100" dirty="0">
                <a:solidFill>
                  <a:srgbClr val="0070C0"/>
                </a:solidFill>
                <a:latin typeface="微软雅黑" panose="020B0503020204020204" pitchFamily="34" charset="-122"/>
                <a:ea typeface="微软雅黑" panose="020B0503020204020204" pitchFamily="34" charset="-122"/>
              </a:rPr>
              <a:t>主控板可检测频道内的无线广播消息，为板子设置在收到特定消息时的回应。</a:t>
            </a:r>
            <a:endParaRPr lang="zh-CN" altLang="en-US" sz="2000" spc="100" dirty="0">
              <a:solidFill>
                <a:srgbClr val="0070C0"/>
              </a:solidFill>
              <a:latin typeface="微软雅黑" panose="020B0503020204020204" pitchFamily="34" charset="-122"/>
              <a:ea typeface="微软雅黑" panose="020B0503020204020204" pitchFamily="34" charset="-122"/>
            </a:endParaRPr>
          </a:p>
        </p:txBody>
      </p:sp>
      <p:sp>
        <p:nvSpPr>
          <p:cNvPr id="13" name="内容占位符 3"/>
          <p:cNvSpPr txBox="1"/>
          <p:nvPr/>
        </p:nvSpPr>
        <p:spPr>
          <a:xfrm>
            <a:off x="838200" y="2616639"/>
            <a:ext cx="10515600" cy="571500"/>
          </a:xfrm>
          <a:prstGeom prst="rect">
            <a:avLst/>
          </a:prstGeom>
        </p:spPr>
        <p:txBody>
          <a:bodyPr vert="horz" lIns="0" tIns="45720" rIns="0" bIns="45720" rtlCol="0">
            <a:normAutofit/>
          </a:bodyPr>
          <a:lstStyle>
            <a:lvl1pPr marL="0" indent="0" algn="just" defTabSz="914400" rtl="0" eaLnBrk="1" latinLnBrk="0" hangingPunct="1">
              <a:lnSpc>
                <a:spcPct val="130000"/>
              </a:lnSpc>
              <a:spcBef>
                <a:spcPts val="1000"/>
              </a:spcBef>
              <a:buFont typeface="Arial" panose="020B0604020202020204" pitchFamily="34" charset="0"/>
              <a:buNone/>
              <a:defRPr sz="2400" kern="1200" spc="100" baseline="0">
                <a:solidFill>
                  <a:schemeClr val="tx1">
                    <a:lumMod val="75000"/>
                    <a:lumOff val="25000"/>
                  </a:schemeClr>
                </a:solidFill>
                <a:latin typeface="+mn-lt"/>
                <a:ea typeface="+mn-ea"/>
                <a:cs typeface="+mn-cs"/>
              </a:defRPr>
            </a:lvl1pPr>
            <a:lvl2pPr marL="457200" indent="0" algn="just" defTabSz="914400" rtl="0" eaLnBrk="1" latinLnBrk="0" hangingPunct="1">
              <a:lnSpc>
                <a:spcPct val="130000"/>
              </a:lnSpc>
              <a:spcBef>
                <a:spcPts val="500"/>
              </a:spcBef>
              <a:buFont typeface="Arial" panose="020B0604020202020204" pitchFamily="34" charset="0"/>
              <a:buNone/>
              <a:defRPr sz="2000" kern="1200" spc="100" baseline="0">
                <a:solidFill>
                  <a:schemeClr val="tx1">
                    <a:lumMod val="75000"/>
                    <a:lumOff val="25000"/>
                  </a:schemeClr>
                </a:solidFill>
                <a:latin typeface="+mn-lt"/>
                <a:ea typeface="+mn-ea"/>
                <a:cs typeface="+mn-cs"/>
              </a:defRPr>
            </a:lvl2pPr>
            <a:lvl3pPr marL="914400" indent="0" algn="just" defTabSz="914400" rtl="0" eaLnBrk="1" latinLnBrk="0" hangingPunct="1">
              <a:lnSpc>
                <a:spcPct val="130000"/>
              </a:lnSpc>
              <a:spcBef>
                <a:spcPts val="500"/>
              </a:spcBef>
              <a:buFont typeface="Arial" panose="020B0604020202020204" pitchFamily="34" charset="0"/>
              <a:buNone/>
              <a:defRPr sz="1800" kern="1200" spc="100" baseline="0">
                <a:solidFill>
                  <a:schemeClr val="tx1">
                    <a:lumMod val="75000"/>
                    <a:lumOff val="25000"/>
                  </a:schemeClr>
                </a:solidFill>
                <a:latin typeface="+mn-lt"/>
                <a:ea typeface="+mn-ea"/>
                <a:cs typeface="+mn-cs"/>
              </a:defRPr>
            </a:lvl3pPr>
            <a:lvl4pPr marL="1371600" indent="0" algn="just" defTabSz="914400" rtl="0" eaLnBrk="1" latinLnBrk="0" hangingPunct="1">
              <a:lnSpc>
                <a:spcPct val="130000"/>
              </a:lnSpc>
              <a:spcBef>
                <a:spcPts val="500"/>
              </a:spcBef>
              <a:buFont typeface="Arial" panose="020B0604020202020204" pitchFamily="34" charset="0"/>
              <a:buNone/>
              <a:defRPr sz="1600" kern="1200" spc="100" baseline="0">
                <a:solidFill>
                  <a:schemeClr val="tx1">
                    <a:lumMod val="75000"/>
                    <a:lumOff val="25000"/>
                  </a:schemeClr>
                </a:solidFill>
                <a:latin typeface="+mn-lt"/>
                <a:ea typeface="+mn-ea"/>
                <a:cs typeface="+mn-cs"/>
              </a:defRPr>
            </a:lvl4pPr>
            <a:lvl5pPr marL="1828800" indent="0" algn="just" defTabSz="914400" rtl="0" eaLnBrk="1" latinLnBrk="0" hangingPunct="1">
              <a:lnSpc>
                <a:spcPct val="130000"/>
              </a:lnSpc>
              <a:spcBef>
                <a:spcPts val="500"/>
              </a:spcBef>
              <a:buFont typeface="Arial" panose="020B0604020202020204" pitchFamily="34" charset="0"/>
              <a:buNone/>
              <a:defRPr sz="1600" kern="1200" spc="10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如何让一块板子对另一块板子发出的消息产生回应？</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形 20"/>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8331202" y="3517166"/>
            <a:ext cx="2438400" cy="2438400"/>
          </a:xfrm>
          <a:prstGeom prst="rect">
            <a:avLst/>
          </a:prstGeom>
        </p:spPr>
      </p:pic>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软件模块列表</a:t>
            </a:r>
            <a:endParaRPr lang="zh-CN" altLang="en-US" dirty="0">
              <a:latin typeface="微软雅黑" panose="020B0503020204020204" pitchFamily="34" charset="-122"/>
              <a:ea typeface="微软雅黑" panose="020B0503020204020204" pitchFamily="34" charset="-122"/>
            </a:endParaRPr>
          </a:p>
        </p:txBody>
      </p:sp>
      <p:graphicFrame>
        <p:nvGraphicFramePr>
          <p:cNvPr id="12" name="表格 22"/>
          <p:cNvGraphicFramePr>
            <a:graphicFrameLocks noGrp="1"/>
          </p:cNvGraphicFramePr>
          <p:nvPr/>
        </p:nvGraphicFramePr>
        <p:xfrm>
          <a:off x="838200" y="1133890"/>
          <a:ext cx="10450271" cy="914400"/>
        </p:xfrm>
        <a:graphic>
          <a:graphicData uri="http://schemas.openxmlformats.org/drawingml/2006/table">
            <a:tbl>
              <a:tblPr>
                <a:tableStyleId>{B301B821-A1FF-4177-AEE7-76D212191A09}</a:tableStyleId>
              </a:tblPr>
              <a:tblGrid>
                <a:gridCol w="2669090"/>
                <a:gridCol w="7781181"/>
              </a:tblGrid>
              <a:tr h="514455">
                <a:tc>
                  <a:txBody>
                    <a:bodyPr/>
                    <a:lstStyle/>
                    <a:p>
                      <a:pPr algn="ctr"/>
                      <a:r>
                        <a:rPr lang="zh-CN" altLang="en-US" dirty="0">
                          <a:solidFill>
                            <a:schemeClr val="tx1">
                              <a:lumMod val="75000"/>
                              <a:lumOff val="25000"/>
                            </a:schemeClr>
                          </a:solidFill>
                        </a:rPr>
                        <a:t>无线广播模块</a:t>
                      </a:r>
                      <a:endParaRPr lang="zh-CN" altLang="en-US"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noFill/>
                  </a:tcPr>
                </a:tc>
                <a:tc>
                  <a:txBody>
                    <a:bodyPr/>
                    <a:lstStyle/>
                    <a:p>
                      <a:endParaRPr lang="en-US" altLang="zh-CN" dirty="0"/>
                    </a:p>
                    <a:p>
                      <a:endParaRPr lang="en-US" altLang="zh-CN" dirty="0"/>
                    </a:p>
                    <a:p>
                      <a:endParaRPr lang="en-US" altLang="zh-C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noFill/>
                  </a:tcPr>
                </a:tc>
              </a:tr>
            </a:tbl>
          </a:graphicData>
        </a:graphic>
      </p:graphicFrame>
      <p:pic>
        <p:nvPicPr>
          <p:cNvPr id="4" name="图片 3"/>
          <p:cNvPicPr>
            <a:picLocks noChangeAspect="1"/>
          </p:cNvPicPr>
          <p:nvPr/>
        </p:nvPicPr>
        <p:blipFill>
          <a:blip r:embed="rId3"/>
          <a:stretch>
            <a:fillRect/>
          </a:stretch>
        </p:blipFill>
        <p:spPr>
          <a:xfrm>
            <a:off x="3392745" y="1266039"/>
            <a:ext cx="7757872" cy="65010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82"/>
          <p:cNvSpPr>
            <a:spLocks noEditPoints="1"/>
          </p:cNvSpPr>
          <p:nvPr/>
        </p:nvSpPr>
        <p:spPr bwMode="auto">
          <a:xfrm rot="3151819">
            <a:off x="8972826" y="3253148"/>
            <a:ext cx="2120262" cy="2751198"/>
          </a:xfrm>
          <a:custGeom>
            <a:avLst/>
            <a:gdLst/>
            <a:ahLst/>
            <a:cxnLst>
              <a:cxn ang="0">
                <a:pos x="106" y="95"/>
              </a:cxn>
              <a:cxn ang="0">
                <a:pos x="120" y="125"/>
              </a:cxn>
              <a:cxn ang="0">
                <a:pos x="110" y="145"/>
              </a:cxn>
              <a:cxn ang="0">
                <a:pos x="98" y="153"/>
              </a:cxn>
              <a:cxn ang="0">
                <a:pos x="66" y="149"/>
              </a:cxn>
              <a:cxn ang="0">
                <a:pos x="57" y="132"/>
              </a:cxn>
              <a:cxn ang="0">
                <a:pos x="45" y="118"/>
              </a:cxn>
              <a:cxn ang="0">
                <a:pos x="23" y="105"/>
              </a:cxn>
              <a:cxn ang="0">
                <a:pos x="3" y="73"/>
              </a:cxn>
              <a:cxn ang="0">
                <a:pos x="4" y="36"/>
              </a:cxn>
              <a:cxn ang="0">
                <a:pos x="18" y="14"/>
              </a:cxn>
              <a:cxn ang="0">
                <a:pos x="34" y="4"/>
              </a:cxn>
              <a:cxn ang="0">
                <a:pos x="44" y="3"/>
              </a:cxn>
              <a:cxn ang="0">
                <a:pos x="53" y="2"/>
              </a:cxn>
              <a:cxn ang="0">
                <a:pos x="83" y="13"/>
              </a:cxn>
              <a:cxn ang="0">
                <a:pos x="99" y="32"/>
              </a:cxn>
              <a:cxn ang="0">
                <a:pos x="106" y="64"/>
              </a:cxn>
              <a:cxn ang="0">
                <a:pos x="102" y="91"/>
              </a:cxn>
              <a:cxn ang="0">
                <a:pos x="30" y="100"/>
              </a:cxn>
              <a:cxn ang="0">
                <a:pos x="52" y="114"/>
              </a:cxn>
              <a:cxn ang="0">
                <a:pos x="65" y="109"/>
              </a:cxn>
              <a:cxn ang="0">
                <a:pos x="54" y="90"/>
              </a:cxn>
              <a:cxn ang="0">
                <a:pos x="34" y="71"/>
              </a:cxn>
              <a:cxn ang="0">
                <a:pos x="39" y="50"/>
              </a:cxn>
              <a:cxn ang="0">
                <a:pos x="53" y="39"/>
              </a:cxn>
              <a:cxn ang="0">
                <a:pos x="74" y="86"/>
              </a:cxn>
              <a:cxn ang="0">
                <a:pos x="81" y="98"/>
              </a:cxn>
              <a:cxn ang="0">
                <a:pos x="88" y="97"/>
              </a:cxn>
              <a:cxn ang="0">
                <a:pos x="98" y="92"/>
              </a:cxn>
              <a:cxn ang="0">
                <a:pos x="96" y="52"/>
              </a:cxn>
              <a:cxn ang="0">
                <a:pos x="71" y="17"/>
              </a:cxn>
              <a:cxn ang="0">
                <a:pos x="17" y="30"/>
              </a:cxn>
              <a:cxn ang="0">
                <a:pos x="10" y="72"/>
              </a:cxn>
              <a:cxn ang="0">
                <a:pos x="75" y="145"/>
              </a:cxn>
              <a:cxn ang="0">
                <a:pos x="103" y="138"/>
              </a:cxn>
              <a:cxn ang="0">
                <a:pos x="102" y="124"/>
              </a:cxn>
              <a:cxn ang="0">
                <a:pos x="74" y="138"/>
              </a:cxn>
              <a:cxn ang="0">
                <a:pos x="75" y="145"/>
              </a:cxn>
              <a:cxn ang="0">
                <a:pos x="70" y="133"/>
              </a:cxn>
              <a:cxn ang="0">
                <a:pos x="100" y="116"/>
              </a:cxn>
              <a:cxn ang="0">
                <a:pos x="97" y="105"/>
              </a:cxn>
              <a:cxn ang="0">
                <a:pos x="90" y="108"/>
              </a:cxn>
              <a:cxn ang="0">
                <a:pos x="65" y="128"/>
              </a:cxn>
              <a:cxn ang="0">
                <a:pos x="71" y="103"/>
              </a:cxn>
              <a:cxn ang="0">
                <a:pos x="76" y="103"/>
              </a:cxn>
              <a:cxn ang="0">
                <a:pos x="66" y="88"/>
              </a:cxn>
              <a:cxn ang="0">
                <a:pos x="52" y="55"/>
              </a:cxn>
              <a:cxn ang="0">
                <a:pos x="48" y="51"/>
              </a:cxn>
              <a:cxn ang="0">
                <a:pos x="41" y="68"/>
              </a:cxn>
              <a:cxn ang="0">
                <a:pos x="53" y="79"/>
              </a:cxn>
              <a:cxn ang="0">
                <a:pos x="71" y="103"/>
              </a:cxn>
            </a:cxnLst>
            <a:rect l="0" t="0" r="r" b="b"/>
            <a:pathLst>
              <a:path w="122" h="159">
                <a:moveTo>
                  <a:pt x="102" y="91"/>
                </a:moveTo>
                <a:cubicBezTo>
                  <a:pt x="104" y="90"/>
                  <a:pt x="105" y="92"/>
                  <a:pt x="106" y="95"/>
                </a:cubicBezTo>
                <a:cubicBezTo>
                  <a:pt x="106" y="99"/>
                  <a:pt x="106" y="103"/>
                  <a:pt x="109" y="106"/>
                </a:cubicBezTo>
                <a:cubicBezTo>
                  <a:pt x="113" y="113"/>
                  <a:pt x="117" y="119"/>
                  <a:pt x="120" y="125"/>
                </a:cubicBezTo>
                <a:cubicBezTo>
                  <a:pt x="122" y="129"/>
                  <a:pt x="121" y="136"/>
                  <a:pt x="117" y="139"/>
                </a:cubicBezTo>
                <a:cubicBezTo>
                  <a:pt x="115" y="141"/>
                  <a:pt x="113" y="143"/>
                  <a:pt x="110" y="145"/>
                </a:cubicBezTo>
                <a:cubicBezTo>
                  <a:pt x="108" y="148"/>
                  <a:pt x="104" y="149"/>
                  <a:pt x="101" y="151"/>
                </a:cubicBezTo>
                <a:cubicBezTo>
                  <a:pt x="100" y="151"/>
                  <a:pt x="99" y="152"/>
                  <a:pt x="98" y="153"/>
                </a:cubicBezTo>
                <a:cubicBezTo>
                  <a:pt x="94" y="155"/>
                  <a:pt x="90" y="155"/>
                  <a:pt x="86" y="156"/>
                </a:cubicBezTo>
                <a:cubicBezTo>
                  <a:pt x="79" y="159"/>
                  <a:pt x="71" y="155"/>
                  <a:pt x="66" y="149"/>
                </a:cubicBezTo>
                <a:cubicBezTo>
                  <a:pt x="64" y="146"/>
                  <a:pt x="62" y="143"/>
                  <a:pt x="60" y="140"/>
                </a:cubicBezTo>
                <a:cubicBezTo>
                  <a:pt x="58" y="138"/>
                  <a:pt x="58" y="135"/>
                  <a:pt x="57" y="132"/>
                </a:cubicBezTo>
                <a:cubicBezTo>
                  <a:pt x="54" y="129"/>
                  <a:pt x="53" y="126"/>
                  <a:pt x="51" y="122"/>
                </a:cubicBezTo>
                <a:cubicBezTo>
                  <a:pt x="50" y="120"/>
                  <a:pt x="49" y="118"/>
                  <a:pt x="45" y="118"/>
                </a:cubicBezTo>
                <a:cubicBezTo>
                  <a:pt x="42" y="118"/>
                  <a:pt x="40" y="115"/>
                  <a:pt x="37" y="113"/>
                </a:cubicBezTo>
                <a:cubicBezTo>
                  <a:pt x="32" y="111"/>
                  <a:pt x="27" y="108"/>
                  <a:pt x="23" y="105"/>
                </a:cubicBezTo>
                <a:cubicBezTo>
                  <a:pt x="19" y="101"/>
                  <a:pt x="14" y="97"/>
                  <a:pt x="11" y="92"/>
                </a:cubicBezTo>
                <a:cubicBezTo>
                  <a:pt x="8" y="86"/>
                  <a:pt x="4" y="80"/>
                  <a:pt x="3" y="73"/>
                </a:cubicBezTo>
                <a:cubicBezTo>
                  <a:pt x="1" y="67"/>
                  <a:pt x="0" y="60"/>
                  <a:pt x="1" y="54"/>
                </a:cubicBezTo>
                <a:cubicBezTo>
                  <a:pt x="1" y="48"/>
                  <a:pt x="2" y="42"/>
                  <a:pt x="4" y="36"/>
                </a:cubicBezTo>
                <a:cubicBezTo>
                  <a:pt x="5" y="32"/>
                  <a:pt x="7" y="27"/>
                  <a:pt x="9" y="23"/>
                </a:cubicBezTo>
                <a:cubicBezTo>
                  <a:pt x="11" y="20"/>
                  <a:pt x="15" y="16"/>
                  <a:pt x="18" y="14"/>
                </a:cubicBezTo>
                <a:cubicBezTo>
                  <a:pt x="21" y="12"/>
                  <a:pt x="24" y="10"/>
                  <a:pt x="25" y="8"/>
                </a:cubicBezTo>
                <a:cubicBezTo>
                  <a:pt x="27" y="4"/>
                  <a:pt x="31" y="6"/>
                  <a:pt x="34" y="4"/>
                </a:cubicBezTo>
                <a:cubicBezTo>
                  <a:pt x="35" y="3"/>
                  <a:pt x="38" y="3"/>
                  <a:pt x="40" y="2"/>
                </a:cubicBezTo>
                <a:cubicBezTo>
                  <a:pt x="42" y="2"/>
                  <a:pt x="43" y="1"/>
                  <a:pt x="44" y="3"/>
                </a:cubicBezTo>
                <a:cubicBezTo>
                  <a:pt x="44" y="3"/>
                  <a:pt x="45" y="3"/>
                  <a:pt x="45" y="3"/>
                </a:cubicBezTo>
                <a:cubicBezTo>
                  <a:pt x="48" y="0"/>
                  <a:pt x="51" y="2"/>
                  <a:pt x="53" y="2"/>
                </a:cubicBezTo>
                <a:cubicBezTo>
                  <a:pt x="58" y="2"/>
                  <a:pt x="63" y="4"/>
                  <a:pt x="67" y="5"/>
                </a:cubicBezTo>
                <a:cubicBezTo>
                  <a:pt x="73" y="6"/>
                  <a:pt x="78" y="9"/>
                  <a:pt x="83" y="13"/>
                </a:cubicBezTo>
                <a:cubicBezTo>
                  <a:pt x="86" y="15"/>
                  <a:pt x="88" y="17"/>
                  <a:pt x="90" y="19"/>
                </a:cubicBezTo>
                <a:cubicBezTo>
                  <a:pt x="93" y="23"/>
                  <a:pt x="97" y="27"/>
                  <a:pt x="99" y="32"/>
                </a:cubicBezTo>
                <a:cubicBezTo>
                  <a:pt x="103" y="39"/>
                  <a:pt x="106" y="47"/>
                  <a:pt x="105" y="55"/>
                </a:cubicBezTo>
                <a:cubicBezTo>
                  <a:pt x="105" y="58"/>
                  <a:pt x="106" y="61"/>
                  <a:pt x="106" y="64"/>
                </a:cubicBezTo>
                <a:cubicBezTo>
                  <a:pt x="105" y="70"/>
                  <a:pt x="105" y="76"/>
                  <a:pt x="104" y="82"/>
                </a:cubicBezTo>
                <a:cubicBezTo>
                  <a:pt x="103" y="85"/>
                  <a:pt x="104" y="88"/>
                  <a:pt x="102" y="91"/>
                </a:cubicBezTo>
                <a:close/>
                <a:moveTo>
                  <a:pt x="20" y="90"/>
                </a:moveTo>
                <a:cubicBezTo>
                  <a:pt x="22" y="95"/>
                  <a:pt x="27" y="96"/>
                  <a:pt x="30" y="100"/>
                </a:cubicBezTo>
                <a:cubicBezTo>
                  <a:pt x="32" y="101"/>
                  <a:pt x="34" y="104"/>
                  <a:pt x="36" y="105"/>
                </a:cubicBezTo>
                <a:cubicBezTo>
                  <a:pt x="43" y="106"/>
                  <a:pt x="47" y="111"/>
                  <a:pt x="52" y="114"/>
                </a:cubicBezTo>
                <a:cubicBezTo>
                  <a:pt x="53" y="115"/>
                  <a:pt x="55" y="117"/>
                  <a:pt x="56" y="115"/>
                </a:cubicBezTo>
                <a:cubicBezTo>
                  <a:pt x="59" y="112"/>
                  <a:pt x="62" y="110"/>
                  <a:pt x="65" y="109"/>
                </a:cubicBezTo>
                <a:cubicBezTo>
                  <a:pt x="66" y="108"/>
                  <a:pt x="67" y="107"/>
                  <a:pt x="65" y="105"/>
                </a:cubicBezTo>
                <a:cubicBezTo>
                  <a:pt x="61" y="100"/>
                  <a:pt x="57" y="95"/>
                  <a:pt x="54" y="90"/>
                </a:cubicBezTo>
                <a:cubicBezTo>
                  <a:pt x="51" y="87"/>
                  <a:pt x="48" y="85"/>
                  <a:pt x="46" y="82"/>
                </a:cubicBezTo>
                <a:cubicBezTo>
                  <a:pt x="42" y="78"/>
                  <a:pt x="38" y="74"/>
                  <a:pt x="34" y="71"/>
                </a:cubicBezTo>
                <a:cubicBezTo>
                  <a:pt x="29" y="68"/>
                  <a:pt x="29" y="67"/>
                  <a:pt x="31" y="61"/>
                </a:cubicBezTo>
                <a:cubicBezTo>
                  <a:pt x="33" y="57"/>
                  <a:pt x="37" y="54"/>
                  <a:pt x="39" y="50"/>
                </a:cubicBezTo>
                <a:cubicBezTo>
                  <a:pt x="42" y="46"/>
                  <a:pt x="45" y="43"/>
                  <a:pt x="48" y="39"/>
                </a:cubicBezTo>
                <a:cubicBezTo>
                  <a:pt x="49" y="38"/>
                  <a:pt x="51" y="37"/>
                  <a:pt x="53" y="39"/>
                </a:cubicBezTo>
                <a:cubicBezTo>
                  <a:pt x="57" y="43"/>
                  <a:pt x="58" y="48"/>
                  <a:pt x="59" y="52"/>
                </a:cubicBezTo>
                <a:cubicBezTo>
                  <a:pt x="64" y="64"/>
                  <a:pt x="67" y="75"/>
                  <a:pt x="74" y="86"/>
                </a:cubicBezTo>
                <a:cubicBezTo>
                  <a:pt x="75" y="87"/>
                  <a:pt x="75" y="88"/>
                  <a:pt x="76" y="89"/>
                </a:cubicBezTo>
                <a:cubicBezTo>
                  <a:pt x="77" y="92"/>
                  <a:pt x="78" y="96"/>
                  <a:pt x="81" y="98"/>
                </a:cubicBezTo>
                <a:cubicBezTo>
                  <a:pt x="81" y="99"/>
                  <a:pt x="81" y="99"/>
                  <a:pt x="82" y="99"/>
                </a:cubicBezTo>
                <a:cubicBezTo>
                  <a:pt x="84" y="98"/>
                  <a:pt x="86" y="98"/>
                  <a:pt x="88" y="97"/>
                </a:cubicBezTo>
                <a:cubicBezTo>
                  <a:pt x="89" y="95"/>
                  <a:pt x="91" y="93"/>
                  <a:pt x="94" y="94"/>
                </a:cubicBezTo>
                <a:cubicBezTo>
                  <a:pt x="96" y="95"/>
                  <a:pt x="98" y="93"/>
                  <a:pt x="98" y="92"/>
                </a:cubicBezTo>
                <a:cubicBezTo>
                  <a:pt x="96" y="86"/>
                  <a:pt x="97" y="80"/>
                  <a:pt x="97" y="75"/>
                </a:cubicBezTo>
                <a:cubicBezTo>
                  <a:pt x="98" y="67"/>
                  <a:pt x="97" y="59"/>
                  <a:pt x="96" y="52"/>
                </a:cubicBezTo>
                <a:cubicBezTo>
                  <a:pt x="95" y="43"/>
                  <a:pt x="93" y="35"/>
                  <a:pt x="86" y="28"/>
                </a:cubicBezTo>
                <a:cubicBezTo>
                  <a:pt x="81" y="24"/>
                  <a:pt x="77" y="20"/>
                  <a:pt x="71" y="17"/>
                </a:cubicBezTo>
                <a:cubicBezTo>
                  <a:pt x="62" y="13"/>
                  <a:pt x="53" y="10"/>
                  <a:pt x="42" y="12"/>
                </a:cubicBezTo>
                <a:cubicBezTo>
                  <a:pt x="31" y="14"/>
                  <a:pt x="22" y="21"/>
                  <a:pt x="17" y="30"/>
                </a:cubicBezTo>
                <a:cubicBezTo>
                  <a:pt x="11" y="40"/>
                  <a:pt x="7" y="51"/>
                  <a:pt x="9" y="63"/>
                </a:cubicBezTo>
                <a:cubicBezTo>
                  <a:pt x="10" y="66"/>
                  <a:pt x="9" y="69"/>
                  <a:pt x="10" y="72"/>
                </a:cubicBezTo>
                <a:cubicBezTo>
                  <a:pt x="13" y="78"/>
                  <a:pt x="15" y="85"/>
                  <a:pt x="20" y="90"/>
                </a:cubicBezTo>
                <a:close/>
                <a:moveTo>
                  <a:pt x="75" y="145"/>
                </a:moveTo>
                <a:cubicBezTo>
                  <a:pt x="76" y="148"/>
                  <a:pt x="78" y="148"/>
                  <a:pt x="81" y="148"/>
                </a:cubicBezTo>
                <a:cubicBezTo>
                  <a:pt x="89" y="146"/>
                  <a:pt x="96" y="144"/>
                  <a:pt x="103" y="138"/>
                </a:cubicBezTo>
                <a:cubicBezTo>
                  <a:pt x="109" y="133"/>
                  <a:pt x="110" y="133"/>
                  <a:pt x="108" y="126"/>
                </a:cubicBezTo>
                <a:cubicBezTo>
                  <a:pt x="107" y="122"/>
                  <a:pt x="105" y="121"/>
                  <a:pt x="102" y="124"/>
                </a:cubicBezTo>
                <a:cubicBezTo>
                  <a:pt x="96" y="129"/>
                  <a:pt x="88" y="133"/>
                  <a:pt x="81" y="136"/>
                </a:cubicBezTo>
                <a:cubicBezTo>
                  <a:pt x="79" y="137"/>
                  <a:pt x="76" y="137"/>
                  <a:pt x="74" y="138"/>
                </a:cubicBezTo>
                <a:cubicBezTo>
                  <a:pt x="71" y="140"/>
                  <a:pt x="71" y="140"/>
                  <a:pt x="73" y="143"/>
                </a:cubicBezTo>
                <a:cubicBezTo>
                  <a:pt x="74" y="144"/>
                  <a:pt x="73" y="145"/>
                  <a:pt x="75" y="145"/>
                </a:cubicBezTo>
                <a:close/>
                <a:moveTo>
                  <a:pt x="67" y="131"/>
                </a:moveTo>
                <a:cubicBezTo>
                  <a:pt x="67" y="132"/>
                  <a:pt x="68" y="133"/>
                  <a:pt x="70" y="133"/>
                </a:cubicBezTo>
                <a:cubicBezTo>
                  <a:pt x="75" y="130"/>
                  <a:pt x="80" y="128"/>
                  <a:pt x="84" y="125"/>
                </a:cubicBezTo>
                <a:cubicBezTo>
                  <a:pt x="89" y="122"/>
                  <a:pt x="94" y="118"/>
                  <a:pt x="100" y="116"/>
                </a:cubicBezTo>
                <a:cubicBezTo>
                  <a:pt x="101" y="116"/>
                  <a:pt x="102" y="115"/>
                  <a:pt x="102" y="114"/>
                </a:cubicBezTo>
                <a:cubicBezTo>
                  <a:pt x="100" y="111"/>
                  <a:pt x="98" y="108"/>
                  <a:pt x="97" y="105"/>
                </a:cubicBezTo>
                <a:cubicBezTo>
                  <a:pt x="97" y="104"/>
                  <a:pt x="96" y="104"/>
                  <a:pt x="96" y="105"/>
                </a:cubicBezTo>
                <a:cubicBezTo>
                  <a:pt x="94" y="106"/>
                  <a:pt x="92" y="107"/>
                  <a:pt x="90" y="108"/>
                </a:cubicBezTo>
                <a:cubicBezTo>
                  <a:pt x="82" y="113"/>
                  <a:pt x="74" y="117"/>
                  <a:pt x="67" y="121"/>
                </a:cubicBezTo>
                <a:cubicBezTo>
                  <a:pt x="63" y="123"/>
                  <a:pt x="62" y="124"/>
                  <a:pt x="65" y="128"/>
                </a:cubicBezTo>
                <a:cubicBezTo>
                  <a:pt x="65" y="129"/>
                  <a:pt x="66" y="130"/>
                  <a:pt x="67" y="131"/>
                </a:cubicBezTo>
                <a:close/>
                <a:moveTo>
                  <a:pt x="71" y="103"/>
                </a:moveTo>
                <a:cubicBezTo>
                  <a:pt x="72" y="104"/>
                  <a:pt x="72" y="105"/>
                  <a:pt x="73" y="104"/>
                </a:cubicBezTo>
                <a:cubicBezTo>
                  <a:pt x="74" y="104"/>
                  <a:pt x="75" y="103"/>
                  <a:pt x="76" y="103"/>
                </a:cubicBezTo>
                <a:cubicBezTo>
                  <a:pt x="76" y="102"/>
                  <a:pt x="75" y="101"/>
                  <a:pt x="75" y="100"/>
                </a:cubicBezTo>
                <a:cubicBezTo>
                  <a:pt x="71" y="97"/>
                  <a:pt x="69" y="92"/>
                  <a:pt x="66" y="88"/>
                </a:cubicBezTo>
                <a:cubicBezTo>
                  <a:pt x="63" y="82"/>
                  <a:pt x="61" y="76"/>
                  <a:pt x="58" y="71"/>
                </a:cubicBezTo>
                <a:cubicBezTo>
                  <a:pt x="56" y="65"/>
                  <a:pt x="54" y="60"/>
                  <a:pt x="52" y="55"/>
                </a:cubicBezTo>
                <a:cubicBezTo>
                  <a:pt x="52" y="53"/>
                  <a:pt x="51" y="52"/>
                  <a:pt x="50" y="51"/>
                </a:cubicBezTo>
                <a:cubicBezTo>
                  <a:pt x="49" y="50"/>
                  <a:pt x="49" y="49"/>
                  <a:pt x="48" y="51"/>
                </a:cubicBezTo>
                <a:cubicBezTo>
                  <a:pt x="46" y="55"/>
                  <a:pt x="44" y="58"/>
                  <a:pt x="41" y="61"/>
                </a:cubicBezTo>
                <a:cubicBezTo>
                  <a:pt x="38" y="64"/>
                  <a:pt x="39" y="65"/>
                  <a:pt x="41" y="68"/>
                </a:cubicBezTo>
                <a:cubicBezTo>
                  <a:pt x="43" y="70"/>
                  <a:pt x="46" y="72"/>
                  <a:pt x="48" y="73"/>
                </a:cubicBezTo>
                <a:cubicBezTo>
                  <a:pt x="50" y="75"/>
                  <a:pt x="50" y="77"/>
                  <a:pt x="53" y="79"/>
                </a:cubicBezTo>
                <a:cubicBezTo>
                  <a:pt x="57" y="82"/>
                  <a:pt x="60" y="87"/>
                  <a:pt x="64" y="91"/>
                </a:cubicBezTo>
                <a:cubicBezTo>
                  <a:pt x="67" y="95"/>
                  <a:pt x="69" y="99"/>
                  <a:pt x="71" y="103"/>
                </a:cubicBezTo>
                <a:close/>
              </a:path>
            </a:pathLst>
          </a:custGeom>
          <a:solidFill>
            <a:schemeClr val="accent2">
              <a:lumMod val="20000"/>
              <a:lumOff val="80000"/>
            </a:schemeClr>
          </a:solidFill>
          <a:ln w="9525">
            <a:noFill/>
            <a:round/>
          </a:ln>
        </p:spPr>
        <p:txBody>
          <a:bodyPr vert="horz" wrap="square" lIns="91440" tIns="45720" rIns="91440" bIns="45720" numCol="1" anchor="t" anchorCtr="0" compatLnSpc="1"/>
          <a:lstStyle/>
          <a:p>
            <a:endParaRPr lang="zh-CN" altLang="en-US"/>
          </a:p>
        </p:txBody>
      </p:sp>
      <p:sp>
        <p:nvSpPr>
          <p:cNvPr id="2" name="标题 1"/>
          <p:cNvSpPr>
            <a:spLocks noGrp="1"/>
          </p:cNvSpPr>
          <p:nvPr>
            <p:ph type="title"/>
          </p:nvPr>
        </p:nvSpPr>
        <p:spPr>
          <a:xfrm>
            <a:off x="838200" y="472560"/>
            <a:ext cx="5109091" cy="480131"/>
          </a:xfrm>
        </p:spPr>
        <p:txBody>
          <a:bodyPr/>
          <a:lstStyle/>
          <a:p>
            <a:r>
              <a:rPr lang="zh-CN" altLang="en-US" spc="300" dirty="0">
                <a:latin typeface="微软雅黑" panose="020B0503020204020204" pitchFamily="34" charset="-122"/>
                <a:ea typeface="微软雅黑" panose="020B0503020204020204" pitchFamily="34" charset="-122"/>
              </a:rPr>
              <a:t>流程图</a:t>
            </a:r>
            <a:endParaRPr lang="zh-CN" altLang="en-US" spc="300" dirty="0">
              <a:latin typeface="微软雅黑" panose="020B0503020204020204" pitchFamily="34" charset="-122"/>
              <a:ea typeface="微软雅黑" panose="020B0503020204020204" pitchFamily="34" charset="-122"/>
            </a:endParaRPr>
          </a:p>
        </p:txBody>
      </p:sp>
      <p:pic>
        <p:nvPicPr>
          <p:cNvPr id="7" name="内容占位符 6"/>
          <p:cNvPicPr>
            <a:picLocks noGrp="1" noChangeAspect="1"/>
          </p:cNvPicPr>
          <p:nvPr>
            <p:ph sz="quarter" idx="15"/>
          </p:nvPr>
        </p:nvPicPr>
        <p:blipFill>
          <a:blip r:embed="rId1"/>
          <a:stretch>
            <a:fillRect/>
          </a:stretch>
        </p:blipFill>
        <p:spPr>
          <a:xfrm>
            <a:off x="838200" y="1147451"/>
            <a:ext cx="8132868" cy="4563098"/>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300" dirty="0">
                <a:latin typeface="微软雅黑" panose="020B0503020204020204" pitchFamily="34" charset="-122"/>
                <a:ea typeface="微软雅黑" panose="020B0503020204020204" pitchFamily="34" charset="-122"/>
              </a:rPr>
              <a:t>代码</a:t>
            </a:r>
            <a:endParaRPr lang="zh-CN" altLang="en-US" spc="300" dirty="0">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sz="quarter" idx="16"/>
          </p:nvPr>
        </p:nvSpPr>
        <p:spPr>
          <a:xfrm>
            <a:off x="838200" y="1148561"/>
            <a:ext cx="5109091" cy="430887"/>
          </a:xfrm>
        </p:spPr>
        <p:txBody>
          <a:bodyPr/>
          <a:lstStyle/>
          <a:p>
            <a:r>
              <a:rPr lang="zh-CN" altLang="en-US" sz="2200" dirty="0">
                <a:latin typeface="微软雅黑" panose="020B0503020204020204" pitchFamily="34" charset="-122"/>
                <a:ea typeface="微软雅黑" panose="020B0503020204020204" pitchFamily="34" charset="-122"/>
              </a:rPr>
              <a:t>代码展示</a:t>
            </a:r>
            <a:endParaRPr lang="zh-CN" altLang="en-US" sz="2200" dirty="0">
              <a:latin typeface="微软雅黑" panose="020B0503020204020204" pitchFamily="34" charset="-122"/>
              <a:ea typeface="微软雅黑" panose="020B0503020204020204" pitchFamily="34" charset="-122"/>
            </a:endParaRPr>
          </a:p>
        </p:txBody>
      </p:sp>
      <p:pic>
        <p:nvPicPr>
          <p:cNvPr id="8" name="内容占位符 7"/>
          <p:cNvPicPr>
            <a:picLocks noGrp="1" noChangeAspect="1"/>
          </p:cNvPicPr>
          <p:nvPr>
            <p:ph sz="quarter" idx="15"/>
          </p:nvPr>
        </p:nvPicPr>
        <p:blipFill>
          <a:blip r:embed="rId1"/>
          <a:stretch>
            <a:fillRect/>
          </a:stretch>
        </p:blipFill>
        <p:spPr>
          <a:xfrm>
            <a:off x="1010141" y="1774825"/>
            <a:ext cx="4764692" cy="4300538"/>
          </a:xfrm>
        </p:spPr>
      </p:pic>
      <p:cxnSp>
        <p:nvCxnSpPr>
          <p:cNvPr id="7" name="直接连接符 6"/>
          <p:cNvCxnSpPr/>
          <p:nvPr/>
        </p:nvCxnSpPr>
        <p:spPr>
          <a:xfrm>
            <a:off x="4532586" y="5853478"/>
            <a:ext cx="0" cy="30159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矩形 8"/>
          <p:cNvSpPr/>
          <p:nvPr/>
        </p:nvSpPr>
        <p:spPr>
          <a:xfrm>
            <a:off x="4532586" y="6043923"/>
            <a:ext cx="4761504" cy="430887"/>
          </a:xfrm>
          <a:prstGeom prst="rect">
            <a:avLst/>
          </a:prstGeom>
          <a:noFill/>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0" name="文本框 9"/>
          <p:cNvSpPr txBox="1"/>
          <p:nvPr/>
        </p:nvSpPr>
        <p:spPr>
          <a:xfrm>
            <a:off x="4655765" y="6125297"/>
            <a:ext cx="4761504" cy="325025"/>
          </a:xfrm>
          <a:prstGeom prst="rect">
            <a:avLst/>
          </a:prstGeom>
          <a:noFill/>
        </p:spPr>
        <p:txBody>
          <a:bodyPr wrap="square" lIns="0" tIns="0" rIns="0" bIns="0" rtlCol="0">
            <a:spAutoFit/>
          </a:bodyPr>
          <a:lstStyle/>
          <a:p>
            <a:pPr algn="l">
              <a:lnSpc>
                <a:spcPct val="130000"/>
              </a:lnSpc>
            </a:pPr>
            <a:r>
              <a:rPr lang="zh-CN" altLang="en-US" spc="100" dirty="0">
                <a:solidFill>
                  <a:schemeClr val="accent1"/>
                </a:solidFill>
                <a:latin typeface="微软雅黑" panose="020B0503020204020204" pitchFamily="34" charset="-122"/>
                <a:ea typeface="微软雅黑" panose="020B0503020204020204" pitchFamily="34" charset="-122"/>
              </a:rPr>
              <a:t>无线广播打开后将处于持续接收消息的状态</a:t>
            </a:r>
            <a:endParaRPr lang="zh-CN" altLang="en-US" spc="10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知识讲解</a:t>
            </a:r>
            <a:endParaRPr lang="zh-CN" altLang="en-US" dirty="0"/>
          </a:p>
        </p:txBody>
      </p:sp>
      <p:sp>
        <p:nvSpPr>
          <p:cNvPr id="6" name="内容占位符 5"/>
          <p:cNvSpPr>
            <a:spLocks noGrp="1"/>
          </p:cNvSpPr>
          <p:nvPr>
            <p:ph sz="quarter" idx="15"/>
          </p:nvPr>
        </p:nvSpPr>
        <p:spPr>
          <a:xfrm>
            <a:off x="838198" y="1775316"/>
            <a:ext cx="10465677" cy="3313846"/>
          </a:xfrm>
        </p:spPr>
        <p:txBody>
          <a:bodyPr>
            <a:normAutofit/>
          </a:bodyPr>
          <a:lstStyle/>
          <a:p>
            <a:r>
              <a:rPr lang="zh-CN" altLang="en-US" sz="2000" dirty="0"/>
              <a:t>当信号设备都设置为同一频道时，在这个频道中的任一设备发出的消息都能被在这个频道的信号设备接收，这就是所谓的广播。</a:t>
            </a:r>
            <a:endParaRPr lang="en-US" altLang="zh-CN" sz="2000" dirty="0"/>
          </a:p>
        </p:txBody>
      </p:sp>
      <p:sp>
        <p:nvSpPr>
          <p:cNvPr id="7" name="文本占位符 6"/>
          <p:cNvSpPr>
            <a:spLocks noGrp="1"/>
          </p:cNvSpPr>
          <p:nvPr>
            <p:ph type="body" sz="quarter" idx="16"/>
          </p:nvPr>
        </p:nvSpPr>
        <p:spPr/>
        <p:txBody>
          <a:bodyPr/>
          <a:lstStyle/>
          <a:p>
            <a:r>
              <a:rPr lang="zh-CN" altLang="en-US" dirty="0"/>
              <a:t>无线广播消息</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sz="quarter" idx="15"/>
          </p:nvPr>
        </p:nvSpPr>
        <p:spPr>
          <a:xfrm>
            <a:off x="838200" y="1775317"/>
            <a:ext cx="5109091" cy="853567"/>
          </a:xfrm>
          <a:prstGeom prst="rect">
            <a:avLst/>
          </a:prstGeom>
        </p:spPr>
        <p:txBody>
          <a:bodyPr wrap="square">
            <a:spAutoFit/>
          </a:bodyPr>
          <a:lstStyle/>
          <a:p>
            <a:r>
              <a:rPr lang="en-US" altLang="zh-CN" sz="2000" dirty="0"/>
              <a:t>Adam</a:t>
            </a:r>
            <a:r>
              <a:rPr lang="zh-CN" altLang="en-US" sz="2000" dirty="0"/>
              <a:t>认为，如果无线门铃不仅能响，还能显示图形或信息来表达问候，那将会更有趣。</a:t>
            </a:r>
            <a:endParaRPr lang="zh-CN" altLang="en-US" sz="2000" dirty="0"/>
          </a:p>
        </p:txBody>
      </p:sp>
      <p:sp>
        <p:nvSpPr>
          <p:cNvPr id="10" name="文本占位符 32"/>
          <p:cNvSpPr>
            <a:spLocks noGrp="1"/>
          </p:cNvSpPr>
          <p:nvPr>
            <p:ph type="body" sz="quarter" idx="16"/>
          </p:nvPr>
        </p:nvSpPr>
        <p:spPr/>
        <p:txBody>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远程遥控门铃</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026"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47771"/>
          <a:stretch>
            <a:fillRect/>
          </a:stretch>
        </p:blipFill>
        <p:spPr bwMode="auto">
          <a:xfrm>
            <a:off x="9459798" y="1945121"/>
            <a:ext cx="729726" cy="13971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32687" b="68734" l="42119" r="62920">
                        <a14:foregroundMark x1="50775" y1="65762" x2="50775" y2="65762"/>
                        <a14:foregroundMark x1="52584" y1="68734" x2="52584" y2="68734"/>
                      </a14:backgroundRemoval>
                    </a14:imgEffect>
                  </a14:imgLayer>
                </a14:imgProps>
              </a:ext>
              <a:ext uri="{28A0092B-C50C-407E-A947-70E740481C1C}">
                <a14:useLocalDpi xmlns:a14="http://schemas.microsoft.com/office/drawing/2010/main" val="0"/>
              </a:ext>
            </a:extLst>
          </a:blip>
          <a:srcRect l="39537" t="28333" r="34445" b="27963"/>
          <a:stretch>
            <a:fillRect/>
          </a:stretch>
        </p:blipFill>
        <p:spPr bwMode="auto">
          <a:xfrm rot="21102706">
            <a:off x="6786889" y="4007622"/>
            <a:ext cx="977053" cy="164117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32687" b="68734" l="42119" r="62920">
                        <a14:foregroundMark x1="50775" y1="65762" x2="50775" y2="65762"/>
                        <a14:foregroundMark x1="52584" y1="68734" x2="52584" y2="68734"/>
                      </a14:backgroundRemoval>
                    </a14:imgEffect>
                  </a14:imgLayer>
                </a14:imgProps>
              </a:ext>
              <a:ext uri="{28A0092B-C50C-407E-A947-70E740481C1C}">
                <a14:useLocalDpi xmlns:a14="http://schemas.microsoft.com/office/drawing/2010/main" val="0"/>
              </a:ext>
            </a:extLst>
          </a:blip>
          <a:srcRect l="39537" t="28333" r="34445" b="27963"/>
          <a:stretch>
            <a:fillRect/>
          </a:stretch>
        </p:blipFill>
        <p:spPr bwMode="auto">
          <a:xfrm rot="1667656">
            <a:off x="7844319" y="3741865"/>
            <a:ext cx="556109" cy="934105"/>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zh-CN" altLang="en-US" dirty="0"/>
              <a:t>拓展任务</a:t>
            </a:r>
            <a:endParaRPr lang="zh-CN" altLang="en-US" dirty="0"/>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1570" y="1945005"/>
            <a:ext cx="3140710" cy="1261745"/>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2290" y="4678045"/>
            <a:ext cx="3140710" cy="1261745"/>
          </a:xfrm>
          <a:prstGeom prst="rect">
            <a:avLst/>
          </a:prstGeom>
        </p:spPr>
      </p:pic>
    </p:spTree>
  </p:cSld>
  <p:clrMapOvr>
    <a:masterClrMapping/>
  </p:clrMapOvr>
</p:sld>
</file>

<file path=ppt/tags/tag1.xml><?xml version="1.0" encoding="utf-8"?>
<p:tagLst xmlns:p="http://schemas.openxmlformats.org/presentationml/2006/main">
  <p:tag name="ISPRING_PRESENTATION_TITLE" val="家长会"/>
  <p:tag name="KSO_WPP_MARK_KEY" val="e29bf4cb-eafc-4408-ac3b-1a7a437c1c14"/>
  <p:tag name="COMMONDATA" val="eyJoZGlkIjoiZGZkZWNjNGU0ZTgzZDQyY2ZlOWRkMTc4NjkyNDUwYzkifQ=="/>
</p:tagLst>
</file>

<file path=ppt/theme/theme1.xml><?xml version="1.0" encoding="utf-8"?>
<a:theme xmlns:a="http://schemas.openxmlformats.org/drawingml/2006/main" name="主题1">
  <a:themeElements>
    <a:clrScheme name="智能搭建">
      <a:dk1>
        <a:srgbClr val="000000"/>
      </a:dk1>
      <a:lt1>
        <a:srgbClr val="FFFFFF"/>
      </a:lt1>
      <a:dk2>
        <a:srgbClr val="768395"/>
      </a:dk2>
      <a:lt2>
        <a:srgbClr val="F0F0F0"/>
      </a:lt2>
      <a:accent1>
        <a:srgbClr val="35BBB1"/>
      </a:accent1>
      <a:accent2>
        <a:srgbClr val="DF7F96"/>
      </a:accent2>
      <a:accent3>
        <a:srgbClr val="FAE8B6"/>
      </a:accent3>
      <a:accent4>
        <a:srgbClr val="DDB3FD"/>
      </a:accent4>
      <a:accent5>
        <a:srgbClr val="A5A5A5"/>
      </a:accent5>
      <a:accent6>
        <a:srgbClr val="F14124"/>
      </a:accent6>
      <a:hlink>
        <a:srgbClr val="35BDB2"/>
      </a:hlink>
      <a:folHlink>
        <a:srgbClr val="BFBFBF"/>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592</Words>
  <Application>WPS 演示</Application>
  <PresentationFormat>宽屏</PresentationFormat>
  <Paragraphs>66</Paragraphs>
  <Slides>12</Slides>
  <Notes>12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Arial</vt:lpstr>
      <vt:lpstr>宋体</vt:lpstr>
      <vt:lpstr>Wingdings</vt:lpstr>
      <vt:lpstr>Wingdings 2</vt:lpstr>
      <vt:lpstr>方正准圆简体</vt:lpstr>
      <vt:lpstr>Arial Black</vt:lpstr>
      <vt:lpstr>微软雅黑</vt:lpstr>
      <vt:lpstr>等线</vt:lpstr>
      <vt:lpstr>Times New Roman</vt:lpstr>
      <vt:lpstr>PingFang SC</vt:lpstr>
      <vt:lpstr>Segoe Print</vt:lpstr>
      <vt:lpstr>方正粗圆简体</vt:lpstr>
      <vt:lpstr>Calibri</vt:lpstr>
      <vt:lpstr>Arial Unicode MS</vt:lpstr>
      <vt:lpstr>方正准圆简体</vt:lpstr>
      <vt:lpstr>主题1</vt:lpstr>
      <vt:lpstr>PowerPoint 演示文稿</vt:lpstr>
      <vt:lpstr>课程目标</vt:lpstr>
      <vt:lpstr>背景介绍</vt:lpstr>
      <vt:lpstr>想一想</vt:lpstr>
      <vt:lpstr>软件模块列表</vt:lpstr>
      <vt:lpstr>流程图</vt:lpstr>
      <vt:lpstr>代码</vt:lpstr>
      <vt:lpstr>知识讲解</vt:lpstr>
      <vt:lpstr>拓展任务</vt:lpstr>
      <vt:lpstr>样例</vt:lpstr>
      <vt:lpstr>常见问题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cm</cp:lastModifiedBy>
  <cp:revision>375</cp:revision>
  <dcterms:created xsi:type="dcterms:W3CDTF">2019-07-04T08:14:00Z</dcterms:created>
  <dcterms:modified xsi:type="dcterms:W3CDTF">2022-11-18T02:32:10Z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E57C6CEE0CEA46A1856AA8A2CEF7EEB4</vt:lpwstr>
  </property>
  <property fmtid="{D5CDD505-2E9C-101B-9397-08002B2CF9AE}" pid="3" name="KSOProductBuildVer">
    <vt:lpwstr>2052-11.1.0.12763</vt:lpwstr>
  </property>
</Properties>
</file>