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801" r:id="rId2"/>
    <p:sldId id="286" r:id="rId3"/>
    <p:sldId id="643" r:id="rId4"/>
    <p:sldId id="323" r:id="rId5"/>
    <p:sldId id="351" r:id="rId6"/>
    <p:sldId id="653" r:id="rId7"/>
    <p:sldId id="350" r:id="rId8"/>
    <p:sldId id="792" r:id="rId9"/>
    <p:sldId id="793" r:id="rId10"/>
    <p:sldId id="358" r:id="rId11"/>
    <p:sldId id="796" r:id="rId12"/>
    <p:sldId id="778" r:id="rId13"/>
    <p:sldId id="775" r:id="rId14"/>
    <p:sldId id="639"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4" autoAdjust="0"/>
    <p:restoredTop sz="83671" autoAdjust="0"/>
  </p:normalViewPr>
  <p:slideViewPr>
    <p:cSldViewPr snapToGrid="0">
      <p:cViewPr varScale="1">
        <p:scale>
          <a:sx n="65" d="100"/>
          <a:sy n="65" d="100"/>
        </p:scale>
        <p:origin x="753" y="54"/>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2024-04-10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超声波由于指向性强，能量消耗缓慢，传播的距离较远等特点，常被用于距离测量。</a:t>
            </a:r>
            <a:endParaRPr lang="en-US" altLang="zh-CN" dirty="0"/>
          </a:p>
          <a:p>
            <a:r>
              <a:rPr lang="zh-CN" altLang="en-US" dirty="0"/>
              <a:t>发射器发射出的超声波经由物体反射再被接收器所接收。</a:t>
            </a:r>
          </a:p>
        </p:txBody>
      </p:sp>
      <p:sp>
        <p:nvSpPr>
          <p:cNvPr id="4" name="灯片编号占位符 3"/>
          <p:cNvSpPr>
            <a:spLocks noGrp="1"/>
          </p:cNvSpPr>
          <p:nvPr>
            <p:ph type="sldNum" sz="quarter" idx="5"/>
          </p:nvPr>
        </p:nvSpPr>
        <p:spPr/>
        <p:txBody>
          <a:bodyPr/>
          <a:lstStyle/>
          <a:p>
            <a:fld id="{82681912-8CC0-4B9F-BE2A-5B54BD796BF3}"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标题 4"/>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p>
        </p:txBody>
      </p:sp>
      <p:sp>
        <p:nvSpPr>
          <p:cNvPr id="2" name="文本框 1"/>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2024-04-10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30942"/>
            </a:xfrm>
            <a:prstGeom prst="rect">
              <a:avLst/>
            </a:prstGeom>
            <a:noFill/>
          </p:spPr>
          <p:txBody>
            <a:bodyPr wrap="square" rtlCol="0">
              <a:spAutoFit/>
            </a:bodyPr>
            <a:lstStyle/>
            <a:p>
              <a:pPr algn="dist"/>
              <a:r>
                <a:rPr lang="zh-CN" altLang="en-US" sz="3500">
                  <a:solidFill>
                    <a:schemeClr val="accent1"/>
                  </a:solidFill>
                  <a:latin typeface="+mj-ea"/>
                  <a:ea typeface="+mj-ea"/>
                </a:rPr>
                <a:t>元控青春伴我学编程</a:t>
              </a:r>
              <a:endParaRPr lang="zh-CN" altLang="en-US" sz="3500" dirty="0">
                <a:solidFill>
                  <a:schemeClr val="accent1"/>
                </a:solidFill>
                <a:latin typeface="+mj-ea"/>
                <a:ea typeface="+mj-ea"/>
              </a:endParaRP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p:cNvSpPr txBox="1"/>
          <p:nvPr/>
        </p:nvSpPr>
        <p:spPr>
          <a:xfrm>
            <a:off x="1399124" y="2001053"/>
            <a:ext cx="5121915" cy="769441"/>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信息科技实验一板通</a:t>
            </a:r>
          </a:p>
        </p:txBody>
      </p:sp>
      <p:cxnSp>
        <p:nvCxnSpPr>
          <p:cNvPr id="11" name="直接连接符 10"/>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advClick="0" advTm="14000">
        <p:fade/>
      </p:transition>
    </mc:Choice>
    <mc:Fallback xmlns="">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4" name="文本占位符 3"/>
          <p:cNvSpPr>
            <a:spLocks noGrp="1"/>
          </p:cNvSpPr>
          <p:nvPr>
            <p:ph type="body" sz="quarter" idx="16"/>
          </p:nvPr>
        </p:nvSpPr>
        <p:spPr>
          <a:xfrm>
            <a:off x="838200" y="1133817"/>
            <a:ext cx="5109091" cy="460375"/>
          </a:xfrm>
        </p:spPr>
        <p:txBody>
          <a:bodyPr/>
          <a:lstStyle/>
          <a:p>
            <a:r>
              <a:rPr lang="zh-CN" altLang="en-US" dirty="0"/>
              <a:t> 红外测距</a:t>
            </a:r>
            <a:endParaRPr lang="zh-CN" altLang="zh-CN" dirty="0"/>
          </a:p>
        </p:txBody>
      </p:sp>
      <p:sp>
        <p:nvSpPr>
          <p:cNvPr id="8" name="内容占位符 2"/>
          <p:cNvSpPr txBox="1"/>
          <p:nvPr/>
        </p:nvSpPr>
        <p:spPr>
          <a:xfrm>
            <a:off x="742315" y="1750060"/>
            <a:ext cx="4933950" cy="3944620"/>
          </a:xfrm>
          <a:prstGeom prst="rect">
            <a:avLst/>
          </a:prstGeom>
        </p:spPr>
        <p:txBody>
          <a:bodyPr vert="horz" lIns="0" tIns="45720" rIns="0" bIns="45720" rtlCol="0">
            <a:normAutofit/>
          </a:bodyPr>
          <a:lstStyle>
            <a:lvl1pPr marL="0" indent="0" algn="just" defTabSz="914400" rtl="0" eaLnBrk="1" latinLnBrk="0" hangingPunct="1">
              <a:lnSpc>
                <a:spcPct val="130000"/>
              </a:lnSpc>
              <a:spcBef>
                <a:spcPts val="1000"/>
              </a:spcBef>
              <a:buFont typeface="Arial" panose="020B0604020202020204" pitchFamily="34" charset="0"/>
              <a:buNone/>
              <a:defRPr sz="2400" kern="1200" spc="100" baseline="0">
                <a:solidFill>
                  <a:schemeClr val="tx1">
                    <a:lumMod val="75000"/>
                    <a:lumOff val="25000"/>
                  </a:schemeClr>
                </a:solidFill>
                <a:latin typeface="+mn-lt"/>
                <a:ea typeface="+mn-ea"/>
                <a:cs typeface="+mn-cs"/>
              </a:defRPr>
            </a:lvl1pPr>
            <a:lvl2pPr marL="457200" indent="0" algn="l" defTabSz="914400" rtl="0" eaLnBrk="1" latinLnBrk="0" hangingPunct="1">
              <a:lnSpc>
                <a:spcPct val="130000"/>
              </a:lnSpc>
              <a:spcBef>
                <a:spcPts val="1000"/>
              </a:spcBef>
              <a:buFont typeface="Arial" panose="020B0604020202020204" pitchFamily="34" charset="0"/>
              <a:buNone/>
              <a:defRPr sz="2000" kern="1200" spc="100" baseline="0">
                <a:solidFill>
                  <a:schemeClr val="tx1">
                    <a:lumMod val="75000"/>
                    <a:lumOff val="25000"/>
                  </a:schemeClr>
                </a:solidFill>
                <a:latin typeface="+mn-lt"/>
                <a:ea typeface="+mn-ea"/>
                <a:cs typeface="+mn-cs"/>
              </a:defRPr>
            </a:lvl2pPr>
            <a:lvl3pPr marL="914400" indent="0" algn="l" defTabSz="914400" rtl="0" eaLnBrk="1" latinLnBrk="0" hangingPunct="1">
              <a:lnSpc>
                <a:spcPct val="130000"/>
              </a:lnSpc>
              <a:spcBef>
                <a:spcPts val="1000"/>
              </a:spcBef>
              <a:buFont typeface="Arial" panose="020B0604020202020204" pitchFamily="34" charset="0"/>
              <a:buNone/>
              <a:defRPr sz="1800" kern="1200" spc="100" baseline="0">
                <a:solidFill>
                  <a:schemeClr val="tx1">
                    <a:lumMod val="75000"/>
                    <a:lumOff val="25000"/>
                  </a:schemeClr>
                </a:solidFill>
                <a:latin typeface="+mn-lt"/>
                <a:ea typeface="+mn-ea"/>
                <a:cs typeface="+mn-cs"/>
              </a:defRPr>
            </a:lvl3pPr>
            <a:lvl4pPr marL="1371600" indent="0" algn="l" defTabSz="914400" rtl="0" eaLnBrk="1" latinLnBrk="0" hangingPunct="1">
              <a:lnSpc>
                <a:spcPct val="130000"/>
              </a:lnSpc>
              <a:spcBef>
                <a:spcPts val="1000"/>
              </a:spcBef>
              <a:buFont typeface="Arial" panose="020B0604020202020204" pitchFamily="34" charset="0"/>
              <a:buNone/>
              <a:defRPr sz="1600" kern="1200" spc="100" baseline="0">
                <a:solidFill>
                  <a:schemeClr val="tx1">
                    <a:lumMod val="75000"/>
                    <a:lumOff val="25000"/>
                  </a:schemeClr>
                </a:solidFill>
                <a:latin typeface="+mn-lt"/>
                <a:ea typeface="+mn-ea"/>
                <a:cs typeface="+mn-cs"/>
              </a:defRPr>
            </a:lvl4pPr>
            <a:lvl5pPr marL="1828800" indent="0" algn="l" defTabSz="914400" rtl="0" eaLnBrk="1" latinLnBrk="0" hangingPunct="1">
              <a:lnSpc>
                <a:spcPct val="130000"/>
              </a:lnSpc>
              <a:spcBef>
                <a:spcPts val="1000"/>
              </a:spcBef>
              <a:buFont typeface="Arial" panose="020B0604020202020204" pitchFamily="34" charset="0"/>
              <a:buNone/>
              <a:defRPr sz="1600" kern="1200" spc="10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a:t>红外测距传感器通常由红外光发射器和接收器两部分组成。红外光发射器会发射一束红外光线，光线经过物体后会被反射回来，接收器会接收到这个反射信号，并通过计算反射时间来确定物体与传感器之间的距离。</a:t>
            </a:r>
          </a:p>
        </p:txBody>
      </p:sp>
      <p:pic>
        <p:nvPicPr>
          <p:cNvPr id="5" name="图片 4"/>
          <p:cNvPicPr>
            <a:picLocks noChangeAspect="1"/>
          </p:cNvPicPr>
          <p:nvPr/>
        </p:nvPicPr>
        <p:blipFill>
          <a:blip r:embed="rId3"/>
          <a:stretch>
            <a:fillRect/>
          </a:stretch>
        </p:blipFill>
        <p:spPr>
          <a:xfrm>
            <a:off x="5782310" y="1206500"/>
            <a:ext cx="6021705" cy="45885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40000">
        <p:fade/>
      </p:transition>
    </mc:Choice>
    <mc:Fallback xmlns="">
      <p:transition spd="med" advClick="0" advTm="4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p>
        </p:txBody>
      </p:sp>
      <p:sp>
        <p:nvSpPr>
          <p:cNvPr id="11" name="内容占位符 10"/>
          <p:cNvSpPr>
            <a:spLocks noGrp="1"/>
          </p:cNvSpPr>
          <p:nvPr>
            <p:ph sz="quarter" idx="14"/>
          </p:nvPr>
        </p:nvSpPr>
        <p:spPr>
          <a:xfrm>
            <a:off x="838200" y="1133475"/>
            <a:ext cx="10100945" cy="1114425"/>
          </a:xfrm>
        </p:spPr>
        <p:txBody>
          <a:bodyPr>
            <a:noAutofit/>
          </a:bodyPr>
          <a:lstStyle/>
          <a:p>
            <a:r>
              <a:rPr lang="zh-CN" altLang="en-US" dirty="0"/>
              <a:t>进一步调整程序功能，在红外测距传感器检测到的距离更近时，警报的频率变得更快。</a:t>
            </a:r>
          </a:p>
        </p:txBody>
      </p:sp>
    </p:spTree>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3020060" y="3369434"/>
            <a:ext cx="6151880" cy="3469005"/>
          </a:xfrm>
        </p:spPr>
        <p:txBody>
          <a:bodyPr/>
          <a:lstStyle/>
          <a:p>
            <a:r>
              <a:rPr lang="zh-CN" altLang="en-US" dirty="0">
                <a:latin typeface="方正粗圆简体" panose="02000500000000000000" pitchFamily="2" charset="-122"/>
                <a:ea typeface="方正粗圆简体" panose="02000500000000000000" pitchFamily="2" charset="-122"/>
              </a:rPr>
              <a:t>倒车提示器</a:t>
            </a:r>
          </a:p>
          <a:p>
            <a:endParaRPr dirty="0">
              <a:latin typeface="方正粗圆简体" panose="02000500000000000000" pitchFamily="2" charset="-122"/>
              <a:ea typeface="方正粗圆简体" panose="02000500000000000000" pitchFamily="2" charset="-122"/>
            </a:endParaRPr>
          </a:p>
        </p:txBody>
      </p:sp>
      <p:sp>
        <p:nvSpPr>
          <p:cNvPr id="3" name="文本占位符 39"/>
          <p:cNvSpPr>
            <a:spLocks noGrp="1"/>
          </p:cNvSpPr>
          <p:nvPr>
            <p:ph type="body" sz="quarter" idx="13"/>
          </p:nvPr>
        </p:nvSpPr>
        <p:spPr>
          <a:xfrm>
            <a:off x="4214715" y="2166324"/>
            <a:ext cx="3762568" cy="1242520"/>
          </a:xfrm>
        </p:spPr>
        <p:txBody>
          <a:bodyPr/>
          <a:lstStyle/>
          <a:p>
            <a:pPr algn="ctr"/>
            <a:r>
              <a:rPr lang="zh-CN" altLang="en-US" dirty="0"/>
              <a:t>第 </a:t>
            </a:r>
            <a:r>
              <a:rPr lang="en-US" altLang="zh-CN" dirty="0"/>
              <a:t>20 </a:t>
            </a:r>
            <a:r>
              <a:rPr lang="zh-CN" altLang="en-US" dirty="0"/>
              <a:t>课</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p>
        </p:txBody>
      </p:sp>
      <p:sp>
        <p:nvSpPr>
          <p:cNvPr id="4" name="矩形 3"/>
          <p:cNvSpPr/>
          <p:nvPr/>
        </p:nvSpPr>
        <p:spPr>
          <a:xfrm>
            <a:off x="1321665" y="1775318"/>
            <a:ext cx="9385664" cy="119888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了解红外测距传感器的使用方法</a:t>
            </a:r>
            <a:endParaRPr lang="en-US" altLang="zh-CN"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能够编写程序读取红外测距传感器测距数值，并进行相应处理</a:t>
            </a:r>
          </a:p>
        </p:txBody>
      </p:sp>
    </p:spTree>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p>
        </p:txBody>
      </p:sp>
      <p:sp>
        <p:nvSpPr>
          <p:cNvPr id="6" name="内容占位符 5"/>
          <p:cNvSpPr>
            <a:spLocks noGrp="1"/>
          </p:cNvSpPr>
          <p:nvPr>
            <p:ph sz="quarter" idx="15"/>
          </p:nvPr>
        </p:nvSpPr>
        <p:spPr>
          <a:xfrm>
            <a:off x="838200" y="1251530"/>
            <a:ext cx="10196744" cy="2921225"/>
          </a:xfrm>
        </p:spPr>
        <p:txBody>
          <a:bodyPr>
            <a:normAutofit/>
          </a:bodyPr>
          <a:lstStyle/>
          <a:p>
            <a:r>
              <a:rPr lang="zh-CN" altLang="en-US" dirty="0"/>
              <a:t>倒车影像又称泊车辅助系统，目前广泛应用于各类汽车倒车或行车安全辅助领域。倒车影像不仅可以在倒车时提供影像辅助，还可以在距离后方障碍物过近时报警提示。如果让你用元控青春主控板设计一个倒车警报器，应该如何实现呢？</a:t>
            </a:r>
          </a:p>
        </p:txBody>
      </p:sp>
    </p:spTree>
  </p:cSld>
  <p:clrMapOvr>
    <a:masterClrMapping/>
  </p:clrMapOvr>
  <mc:AlternateContent xmlns:mc="http://schemas.openxmlformats.org/markup-compatibility/2006" xmlns:p14="http://schemas.microsoft.com/office/powerpoint/2010/main">
    <mc:Choice Requires="p14">
      <p:transition spd="med" p14:dur="700" advClick="0" advTm="22000">
        <p:fade/>
      </p:transition>
    </mc:Choice>
    <mc:Fallback xmlns="">
      <p:transition spd="med" advClick="0" advTm="2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p>
        </p:txBody>
      </p:sp>
      <p:sp>
        <p:nvSpPr>
          <p:cNvPr id="20" name="内容占位符 10"/>
          <p:cNvSpPr>
            <a:spLocks noGrp="1"/>
          </p:cNvSpPr>
          <p:nvPr>
            <p:ph sz="quarter" idx="14"/>
          </p:nvPr>
        </p:nvSpPr>
        <p:spPr>
          <a:xfrm>
            <a:off x="838199" y="1268920"/>
            <a:ext cx="10418619" cy="4306257"/>
          </a:xfrm>
        </p:spPr>
        <p:txBody>
          <a:bodyPr/>
          <a:lstStyle/>
          <a:p>
            <a:r>
              <a:rPr lang="zh-CN" altLang="en-US" dirty="0"/>
              <a:t>首先我们需要利用红外测距传感器相应的模块检测与障碍物之间的距离，并借助条件判断等模块，在距离过近时让彩灯闪烁红色并让蜂鸣器发出滴滴声作为警报。</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advClick="0" advTm="18000">
        <p:fade/>
      </p:transition>
    </mc:Choice>
    <mc:Fallback xmlns="">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模块列表</a:t>
            </a:r>
          </a:p>
        </p:txBody>
      </p:sp>
      <p:graphicFrame>
        <p:nvGraphicFramePr>
          <p:cNvPr id="3" name="表格 3"/>
          <p:cNvGraphicFramePr/>
          <p:nvPr/>
        </p:nvGraphicFramePr>
        <p:xfrm>
          <a:off x="1074738" y="1154113"/>
          <a:ext cx="10042524" cy="1956232"/>
        </p:xfrm>
        <a:graphic>
          <a:graphicData uri="http://schemas.openxmlformats.org/drawingml/2006/table">
            <a:tbl>
              <a:tblPr firstRow="1" bandRow="1">
                <a:tableStyleId>{3B4B98B0-60AC-42C2-AFA5-B58CD77FA1E5}</a:tableStyleId>
              </a:tblPr>
              <a:tblGrid>
                <a:gridCol w="2139802">
                  <a:extLst>
                    <a:ext uri="{9D8B030D-6E8A-4147-A177-3AD203B41FA5}">
                      <a16:colId xmlns:a16="http://schemas.microsoft.com/office/drawing/2014/main" val="20000"/>
                    </a:ext>
                  </a:extLst>
                </a:gridCol>
                <a:gridCol w="7902722">
                  <a:extLst>
                    <a:ext uri="{9D8B030D-6E8A-4147-A177-3AD203B41FA5}">
                      <a16:colId xmlns:a16="http://schemas.microsoft.com/office/drawing/2014/main" val="20001"/>
                    </a:ext>
                  </a:extLst>
                </a:gridCol>
              </a:tblGrid>
              <a:tr h="195623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板载传感分类</a:t>
                      </a: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solidFill>
                      <a:schemeClr val="bg1">
                        <a:alpha val="20000"/>
                      </a:schemeClr>
                    </a:solidFill>
                  </a:tcPr>
                </a:tc>
                <a:tc>
                  <a:txBody>
                    <a:bodyPr/>
                    <a:lstStyle/>
                    <a:p>
                      <a:endParaRPr lang="zh-CN" altLang="en-US" dirty="0"/>
                    </a:p>
                  </a:txBody>
                  <a:tcPr anchor="b">
                    <a:solidFill>
                      <a:schemeClr val="bg1">
                        <a:alpha val="20000"/>
                      </a:schemeClr>
                    </a:solidFill>
                  </a:tcPr>
                </a:tc>
                <a:extLst>
                  <a:ext uri="{0D108BD9-81ED-4DB2-BD59-A6C34878D82A}">
                    <a16:rowId xmlns:a16="http://schemas.microsoft.com/office/drawing/2014/main" val="10000"/>
                  </a:ext>
                </a:extLst>
              </a:tr>
            </a:tbl>
          </a:graphicData>
        </a:graphic>
      </p:graphicFrame>
      <p:pic>
        <p:nvPicPr>
          <p:cNvPr id="2" name="图片 1"/>
          <p:cNvPicPr>
            <a:picLocks noChangeAspect="1"/>
          </p:cNvPicPr>
          <p:nvPr/>
        </p:nvPicPr>
        <p:blipFill>
          <a:blip r:embed="rId3"/>
          <a:stretch>
            <a:fillRect/>
          </a:stretch>
        </p:blipFill>
        <p:spPr>
          <a:xfrm>
            <a:off x="5123180" y="1263015"/>
            <a:ext cx="5875020" cy="17399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15000">
        <p:fade/>
      </p:transition>
    </mc:Choice>
    <mc:Fallback xmlns="">
      <p:transition spd="med" advClick="0" advTm="1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p>
        </p:txBody>
      </p:sp>
      <p:pic>
        <p:nvPicPr>
          <p:cNvPr id="5" name="图片 4">
            <a:extLst>
              <a:ext uri="{FF2B5EF4-FFF2-40B4-BE49-F238E27FC236}">
                <a16:creationId xmlns:a16="http://schemas.microsoft.com/office/drawing/2014/main" id="{146E6316-47CD-6CB2-9283-2F686EE21420}"/>
              </a:ext>
            </a:extLst>
          </p:cNvPr>
          <p:cNvPicPr>
            <a:picLocks noChangeAspect="1"/>
          </p:cNvPicPr>
          <p:nvPr/>
        </p:nvPicPr>
        <p:blipFill>
          <a:blip r:embed="rId2"/>
          <a:stretch>
            <a:fillRect/>
          </a:stretch>
        </p:blipFill>
        <p:spPr>
          <a:xfrm>
            <a:off x="3406876" y="1667057"/>
            <a:ext cx="5915049" cy="48959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家长会"/>
  <p:tag name="KSO_WPP_MARK_KEY" val="f2028d38-4b62-43d5-adf9-031cdddef458"/>
  <p:tag name="COMMONDATA" val="eyJoZGlkIjoiM2MxMzA0YzY4MGRmNzE0MjNhOTJiYmYwYmI4MjU0MjY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Words>
  <Application>Microsoft Office PowerPoint</Application>
  <PresentationFormat>宽屏</PresentationFormat>
  <Paragraphs>41</Paragraphs>
  <Slides>14</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等线</vt:lpstr>
      <vt:lpstr>方正粗圆简体</vt:lpstr>
      <vt:lpstr>方正准圆简体</vt:lpstr>
      <vt:lpstr>微软雅黑</vt:lpstr>
      <vt:lpstr>字魂27号-布丁体</vt:lpstr>
      <vt:lpstr>Arial</vt:lpstr>
      <vt:lpstr>Wingdings 2</vt:lpstr>
      <vt:lpstr>Office 主题​​</vt:lpstr>
      <vt:lpstr>PowerPoint 演示文稿</vt:lpstr>
      <vt:lpstr>PowerPoint 演示文稿</vt:lpstr>
      <vt:lpstr>课程目标</vt:lpstr>
      <vt:lpstr>PowerPoint 演示文稿</vt:lpstr>
      <vt:lpstr>想一想</vt:lpstr>
      <vt:lpstr>PowerPoint 演示文稿</vt:lpstr>
      <vt:lpstr>逻辑梳理</vt:lpstr>
      <vt:lpstr>模块列表</vt:lpstr>
      <vt:lpstr>程序演示</vt:lpstr>
      <vt:lpstr>PowerPoint 演示文稿</vt:lpstr>
      <vt:lpstr>学一学</vt:lpstr>
      <vt:lpstr>PowerPoint 演示文稿</vt:lpstr>
      <vt:lpstr>课后思考</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Qianqian</cp:lastModifiedBy>
  <cp:revision>1063</cp:revision>
  <dcterms:created xsi:type="dcterms:W3CDTF">2019-07-04T08:14:00Z</dcterms:created>
  <dcterms:modified xsi:type="dcterms:W3CDTF">2024-04-10T04:08:54Z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2052-12.1.0.16417</vt:lpwstr>
  </property>
  <property fmtid="{D5CDD505-2E9C-101B-9397-08002B2CF9AE}" pid="3" name="ICV">
    <vt:lpwstr>8F2B1CE0C2FF4A8E9EB868973F2ED948_13</vt:lpwstr>
  </property>
</Properties>
</file>