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96" r:id="rId12"/>
    <p:sldId id="802"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2908048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164727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21" name="内容占位符 2">
            <a:extLst>
              <a:ext uri="{FF2B5EF4-FFF2-40B4-BE49-F238E27FC236}">
                <a16:creationId xmlns:a16="http://schemas.microsoft.com/office/drawing/2014/main" id="{A3EAA455-C04E-A4B0-719F-CAC48805A49A}"/>
              </a:ext>
            </a:extLst>
          </p:cNvPr>
          <p:cNvSpPr>
            <a:spLocks noGrp="1"/>
          </p:cNvSpPr>
          <p:nvPr>
            <p:ph sz="quarter" idx="15"/>
          </p:nvPr>
        </p:nvSpPr>
        <p:spPr>
          <a:xfrm>
            <a:off x="838200" y="1775317"/>
            <a:ext cx="10408920" cy="1653683"/>
          </a:xfrm>
        </p:spPr>
        <p:txBody>
          <a:bodyPr>
            <a:normAutofit/>
          </a:bodyPr>
          <a:lstStyle/>
          <a:p>
            <a:r>
              <a:rPr lang="zh-CN" altLang="en-US" dirty="0"/>
              <a:t>变量，顾名思义，是一些内容可变的量，与常量相对。</a:t>
            </a:r>
          </a:p>
          <a:p>
            <a:r>
              <a:rPr lang="zh-CN" altLang="en-US" dirty="0"/>
              <a:t>变量就像一个盒子，盒子可以装入一些东西，变量可以储存一些值（数字、字符串等等），盒子的名称就是变量名。</a:t>
            </a:r>
          </a:p>
        </p:txBody>
      </p:sp>
      <p:sp>
        <p:nvSpPr>
          <p:cNvPr id="22" name="文本占位符 3">
            <a:extLst>
              <a:ext uri="{FF2B5EF4-FFF2-40B4-BE49-F238E27FC236}">
                <a16:creationId xmlns:a16="http://schemas.microsoft.com/office/drawing/2014/main" id="{334BC67F-AAE5-3B35-A209-7E53253A9D33}"/>
              </a:ext>
            </a:extLst>
          </p:cNvPr>
          <p:cNvSpPr>
            <a:spLocks noGrp="1"/>
          </p:cNvSpPr>
          <p:nvPr>
            <p:ph type="body" sz="quarter" idx="16"/>
          </p:nvPr>
        </p:nvSpPr>
        <p:spPr>
          <a:xfrm>
            <a:off x="838200" y="1133172"/>
            <a:ext cx="5109091" cy="461665"/>
          </a:xfrm>
        </p:spPr>
        <p:txBody>
          <a:bodyPr/>
          <a:lstStyle/>
          <a:p>
            <a:r>
              <a:rPr lang="zh-CN" altLang="en-US" dirty="0"/>
              <a:t> 变量</a:t>
            </a:r>
            <a:endParaRPr lang="zh-CN" altLang="zh-CN" dirty="0"/>
          </a:p>
        </p:txBody>
      </p:sp>
    </p:spTree>
    <p:extLst>
      <p:ext uri="{BB962C8B-B14F-4D97-AF65-F5344CB8AC3E}">
        <p14:creationId xmlns:p14="http://schemas.microsoft.com/office/powerpoint/2010/main" val="149128101"/>
      </p:ext>
    </p:extLst>
  </p:cSld>
  <p:clrMapOvr>
    <a:masterClrMapping/>
  </p:clrMapOvr>
  <mc:AlternateContent xmlns:mc="http://schemas.openxmlformats.org/markup-compatibility/2006" xmlns:p14="http://schemas.microsoft.com/office/powerpoint/2010/main">
    <mc:Choice Requires="p14">
      <p:transition spd="med" p14:dur="700" advClick="0" advTm="45000">
        <p:fade/>
      </p:transition>
    </mc:Choice>
    <mc:Fallback xmlns="">
      <p:transition spd="med" advClick="0" advTm="4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21" name="内容占位符 2">
            <a:extLst>
              <a:ext uri="{FF2B5EF4-FFF2-40B4-BE49-F238E27FC236}">
                <a16:creationId xmlns:a16="http://schemas.microsoft.com/office/drawing/2014/main" id="{A3EAA455-C04E-A4B0-719F-CAC48805A49A}"/>
              </a:ext>
            </a:extLst>
          </p:cNvPr>
          <p:cNvSpPr>
            <a:spLocks noGrp="1"/>
          </p:cNvSpPr>
          <p:nvPr>
            <p:ph sz="quarter" idx="15"/>
          </p:nvPr>
        </p:nvSpPr>
        <p:spPr>
          <a:xfrm>
            <a:off x="838200" y="1775317"/>
            <a:ext cx="10408920" cy="1653683"/>
          </a:xfrm>
        </p:spPr>
        <p:txBody>
          <a:bodyPr>
            <a:normAutofit/>
          </a:bodyPr>
          <a:lstStyle/>
          <a:p>
            <a:r>
              <a:rPr lang="zh-CN" altLang="en-US" dirty="0"/>
              <a:t>可以保持主控板当前状态一定的时间。</a:t>
            </a:r>
            <a:endParaRPr lang="en-US" altLang="zh-CN" dirty="0"/>
          </a:p>
          <a:p>
            <a:r>
              <a:rPr lang="zh-CN" altLang="en-US" dirty="0"/>
              <a:t>主控板运行到延时语句时，主程序会暂停指定的时间，期间主程序内的其他语句无法发挥作用。</a:t>
            </a:r>
          </a:p>
        </p:txBody>
      </p:sp>
      <p:sp>
        <p:nvSpPr>
          <p:cNvPr id="22" name="文本占位符 3">
            <a:extLst>
              <a:ext uri="{FF2B5EF4-FFF2-40B4-BE49-F238E27FC236}">
                <a16:creationId xmlns:a16="http://schemas.microsoft.com/office/drawing/2014/main" id="{334BC67F-AAE5-3B35-A209-7E53253A9D33}"/>
              </a:ext>
            </a:extLst>
          </p:cNvPr>
          <p:cNvSpPr>
            <a:spLocks noGrp="1"/>
          </p:cNvSpPr>
          <p:nvPr>
            <p:ph type="body" sz="quarter" idx="16"/>
          </p:nvPr>
        </p:nvSpPr>
        <p:spPr>
          <a:xfrm>
            <a:off x="838200" y="1133172"/>
            <a:ext cx="5109091" cy="461665"/>
          </a:xfrm>
        </p:spPr>
        <p:txBody>
          <a:bodyPr/>
          <a:lstStyle/>
          <a:p>
            <a:r>
              <a:rPr lang="zh-CN" altLang="en-US" dirty="0"/>
              <a:t> 延时</a:t>
            </a:r>
            <a:endParaRPr lang="zh-CN" altLang="zh-CN" dirty="0"/>
          </a:p>
        </p:txBody>
      </p:sp>
    </p:spTree>
    <p:extLst>
      <p:ext uri="{BB962C8B-B14F-4D97-AF65-F5344CB8AC3E}">
        <p14:creationId xmlns:p14="http://schemas.microsoft.com/office/powerpoint/2010/main" val="2884565992"/>
      </p:ext>
    </p:extLst>
  </p:cSld>
  <p:clrMapOvr>
    <a:masterClrMapping/>
  </p:clrMapOvr>
  <mc:AlternateContent xmlns:mc="http://schemas.openxmlformats.org/markup-compatibility/2006" xmlns:p14="http://schemas.microsoft.com/office/powerpoint/2010/main">
    <mc:Choice Requires="p14">
      <p:transition spd="med" p14:dur="700" advClick="0" advTm="45000">
        <p:fade/>
      </p:transition>
    </mc:Choice>
    <mc:Fallback xmlns="">
      <p:transition spd="med" advClick="0" advTm="4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10063579" cy="1114728"/>
          </a:xfrm>
        </p:spPr>
        <p:txBody>
          <a:bodyPr>
            <a:noAutofit/>
          </a:bodyPr>
          <a:lstStyle/>
          <a:p>
            <a:r>
              <a:rPr lang="zh-CN" altLang="en-US" dirty="0"/>
              <a:t>调整程序功能，为延时小夜灯添加一种新的闪烁模式。按下按钮后，</a:t>
            </a:r>
            <a:r>
              <a:rPr lang="en-US" altLang="zh-CN" dirty="0"/>
              <a:t>LED</a:t>
            </a:r>
            <a:r>
              <a:rPr lang="zh-CN" altLang="en-US" dirty="0"/>
              <a:t>在点亮、快速闪烁、延时熄灭三种状态之间切换。</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592750" y="3369434"/>
            <a:ext cx="5006499" cy="1625894"/>
          </a:xfrm>
        </p:spPr>
        <p:txBody>
          <a:bodyPr/>
          <a:lstStyle/>
          <a:p>
            <a:r>
              <a:rPr lang="zh-CN" altLang="en-US" dirty="0">
                <a:latin typeface="方正粗圆简体" panose="02000500000000000000" pitchFamily="2" charset="-122"/>
                <a:ea typeface="方正粗圆简体" panose="02000500000000000000" pitchFamily="2" charset="-122"/>
              </a:rPr>
              <a:t>延时夜灯</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496042" y="2166324"/>
            <a:ext cx="3199915" cy="1242520"/>
          </a:xfrm>
        </p:spPr>
        <p:txBody>
          <a:bodyPr/>
          <a:lstStyle/>
          <a:p>
            <a:pPr algn="ctr"/>
            <a:r>
              <a:rPr lang="zh-CN" altLang="en-US" dirty="0"/>
              <a:t>第 </a:t>
            </a:r>
            <a:r>
              <a:rPr lang="en-US" altLang="zh-CN" dirty="0"/>
              <a:t>3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70027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了解延时模块的使用方法</a:t>
            </a: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利用变量记录数值</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进一步理解条件分支结构，能够编写程序完成多重条件判断</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延时开关是为了节约电力资源而开发的一种新型的电子开关，在生活中有着广泛便捷的应用。具备延时开关功能的小夜灯可以在开关关闭后仍然保持明亮一段时间，方便夜间使用。如果想利用</a:t>
            </a:r>
            <a:r>
              <a:rPr lang="en-US" altLang="zh-CN" dirty="0" err="1"/>
              <a:t>MixGo</a:t>
            </a:r>
            <a:r>
              <a:rPr lang="en-US" altLang="zh-CN" dirty="0"/>
              <a:t> </a:t>
            </a:r>
            <a:r>
              <a:rPr lang="zh-CN" altLang="en-US" dirty="0"/>
              <a:t>元控青春主控板上的按钮与内嵌灯制作一个延时小夜灯，应该如何实现呢？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214499" cy="4306257"/>
          </a:xfrm>
        </p:spPr>
        <p:txBody>
          <a:bodyPr/>
          <a:lstStyle/>
          <a:p>
            <a:r>
              <a:rPr lang="zh-CN" altLang="en-US" dirty="0"/>
              <a:t>首先利用条件判断结构获取并判断按钮的状态，同时根据当前内嵌灯的亮灭状态综合判断，控制内嵌</a:t>
            </a:r>
            <a:r>
              <a:rPr lang="en-US" altLang="zh-CN" dirty="0"/>
              <a:t>LED</a:t>
            </a:r>
            <a:r>
              <a:rPr lang="zh-CN" altLang="en-US" dirty="0"/>
              <a:t>灯点亮或延时关闭。</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2" name="表格 3">
            <a:extLst>
              <a:ext uri="{FF2B5EF4-FFF2-40B4-BE49-F238E27FC236}">
                <a16:creationId xmlns:a16="http://schemas.microsoft.com/office/drawing/2014/main" id="{C5C352AD-8863-4052-ABB8-793812EA61E0}"/>
              </a:ext>
            </a:extLst>
          </p:cNvPr>
          <p:cNvGraphicFramePr>
            <a:graphicFrameLocks/>
          </p:cNvGraphicFramePr>
          <p:nvPr>
            <p:extLst>
              <p:ext uri="{D42A27DB-BD31-4B8C-83A1-F6EECF244321}">
                <p14:modId xmlns:p14="http://schemas.microsoft.com/office/powerpoint/2010/main" val="4197238552"/>
              </p:ext>
            </p:extLst>
          </p:nvPr>
        </p:nvGraphicFramePr>
        <p:xfrm>
          <a:off x="1074738" y="1154113"/>
          <a:ext cx="10042524" cy="1994440"/>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985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r h="10086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变量分类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200511030"/>
                  </a:ext>
                </a:extLst>
              </a:tr>
            </a:tbl>
          </a:graphicData>
        </a:graphic>
      </p:graphicFrame>
      <p:pic>
        <p:nvPicPr>
          <p:cNvPr id="6" name="图片 5">
            <a:extLst>
              <a:ext uri="{FF2B5EF4-FFF2-40B4-BE49-F238E27FC236}">
                <a16:creationId xmlns:a16="http://schemas.microsoft.com/office/drawing/2014/main" id="{ED38B5BF-8EF9-2EB8-086E-F5383E3D6FBF}"/>
              </a:ext>
            </a:extLst>
          </p:cNvPr>
          <p:cNvPicPr>
            <a:picLocks noChangeAspect="1"/>
          </p:cNvPicPr>
          <p:nvPr/>
        </p:nvPicPr>
        <p:blipFill>
          <a:blip r:embed="rId3"/>
          <a:stretch>
            <a:fillRect/>
          </a:stretch>
        </p:blipFill>
        <p:spPr>
          <a:xfrm>
            <a:off x="5527964" y="1184521"/>
            <a:ext cx="2695223" cy="847362"/>
          </a:xfrm>
          <a:prstGeom prst="rect">
            <a:avLst/>
          </a:prstGeom>
        </p:spPr>
      </p:pic>
      <p:pic>
        <p:nvPicPr>
          <p:cNvPr id="8" name="图片 7">
            <a:extLst>
              <a:ext uri="{FF2B5EF4-FFF2-40B4-BE49-F238E27FC236}">
                <a16:creationId xmlns:a16="http://schemas.microsoft.com/office/drawing/2014/main" id="{C0A5EBDB-33B2-2D53-D72A-986CAA906D82}"/>
              </a:ext>
            </a:extLst>
          </p:cNvPr>
          <p:cNvPicPr>
            <a:picLocks noChangeAspect="1"/>
          </p:cNvPicPr>
          <p:nvPr/>
        </p:nvPicPr>
        <p:blipFill>
          <a:blip r:embed="rId4"/>
          <a:stretch>
            <a:fillRect/>
          </a:stretch>
        </p:blipFill>
        <p:spPr>
          <a:xfrm>
            <a:off x="5592040" y="2339831"/>
            <a:ext cx="1653887" cy="689120"/>
          </a:xfrm>
          <a:prstGeom prst="rect">
            <a:avLst/>
          </a:prstGeom>
        </p:spPr>
      </p:pic>
      <p:graphicFrame>
        <p:nvGraphicFramePr>
          <p:cNvPr id="3" name="表格 2">
            <a:extLst>
              <a:ext uri="{FF2B5EF4-FFF2-40B4-BE49-F238E27FC236}">
                <a16:creationId xmlns:a16="http://schemas.microsoft.com/office/drawing/2014/main" id="{25A7B555-C2CE-2CCE-3C45-3A03393E9CD8}"/>
              </a:ext>
            </a:extLst>
          </p:cNvPr>
          <p:cNvGraphicFramePr>
            <a:graphicFrameLocks noGrp="1"/>
          </p:cNvGraphicFramePr>
          <p:nvPr>
            <p:extLst>
              <p:ext uri="{D42A27DB-BD31-4B8C-83A1-F6EECF244321}">
                <p14:modId xmlns:p14="http://schemas.microsoft.com/office/powerpoint/2010/main" val="2668442015"/>
              </p:ext>
            </p:extLst>
          </p:nvPr>
        </p:nvGraphicFramePr>
        <p:xfrm>
          <a:off x="1074738" y="3148553"/>
          <a:ext cx="10042524" cy="1008668"/>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658620529"/>
                    </a:ext>
                  </a:extLst>
                </a:gridCol>
                <a:gridCol w="7902722">
                  <a:extLst>
                    <a:ext uri="{9D8B030D-6E8A-4147-A177-3AD203B41FA5}">
                      <a16:colId xmlns:a16="http://schemas.microsoft.com/office/drawing/2014/main" val="3292673729"/>
                    </a:ext>
                  </a:extLst>
                </a:gridCol>
              </a:tblGrid>
              <a:tr h="10086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数学分类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2258566705"/>
                  </a:ext>
                </a:extLst>
              </a:tr>
            </a:tbl>
          </a:graphicData>
        </a:graphic>
      </p:graphicFrame>
      <p:pic>
        <p:nvPicPr>
          <p:cNvPr id="7" name="图片 6">
            <a:extLst>
              <a:ext uri="{FF2B5EF4-FFF2-40B4-BE49-F238E27FC236}">
                <a16:creationId xmlns:a16="http://schemas.microsoft.com/office/drawing/2014/main" id="{E9D60979-EBAD-AC0C-DDC0-A5A48EA3BCF7}"/>
              </a:ext>
            </a:extLst>
          </p:cNvPr>
          <p:cNvPicPr>
            <a:picLocks noChangeAspect="1"/>
          </p:cNvPicPr>
          <p:nvPr/>
        </p:nvPicPr>
        <p:blipFill>
          <a:blip r:embed="rId5"/>
          <a:stretch>
            <a:fillRect/>
          </a:stretch>
        </p:blipFill>
        <p:spPr>
          <a:xfrm>
            <a:off x="5592040" y="3336899"/>
            <a:ext cx="1784866" cy="567113"/>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7" name="图片 6">
            <a:extLst>
              <a:ext uri="{FF2B5EF4-FFF2-40B4-BE49-F238E27FC236}">
                <a16:creationId xmlns:a16="http://schemas.microsoft.com/office/drawing/2014/main" id="{2D2ED965-0306-62FA-65C9-8CABCCACCAA5}"/>
              </a:ext>
            </a:extLst>
          </p:cNvPr>
          <p:cNvPicPr>
            <a:picLocks noChangeAspect="1"/>
          </p:cNvPicPr>
          <p:nvPr/>
        </p:nvPicPr>
        <p:blipFill>
          <a:blip r:embed="rId2"/>
          <a:stretch>
            <a:fillRect/>
          </a:stretch>
        </p:blipFill>
        <p:spPr>
          <a:xfrm>
            <a:off x="3152664" y="1682829"/>
            <a:ext cx="5571007" cy="48138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342</Words>
  <Application>Microsoft Office PowerPoint</Application>
  <PresentationFormat>宽屏</PresentationFormat>
  <Paragraphs>48</Paragraphs>
  <Slides>15</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1035</cp:revision>
  <dcterms:created xsi:type="dcterms:W3CDTF">2019-07-04T08:14:00Z</dcterms:created>
  <dcterms:modified xsi:type="dcterms:W3CDTF">2024-04-10T03:56:21Z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