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782" r:id="rId14"/>
    <p:sldId id="795" r:id="rId15"/>
    <p:sldId id="796" r:id="rId16"/>
    <p:sldId id="798" r:id="rId17"/>
    <p:sldId id="799" r:id="rId18"/>
    <p:sldId id="778" r:id="rId19"/>
    <p:sldId id="775" r:id="rId20"/>
    <p:sldId id="63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91688" autoAdjust="0"/>
  </p:normalViewPr>
  <p:slideViewPr>
    <p:cSldViewPr snapToGrid="0">
      <p:cViewPr varScale="1">
        <p:scale>
          <a:sx n="72" d="100"/>
          <a:sy n="72" d="100"/>
        </p:scale>
        <p:origin x="47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在数字电路中，数字信号只有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两种状态，它的值是通过中央值来判断的，在中央值以下规定为</a:t>
            </a:r>
            <a:r>
              <a:rPr lang="en-US" altLang="zh-CN" dirty="0"/>
              <a:t>0</a:t>
            </a:r>
            <a:r>
              <a:rPr lang="zh-CN" altLang="en-US" dirty="0"/>
              <a:t>，以上规定为</a:t>
            </a:r>
            <a:r>
              <a:rPr lang="en-US" altLang="zh-CN" dirty="0"/>
              <a:t>1</a:t>
            </a:r>
            <a:r>
              <a:rPr lang="zh-CN" altLang="en-US" dirty="0"/>
              <a:t>，所以即使混入了其他干扰信号，只要干扰信号的值不超过阈值范围，都不会改变信号结果。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在数字电路中，数字信号只有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两种状态，它的值是通过中央值来判断的，在中央值以下规定为</a:t>
            </a:r>
            <a:r>
              <a:rPr lang="en-US" altLang="zh-CN" dirty="0"/>
              <a:t>0</a:t>
            </a:r>
            <a:r>
              <a:rPr lang="zh-CN" altLang="en-US" dirty="0"/>
              <a:t>，以上规定为</a:t>
            </a:r>
            <a:r>
              <a:rPr lang="en-US" altLang="zh-CN" dirty="0"/>
              <a:t>1</a:t>
            </a:r>
            <a:r>
              <a:rPr lang="zh-CN" altLang="en-US" dirty="0"/>
              <a:t>，所以即使混入了其他干扰信号，只要干扰信号的值不超过阈值范围，都不会改变信号结果。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在数字电路中，数字信号只有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两种状态，它的值是通过中央值来判断的，在中央值以下规定为</a:t>
            </a:r>
            <a:r>
              <a:rPr lang="en-US" altLang="zh-CN" dirty="0"/>
              <a:t>0</a:t>
            </a:r>
            <a:r>
              <a:rPr lang="zh-CN" altLang="en-US" dirty="0"/>
              <a:t>，以上规定为</a:t>
            </a:r>
            <a:r>
              <a:rPr lang="en-US" altLang="zh-CN" dirty="0"/>
              <a:t>1</a:t>
            </a:r>
            <a:r>
              <a:rPr lang="zh-CN" altLang="en-US" dirty="0"/>
              <a:t>，所以即使混入了其他干扰信号，只要干扰信号的值不超过阈值范围，都不会改变信号结果。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en-US" altLang="zh-CN" dirty="0"/>
              <a:t>GPIO(General-purpose input output)</a:t>
            </a:r>
            <a:r>
              <a:rPr lang="zh-CN" altLang="en-US" dirty="0"/>
              <a:t>，通用输入输出端口的简称。将外部设备与</a:t>
            </a:r>
            <a:r>
              <a:rPr lang="en-US" altLang="zh-CN" dirty="0"/>
              <a:t>GPIO</a:t>
            </a:r>
            <a:r>
              <a:rPr lang="zh-CN" altLang="en-US" dirty="0"/>
              <a:t>引脚连接起来，即可实现主控板与外部的通信，控制以及数据采集的功能，并可以通过程序控制其输出和输入。	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GPIO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GPIO</a:t>
            </a:r>
            <a:r>
              <a:rPr lang="zh-CN" altLang="en-US" dirty="0"/>
              <a:t>传递的信号根据类型不同可以分为数字信号和模拟信号，根据信号传递方向的不同可以分为信号输入以及信号输出。因此，</a:t>
            </a:r>
            <a:r>
              <a:rPr lang="en-US" altLang="zh-CN" dirty="0"/>
              <a:t>GPIO</a:t>
            </a:r>
            <a:r>
              <a:rPr lang="zh-CN" altLang="en-US" dirty="0"/>
              <a:t>常见的工作模式包括数字输出、模拟输出、数字输入、模拟输入等，此外还包括上拉输入、下拉输入等类型。需要根据连接的外接元件不同类型及不同的需求对应选择</a:t>
            </a:r>
            <a:r>
              <a:rPr lang="en-US" altLang="zh-CN" dirty="0"/>
              <a:t>GPIO</a:t>
            </a:r>
            <a:r>
              <a:rPr lang="zh-CN" altLang="en-US" dirty="0"/>
              <a:t>工作模式。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GPIO</a:t>
            </a:r>
            <a:r>
              <a:rPr lang="zh-CN" altLang="en-US" dirty="0"/>
              <a:t>工作模式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数字信号，是指幅度的取值是离散的信号类型，幅值被限制在有限个数值之内。二进制码就是一种数字信号，用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来表示两种不同的物理状态。数字信号抗干扰的能力强，因此被广泛应用于信息处理之中。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数字信号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8"/>
            <a:ext cx="10408920" cy="101950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元控青春主控板上有</a:t>
            </a:r>
            <a:r>
              <a:rPr lang="en-US" altLang="zh-CN" dirty="0"/>
              <a:t>4</a:t>
            </a:r>
            <a:r>
              <a:rPr lang="zh-CN" altLang="en-US" dirty="0"/>
              <a:t>个拓展接口，方便外接设备的使用。每个扩展接口有对应的管脚号，管脚号印刷于主控板背面。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拓展接口</a:t>
            </a:r>
            <a:endParaRPr lang="zh-CN" altLang="zh-CN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t="-235"/>
          <a:stretch>
            <a:fillRect/>
          </a:stretch>
        </p:blipFill>
        <p:spPr>
          <a:xfrm rot="161569">
            <a:off x="2631177" y="3417735"/>
            <a:ext cx="6886510" cy="2894796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  <p:cxnSp>
        <p:nvCxnSpPr>
          <p:cNvPr id="10" name="连接符: 肘形 9"/>
          <p:cNvCxnSpPr/>
          <p:nvPr/>
        </p:nvCxnSpPr>
        <p:spPr>
          <a:xfrm flipV="1">
            <a:off x="3439956" y="6015229"/>
            <a:ext cx="1408448" cy="318742"/>
          </a:xfrm>
          <a:prstGeom prst="bentConnector3">
            <a:avLst>
              <a:gd name="adj1" fmla="val 100000"/>
            </a:avLst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/>
          <p:cNvSpPr txBox="1"/>
          <p:nvPr/>
        </p:nvSpPr>
        <p:spPr>
          <a:xfrm>
            <a:off x="737420" y="6138660"/>
            <a:ext cx="2676062" cy="622986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txBody>
          <a:bodyPr vert="horz" lIns="0" tIns="45720" rIns="0" bIns="45720" rtlCol="0">
            <a:normAutofit fontScale="62500" lnSpcReduction="20000"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IO9</a:t>
            </a:r>
            <a:r>
              <a:rPr lang="zh-CN" altLang="en-US" dirty="0"/>
              <a:t>、</a:t>
            </a:r>
            <a:r>
              <a:rPr lang="en-US" altLang="zh-CN" dirty="0"/>
              <a:t>IO10</a:t>
            </a:r>
            <a:r>
              <a:rPr lang="zh-CN" altLang="en-US" dirty="0"/>
              <a:t>、</a:t>
            </a:r>
            <a:r>
              <a:rPr lang="en-US" altLang="zh-CN" dirty="0"/>
              <a:t> IO11</a:t>
            </a:r>
            <a:r>
              <a:rPr lang="zh-CN" altLang="en-US" dirty="0"/>
              <a:t>、</a:t>
            </a:r>
            <a:r>
              <a:rPr lang="en-US" altLang="zh-CN" dirty="0"/>
              <a:t> IO12</a:t>
            </a:r>
            <a:endParaRPr lang="zh-CN" altLang="en-US" dirty="0"/>
          </a:p>
        </p:txBody>
      </p:sp>
      <p:sp>
        <p:nvSpPr>
          <p:cNvPr id="14" name="内容占位符 2"/>
          <p:cNvSpPr txBox="1"/>
          <p:nvPr/>
        </p:nvSpPr>
        <p:spPr>
          <a:xfrm>
            <a:off x="8912571" y="6090283"/>
            <a:ext cx="3217977" cy="605485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txBody>
          <a:bodyPr vert="horz" lIns="0" tIns="45720" rIns="0" bIns="45720" rtlCol="0">
            <a:normAutofit/>
          </a:bodyPr>
          <a:lstStyle>
            <a:defPPr>
              <a:defRPr lang="zh-CN"/>
            </a:defPPr>
            <a:lvl1pPr indent="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IO5</a:t>
            </a:r>
            <a:r>
              <a:rPr lang="zh-CN" altLang="en-US" dirty="0"/>
              <a:t>、</a:t>
            </a:r>
            <a:r>
              <a:rPr lang="en-US" altLang="zh-CN" dirty="0"/>
              <a:t>IO6</a:t>
            </a:r>
            <a:r>
              <a:rPr lang="zh-CN" altLang="en-US" dirty="0"/>
              <a:t>、</a:t>
            </a:r>
            <a:r>
              <a:rPr lang="en-US" altLang="zh-CN" dirty="0"/>
              <a:t> IO7</a:t>
            </a:r>
            <a:r>
              <a:rPr lang="zh-CN" altLang="en-US" dirty="0"/>
              <a:t>、</a:t>
            </a:r>
            <a:r>
              <a:rPr lang="en-US" altLang="zh-CN" dirty="0"/>
              <a:t> IO8</a:t>
            </a:r>
            <a:endParaRPr lang="zh-CN" altLang="en-US" dirty="0"/>
          </a:p>
        </p:txBody>
      </p:sp>
      <p:cxnSp>
        <p:nvCxnSpPr>
          <p:cNvPr id="13" name="连接符: 肘形 12"/>
          <p:cNvCxnSpPr/>
          <p:nvPr/>
        </p:nvCxnSpPr>
        <p:spPr>
          <a:xfrm rot="10800000">
            <a:off x="7061317" y="6057236"/>
            <a:ext cx="1655879" cy="299945"/>
          </a:xfrm>
          <a:prstGeom prst="bentConnector3">
            <a:avLst>
              <a:gd name="adj1" fmla="val 100000"/>
            </a:avLst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/>
          <p:nvPr/>
        </p:nvSpPr>
        <p:spPr>
          <a:xfrm>
            <a:off x="9069658" y="2875465"/>
            <a:ext cx="2706927" cy="907495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IO1</a:t>
            </a:r>
            <a:r>
              <a:rPr lang="zh-CN" altLang="en-US" sz="1600" dirty="0"/>
              <a:t>、</a:t>
            </a:r>
            <a:r>
              <a:rPr lang="en-US" altLang="zh-CN" sz="1600" dirty="0"/>
              <a:t>IO2</a:t>
            </a:r>
            <a:r>
              <a:rPr lang="zh-CN" altLang="en-US" sz="1600" dirty="0"/>
              <a:t>、</a:t>
            </a:r>
            <a:r>
              <a:rPr lang="en-US" altLang="zh-CN" sz="1600" dirty="0"/>
              <a:t> IO3 </a:t>
            </a:r>
            <a:r>
              <a:rPr lang="zh-CN" altLang="en-US" sz="1600" dirty="0"/>
              <a:t>、</a:t>
            </a:r>
            <a:r>
              <a:rPr lang="en-US" altLang="zh-CN" sz="1600" dirty="0"/>
              <a:t>IO4</a:t>
            </a:r>
            <a:endParaRPr lang="zh-CN" altLang="en-US" sz="1600" dirty="0"/>
          </a:p>
        </p:txBody>
      </p:sp>
      <p:cxnSp>
        <p:nvCxnSpPr>
          <p:cNvPr id="35" name="连接符: 肘形 34"/>
          <p:cNvCxnSpPr/>
          <p:nvPr/>
        </p:nvCxnSpPr>
        <p:spPr>
          <a:xfrm rot="10800000" flipV="1">
            <a:off x="7265923" y="3072451"/>
            <a:ext cx="1646124" cy="304551"/>
          </a:xfrm>
          <a:prstGeom prst="bentConnector3">
            <a:avLst>
              <a:gd name="adj1" fmla="val 100417"/>
            </a:avLst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/>
          <p:nvPr/>
        </p:nvCxnSpPr>
        <p:spPr>
          <a:xfrm>
            <a:off x="3528360" y="3072451"/>
            <a:ext cx="1408448" cy="318742"/>
          </a:xfrm>
          <a:prstGeom prst="bentConnector3">
            <a:avLst>
              <a:gd name="adj1" fmla="val 100000"/>
            </a:avLst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/>
          <p:cNvSpPr txBox="1"/>
          <p:nvPr/>
        </p:nvSpPr>
        <p:spPr>
          <a:xfrm>
            <a:off x="966020" y="2930012"/>
            <a:ext cx="2697111" cy="623097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txBody>
          <a:bodyPr vert="horz" lIns="0" tIns="45720" rIns="0" bIns="45720" rtlCol="0">
            <a:normAutofit fontScale="62500" lnSpcReduction="20000"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IO43</a:t>
            </a:r>
            <a:r>
              <a:rPr lang="zh-CN" altLang="en-US" dirty="0"/>
              <a:t>、</a:t>
            </a:r>
            <a:r>
              <a:rPr lang="en-US" altLang="zh-CN" dirty="0"/>
              <a:t>IO44</a:t>
            </a:r>
            <a:r>
              <a:rPr lang="zh-CN" altLang="en-US" dirty="0"/>
              <a:t>、</a:t>
            </a:r>
            <a:r>
              <a:rPr lang="en-US" altLang="zh-CN" dirty="0"/>
              <a:t>SCL</a:t>
            </a:r>
            <a:r>
              <a:rPr lang="zh-CN" altLang="en-US" dirty="0"/>
              <a:t>、</a:t>
            </a:r>
            <a:r>
              <a:rPr lang="en-US" altLang="zh-CN" dirty="0"/>
              <a:t> SDA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10534" y="3442447"/>
            <a:ext cx="2958353" cy="107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408920" cy="278574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双色彩灯是一种典型的数字输出设备，主控板通过管脚发送数字信号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可以控制双色彩灯的开关状态。两个管脚分别控制不同的颜色。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A:DOR——</a:t>
            </a:r>
            <a:r>
              <a:rPr lang="zh-CN" altLang="en-US" dirty="0"/>
              <a:t>前一个管脚，数字输出（</a:t>
            </a:r>
            <a:r>
              <a:rPr lang="en-US" altLang="zh-CN" dirty="0"/>
              <a:t>Digital Output</a:t>
            </a:r>
            <a:r>
              <a:rPr lang="zh-CN" altLang="en-US" dirty="0"/>
              <a:t>），红色（</a:t>
            </a:r>
            <a:r>
              <a:rPr lang="en-US" altLang="zh-CN" dirty="0"/>
              <a:t>Red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B:DOG——</a:t>
            </a:r>
            <a:r>
              <a:rPr lang="zh-CN" altLang="en-US" dirty="0"/>
              <a:t>后一个管脚，数字输出（</a:t>
            </a:r>
            <a:r>
              <a:rPr lang="en-US" altLang="zh-CN" dirty="0"/>
              <a:t>Digital Output</a:t>
            </a:r>
            <a:r>
              <a:rPr lang="zh-CN" altLang="en-US" dirty="0"/>
              <a:t>），绿色（</a:t>
            </a:r>
            <a:r>
              <a:rPr lang="en-US" altLang="zh-CN" dirty="0"/>
              <a:t>Green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双色彩灯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23962" r="26480" b="23387"/>
          <a:stretch>
            <a:fillRect/>
          </a:stretch>
        </p:blipFill>
        <p:spPr>
          <a:xfrm rot="16200000">
            <a:off x="1987346" y="4553564"/>
            <a:ext cx="1120880" cy="1983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调整程序功能，尝试利用双色灯实现红、黄、绿三种颜色交替闪烁的效果。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红绿双色灯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179448" y="2166324"/>
            <a:ext cx="3833102" cy="1207831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36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MixGo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元控青春主控板外接元件的使用方法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初步认识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工作模式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能够编写程序对数字输出设备进行控制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彩灯是生活中最为常见的设备之一，颜色各异的彩灯可以为日常生活增添许多色彩。如果想用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元控青春主控板控制外接彩灯元件实现闪烁、色彩变幻等效果，应该如何实现呢？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首先将彩灯连接到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</a:t>
            </a:r>
            <a:r>
              <a:rPr lang="en-US" altLang="zh-CN" dirty="0"/>
              <a:t>USB</a:t>
            </a:r>
            <a:r>
              <a:rPr lang="zh-CN" altLang="en-US" dirty="0"/>
              <a:t>拓展接口上，之后根据接口的管脚号实现对彩灯亮灭的控制。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4" cy="29858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2985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8541" y="1426239"/>
            <a:ext cx="5918961" cy="2422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5771" y="1825834"/>
            <a:ext cx="4195289" cy="4462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宽屏</PresentationFormat>
  <Paragraphs>94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ZWSimpleStroke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湘琳不相邻</cp:lastModifiedBy>
  <cp:revision>1056</cp:revision>
  <dcterms:created xsi:type="dcterms:W3CDTF">2019-07-04T08:14:00Z</dcterms:created>
  <dcterms:modified xsi:type="dcterms:W3CDTF">2024-04-15T10:31:10Z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DDC17F2520F941DDA51073E4506157B0</vt:lpwstr>
  </property>
</Properties>
</file>