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801" r:id="rId2"/>
    <p:sldId id="286" r:id="rId3"/>
    <p:sldId id="643" r:id="rId4"/>
    <p:sldId id="323" r:id="rId5"/>
    <p:sldId id="351" r:id="rId6"/>
    <p:sldId id="653" r:id="rId7"/>
    <p:sldId id="350" r:id="rId8"/>
    <p:sldId id="792" r:id="rId9"/>
    <p:sldId id="793" r:id="rId10"/>
    <p:sldId id="358" r:id="rId11"/>
    <p:sldId id="782" r:id="rId12"/>
    <p:sldId id="685" r:id="rId13"/>
    <p:sldId id="777" r:id="rId14"/>
    <p:sldId id="778" r:id="rId15"/>
    <p:sldId id="775" r:id="rId16"/>
    <p:sldId id="639"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328CF0"/>
    <a:srgbClr val="4E67C8"/>
    <a:srgbClr val="84BAF6"/>
    <a:srgbClr val="ADDDEB"/>
    <a:srgbClr val="F6E2E3"/>
    <a:srgbClr val="526372"/>
    <a:srgbClr val="4D5D6B"/>
    <a:srgbClr val="5A6C7D"/>
    <a:srgbClr val="C7E9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6407" autoAdjust="0"/>
  </p:normalViewPr>
  <p:slideViewPr>
    <p:cSldViewPr snapToGrid="0">
      <p:cViewPr varScale="1">
        <p:scale>
          <a:sx n="68" d="100"/>
          <a:sy n="68" d="100"/>
        </p:scale>
        <p:origin x="633" y="36"/>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2024-04-10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25082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927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84939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14</a:t>
            </a:fld>
            <a:endParaRPr lang="zh-CN" altLang="en-US"/>
          </a:p>
        </p:txBody>
      </p:sp>
    </p:spTree>
    <p:extLst>
      <p:ext uri="{BB962C8B-B14F-4D97-AF65-F5344CB8AC3E}">
        <p14:creationId xmlns:p14="http://schemas.microsoft.com/office/powerpoint/2010/main" val="121666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a:extLst>
              <a:ext uri="{FF2B5EF4-FFF2-40B4-BE49-F238E27FC236}">
                <a16:creationId xmlns:a16="http://schemas.microsoft.com/office/drawing/2014/main" id="{9BE5AF99-AF18-4D05-9D0B-C16BC705A1F7}"/>
              </a:ext>
            </a:extLst>
          </p:cNvPr>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a:extLst>
              <a:ext uri="{FF2B5EF4-FFF2-40B4-BE49-F238E27FC236}">
                <a16:creationId xmlns:a16="http://schemas.microsoft.com/office/drawing/2014/main" id="{815BBE8E-C9DA-64C6-8142-04CA33A7A214}"/>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a:extLst>
              <a:ext uri="{FF2B5EF4-FFF2-40B4-BE49-F238E27FC236}">
                <a16:creationId xmlns:a16="http://schemas.microsoft.com/office/drawing/2014/main" id="{BEE4E819-1072-3E14-4362-A80355694595}"/>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2024-04-10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a:solidFill>
                    <a:schemeClr val="accent1"/>
                  </a:solidFill>
                  <a:latin typeface="+mj-ea"/>
                  <a:ea typeface="+mj-ea"/>
                </a:rPr>
                <a:t>元控青春伴我学编程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a:extLst>
              <a:ext uri="{FF2B5EF4-FFF2-40B4-BE49-F238E27FC236}">
                <a16:creationId xmlns:a16="http://schemas.microsoft.com/office/drawing/2014/main" id="{ADAF04B8-D805-8A16-2732-FBAD15A489B4}"/>
              </a:ext>
            </a:extLst>
          </p:cNvPr>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a:extLst>
              <a:ext uri="{FF2B5EF4-FFF2-40B4-BE49-F238E27FC236}">
                <a16:creationId xmlns:a16="http://schemas.microsoft.com/office/drawing/2014/main" id="{4355F08A-064F-FCCE-F606-ECD82BB3E16A}"/>
              </a:ext>
            </a:extLst>
          </p:cNvPr>
          <p:cNvCxnSpPr>
            <a:cxnSpLocks/>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3484"/>
      </p:ext>
    </p:extLst>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1653683"/>
          </a:xfrm>
        </p:spPr>
        <p:txBody>
          <a:bodyPr>
            <a:normAutofit fontScale="92500" lnSpcReduction="20000"/>
          </a:bodyPr>
          <a:lstStyle/>
          <a:p>
            <a:r>
              <a:rPr lang="en-US" altLang="zh-CN" dirty="0"/>
              <a:t>RGB</a:t>
            </a:r>
            <a:r>
              <a:rPr lang="zh-CN" altLang="en-US" dirty="0"/>
              <a:t>色彩模式是工业界的一种颜色标准，通过对红</a:t>
            </a:r>
            <a:r>
              <a:rPr lang="en-US" altLang="zh-CN" dirty="0"/>
              <a:t>(R)</a:t>
            </a:r>
            <a:r>
              <a:rPr lang="zh-CN" altLang="en-US" dirty="0"/>
              <a:t>、绿</a:t>
            </a:r>
            <a:r>
              <a:rPr lang="en-US" altLang="zh-CN" dirty="0"/>
              <a:t>(G)</a:t>
            </a:r>
            <a:r>
              <a:rPr lang="zh-CN" altLang="en-US" dirty="0"/>
              <a:t>、蓝</a:t>
            </a:r>
            <a:r>
              <a:rPr lang="en-US" altLang="zh-CN" dirty="0"/>
              <a:t>(B)</a:t>
            </a:r>
            <a:r>
              <a:rPr lang="zh-CN" altLang="en-US" dirty="0"/>
              <a:t>三个颜色通道的变化以及它们相互之间的叠加来得到各式各样的颜色。</a:t>
            </a:r>
            <a:r>
              <a:rPr lang="en-US" altLang="zh-CN" dirty="0"/>
              <a:t>RGB</a:t>
            </a:r>
            <a:r>
              <a:rPr lang="zh-CN" altLang="en-US" dirty="0"/>
              <a:t>代表红、绿、蓝三个通道的颜色，这个标准几乎包括了人类视力所能感知的所有颜色，是运用最广的颜色系统之一。</a:t>
            </a:r>
          </a:p>
        </p:txBody>
      </p:sp>
      <p:sp>
        <p:nvSpPr>
          <p:cNvPr id="4" name="文本占位符 3"/>
          <p:cNvSpPr>
            <a:spLocks noGrp="1"/>
          </p:cNvSpPr>
          <p:nvPr>
            <p:ph type="body" sz="quarter" idx="16"/>
          </p:nvPr>
        </p:nvSpPr>
        <p:spPr/>
        <p:txBody>
          <a:bodyPr/>
          <a:lstStyle/>
          <a:p>
            <a:r>
              <a:rPr lang="zh-CN" altLang="en-US" dirty="0"/>
              <a:t> </a:t>
            </a:r>
            <a:r>
              <a:rPr lang="en-US" altLang="zh-CN" dirty="0"/>
              <a:t>RGB</a:t>
            </a:r>
            <a:r>
              <a:rPr lang="zh-CN" altLang="en-US" dirty="0"/>
              <a:t>色彩模式</a:t>
            </a:r>
            <a:endParaRPr lang="zh-CN" altLang="zh-CN" dirty="0"/>
          </a:p>
        </p:txBody>
      </p:sp>
      <p:pic>
        <p:nvPicPr>
          <p:cNvPr id="10" name="图片 9">
            <a:extLst>
              <a:ext uri="{FF2B5EF4-FFF2-40B4-BE49-F238E27FC236}">
                <a16:creationId xmlns:a16="http://schemas.microsoft.com/office/drawing/2014/main" id="{7FD5BA0F-FBC6-4353-8F92-DCEE9D9CA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367" y="3429000"/>
            <a:ext cx="5153025" cy="2771775"/>
          </a:xfrm>
          <a:prstGeom prst="rect">
            <a:avLst/>
          </a:prstGeom>
        </p:spPr>
      </p:pic>
    </p:spTree>
    <p:extLst>
      <p:ext uri="{BB962C8B-B14F-4D97-AF65-F5344CB8AC3E}">
        <p14:creationId xmlns:p14="http://schemas.microsoft.com/office/powerpoint/2010/main" val="304775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F772DF0-2D54-C8D9-5A55-954F08B24A18}"/>
              </a:ext>
            </a:extLst>
          </p:cNvPr>
          <p:cNvPicPr>
            <a:picLocks noChangeAspect="1"/>
          </p:cNvPicPr>
          <p:nvPr/>
        </p:nvPicPr>
        <p:blipFill>
          <a:blip r:embed="rId2"/>
          <a:stretch>
            <a:fillRect/>
          </a:stretch>
        </p:blipFill>
        <p:spPr>
          <a:xfrm>
            <a:off x="3617677" y="4876723"/>
            <a:ext cx="5409945" cy="1301689"/>
          </a:xfrm>
          <a:prstGeom prst="rect">
            <a:avLst/>
          </a:prstGeom>
        </p:spPr>
      </p:pic>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90200" cy="4300387"/>
          </a:xfrm>
        </p:spPr>
        <p:txBody>
          <a:bodyPr>
            <a:normAutofit/>
          </a:bodyPr>
          <a:lstStyle/>
          <a:p>
            <a:r>
              <a:rPr lang="en-US" altLang="zh-CN" dirty="0" err="1"/>
              <a:t>MixGo</a:t>
            </a:r>
            <a:r>
              <a:rPr lang="en-US" altLang="zh-CN" dirty="0"/>
              <a:t> </a:t>
            </a:r>
            <a:r>
              <a:rPr lang="zh-CN" altLang="en-US" dirty="0"/>
              <a:t>元控青春控制板上共有</a:t>
            </a:r>
            <a:r>
              <a:rPr lang="en-US" altLang="zh-CN" dirty="0"/>
              <a:t>4</a:t>
            </a:r>
            <a:r>
              <a:rPr lang="zh-CN" altLang="en-US" dirty="0"/>
              <a:t>枚</a:t>
            </a:r>
            <a:r>
              <a:rPr lang="en-US" altLang="zh-CN" dirty="0"/>
              <a:t>RGB</a:t>
            </a:r>
            <a:r>
              <a:rPr lang="zh-CN" altLang="en-US" dirty="0"/>
              <a:t>灯，灯号依次是</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。通过程序编写，我们可以控制任意一枚</a:t>
            </a:r>
            <a:r>
              <a:rPr lang="en-US" altLang="zh-CN" dirty="0"/>
              <a:t>RGB</a:t>
            </a:r>
            <a:r>
              <a:rPr lang="zh-CN" altLang="en-US" dirty="0"/>
              <a:t>灯的亮灭并且可以通过设置“</a:t>
            </a:r>
            <a:r>
              <a:rPr lang="en-US" altLang="zh-CN" dirty="0"/>
              <a:t>R”“G”“B”</a:t>
            </a:r>
            <a:r>
              <a:rPr lang="zh-CN" altLang="en-US" dirty="0"/>
              <a:t>的值控制“</a:t>
            </a:r>
            <a:r>
              <a:rPr lang="en-US" altLang="zh-CN" dirty="0"/>
              <a:t>RGB</a:t>
            </a:r>
            <a:r>
              <a:rPr lang="zh-CN" altLang="en-US" dirty="0"/>
              <a:t>灯”的颜色。</a:t>
            </a:r>
            <a:endParaRPr lang="zh-CN" altLang="zh-CN" dirty="0"/>
          </a:p>
        </p:txBody>
      </p:sp>
      <p:sp>
        <p:nvSpPr>
          <p:cNvPr id="4" name="文本占位符 3"/>
          <p:cNvSpPr>
            <a:spLocks noGrp="1"/>
          </p:cNvSpPr>
          <p:nvPr>
            <p:ph type="body" sz="quarter" idx="16"/>
          </p:nvPr>
        </p:nvSpPr>
        <p:spPr/>
        <p:txBody>
          <a:bodyPr/>
          <a:lstStyle/>
          <a:p>
            <a:r>
              <a:rPr lang="zh-CN" altLang="en-US" dirty="0"/>
              <a:t> “</a:t>
            </a:r>
            <a:r>
              <a:rPr lang="en-US" altLang="zh-CN" dirty="0"/>
              <a:t>RGB</a:t>
            </a:r>
            <a:r>
              <a:rPr lang="zh-CN" altLang="en-US" dirty="0"/>
              <a:t>灯”模块</a:t>
            </a:r>
            <a:endParaRPr lang="zh-CN" altLang="zh-CN" dirty="0"/>
          </a:p>
        </p:txBody>
      </p:sp>
      <p:sp>
        <p:nvSpPr>
          <p:cNvPr id="12" name="矩形 11">
            <a:extLst>
              <a:ext uri="{FF2B5EF4-FFF2-40B4-BE49-F238E27FC236}">
                <a16:creationId xmlns:a16="http://schemas.microsoft.com/office/drawing/2014/main" id="{BAF1FD1C-5691-44B5-8586-ABA1D27E5394}"/>
              </a:ext>
            </a:extLst>
          </p:cNvPr>
          <p:cNvSpPr/>
          <p:nvPr/>
        </p:nvSpPr>
        <p:spPr>
          <a:xfrm>
            <a:off x="4647884" y="4912857"/>
            <a:ext cx="4321550" cy="12261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14" name="组合 13">
            <a:extLst>
              <a:ext uri="{FF2B5EF4-FFF2-40B4-BE49-F238E27FC236}">
                <a16:creationId xmlns:a16="http://schemas.microsoft.com/office/drawing/2014/main" id="{2C66852C-72AD-909B-AF6B-ABB8448BB1C2}"/>
              </a:ext>
            </a:extLst>
          </p:cNvPr>
          <p:cNvGrpSpPr/>
          <p:nvPr/>
        </p:nvGrpSpPr>
        <p:grpSpPr>
          <a:xfrm>
            <a:off x="4395216" y="3249390"/>
            <a:ext cx="3696989" cy="1599745"/>
            <a:chOff x="4247506" y="3277525"/>
            <a:chExt cx="3696989" cy="1599745"/>
          </a:xfrm>
        </p:grpSpPr>
        <p:pic>
          <p:nvPicPr>
            <p:cNvPr id="7" name="图片 6">
              <a:extLst>
                <a:ext uri="{FF2B5EF4-FFF2-40B4-BE49-F238E27FC236}">
                  <a16:creationId xmlns:a16="http://schemas.microsoft.com/office/drawing/2014/main" id="{987FA2FB-28F7-F5CA-9130-6C04C5C8552D}"/>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47506" y="3277525"/>
              <a:ext cx="3696989" cy="1599745"/>
            </a:xfrm>
            <a:prstGeom prst="rect">
              <a:avLst/>
            </a:prstGeom>
          </p:spPr>
        </p:pic>
        <p:sp>
          <p:nvSpPr>
            <p:cNvPr id="8" name="矩形 7">
              <a:extLst>
                <a:ext uri="{FF2B5EF4-FFF2-40B4-BE49-F238E27FC236}">
                  <a16:creationId xmlns:a16="http://schemas.microsoft.com/office/drawing/2014/main" id="{D450088E-A0DB-7DB7-F2B4-5C075FB431CE}"/>
                </a:ext>
              </a:extLst>
            </p:cNvPr>
            <p:cNvSpPr/>
            <p:nvPr/>
          </p:nvSpPr>
          <p:spPr>
            <a:xfrm>
              <a:off x="5092505" y="4501662"/>
              <a:ext cx="225083" cy="196948"/>
            </a:xfrm>
            <a:prstGeom prst="rect">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1CCAEE7-70C4-0E78-109C-B4DEEA6A6664}"/>
                </a:ext>
              </a:extLst>
            </p:cNvPr>
            <p:cNvSpPr/>
            <p:nvPr/>
          </p:nvSpPr>
          <p:spPr>
            <a:xfrm>
              <a:off x="6961163" y="4499317"/>
              <a:ext cx="225083" cy="196948"/>
            </a:xfrm>
            <a:prstGeom prst="rect">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4300387"/>
          </a:xfrm>
        </p:spPr>
        <p:txBody>
          <a:bodyPr>
            <a:normAutofit/>
          </a:bodyPr>
          <a:lstStyle/>
          <a:p>
            <a:r>
              <a:rPr lang="zh-CN" altLang="en-US" dirty="0"/>
              <a:t>利用控制分类中的系统运行时间模块可以获取主控板开始运行程序到运行到此模块之间经过的时长，数值单位为毫秒。此模块常用于进行计时等操作。</a:t>
            </a:r>
          </a:p>
        </p:txBody>
      </p:sp>
      <p:sp>
        <p:nvSpPr>
          <p:cNvPr id="4" name="文本占位符 3"/>
          <p:cNvSpPr>
            <a:spLocks noGrp="1"/>
          </p:cNvSpPr>
          <p:nvPr>
            <p:ph type="body" sz="quarter" idx="16"/>
          </p:nvPr>
        </p:nvSpPr>
        <p:spPr/>
        <p:txBody>
          <a:bodyPr/>
          <a:lstStyle/>
          <a:p>
            <a:r>
              <a:rPr lang="zh-CN" altLang="en-US" dirty="0"/>
              <a:t> 系统运行时间模块</a:t>
            </a:r>
            <a:endParaRPr lang="zh-CN" altLang="zh-CN" dirty="0"/>
          </a:p>
        </p:txBody>
      </p:sp>
    </p:spTree>
    <p:extLst>
      <p:ext uri="{BB962C8B-B14F-4D97-AF65-F5344CB8AC3E}">
        <p14:creationId xmlns:p14="http://schemas.microsoft.com/office/powerpoint/2010/main" val="247898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extLst>
      <p:ext uri="{BB962C8B-B14F-4D97-AF65-F5344CB8AC3E}">
        <p14:creationId xmlns:p14="http://schemas.microsoft.com/office/powerpoint/2010/main" val="288763954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调整程序功能，当一轮反应测试完毕后，当按下</a:t>
            </a:r>
            <a:r>
              <a:rPr lang="en-US" altLang="zh-CN" dirty="0"/>
              <a:t>B1</a:t>
            </a:r>
            <a:r>
              <a:rPr lang="zh-CN" altLang="en-US" dirty="0"/>
              <a:t>按键再开始新一轮的抢答。</a:t>
            </a:r>
          </a:p>
        </p:txBody>
      </p:sp>
    </p:spTree>
    <p:extLst>
      <p:ext uri="{BB962C8B-B14F-4D97-AF65-F5344CB8AC3E}">
        <p14:creationId xmlns:p14="http://schemas.microsoft.com/office/powerpoint/2010/main" val="3797530724"/>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2990021" y="3369434"/>
            <a:ext cx="6211958" cy="1625894"/>
          </a:xfrm>
        </p:spPr>
        <p:txBody>
          <a:bodyPr/>
          <a:lstStyle/>
          <a:p>
            <a:r>
              <a:rPr lang="zh-CN" altLang="en-US" dirty="0">
                <a:latin typeface="方正粗圆简体" panose="02000500000000000000" pitchFamily="2" charset="-122"/>
                <a:ea typeface="方正粗圆简体" panose="02000500000000000000" pitchFamily="2" charset="-122"/>
              </a:rPr>
              <a:t>反应大比拼</a:t>
            </a:r>
          </a:p>
        </p:txBody>
      </p:sp>
      <p:sp>
        <p:nvSpPr>
          <p:cNvPr id="3" name="文本占位符 39">
            <a:extLst>
              <a:ext uri="{FF2B5EF4-FFF2-40B4-BE49-F238E27FC236}">
                <a16:creationId xmlns:a16="http://schemas.microsoft.com/office/drawing/2014/main" id="{8C458E80-E397-4B99-9E30-99F426DB0CF6}"/>
              </a:ext>
            </a:extLst>
          </p:cNvPr>
          <p:cNvSpPr>
            <a:spLocks noGrp="1"/>
          </p:cNvSpPr>
          <p:nvPr>
            <p:ph type="body" sz="quarter" idx="13"/>
          </p:nvPr>
        </p:nvSpPr>
        <p:spPr>
          <a:xfrm>
            <a:off x="4496042" y="2166324"/>
            <a:ext cx="3199915" cy="1242520"/>
          </a:xfrm>
        </p:spPr>
        <p:txBody>
          <a:bodyPr/>
          <a:lstStyle/>
          <a:p>
            <a:pPr algn="ctr"/>
            <a:r>
              <a:rPr lang="zh-CN" altLang="en-US" dirty="0"/>
              <a:t>第 </a:t>
            </a:r>
            <a:r>
              <a:rPr lang="en-US" altLang="zh-CN" dirty="0"/>
              <a:t>8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a:extLst>
              <a:ext uri="{FF2B5EF4-FFF2-40B4-BE49-F238E27FC236}">
                <a16:creationId xmlns:a16="http://schemas.microsoft.com/office/drawing/2014/main" id="{8EDFDBAF-8FF2-5906-89AF-9EEAF3CB4FC3}"/>
              </a:ext>
            </a:extLst>
          </p:cNvPr>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了解系统运行时间模块的使用方法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掌握过程控制的实现模式，能够按照需求编写程序完成过程控制</a:t>
            </a:r>
          </a:p>
        </p:txBody>
      </p:sp>
    </p:spTree>
    <p:extLst>
      <p:ext uri="{BB962C8B-B14F-4D97-AF65-F5344CB8AC3E}">
        <p14:creationId xmlns:p14="http://schemas.microsoft.com/office/powerpoint/2010/main" val="176850753"/>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在日常生活中，良好的反应能力可以提高你在体育、运动、驾驶车辆等日常身体活动中的表现。如果想要利用</a:t>
            </a:r>
            <a:r>
              <a:rPr lang="en-US" altLang="zh-CN" dirty="0" err="1"/>
              <a:t>MixGo</a:t>
            </a:r>
            <a:r>
              <a:rPr lang="en-US" altLang="zh-CN" dirty="0"/>
              <a:t> </a:t>
            </a:r>
            <a:r>
              <a:rPr lang="zh-CN" altLang="en-US" dirty="0"/>
              <a:t>元控青春主控板制作一个反应比拼的游戏，应该如何实现呢？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a:extLst>
              <a:ext uri="{FF2B5EF4-FFF2-40B4-BE49-F238E27FC236}">
                <a16:creationId xmlns:a16="http://schemas.microsoft.com/office/drawing/2014/main" id="{60BF48B8-A7C9-4671-8DD0-40F1625A638A}"/>
              </a:ext>
            </a:extLst>
          </p:cNvPr>
          <p:cNvSpPr>
            <a:spLocks noGrp="1"/>
          </p:cNvSpPr>
          <p:nvPr>
            <p:ph sz="quarter" idx="14"/>
          </p:nvPr>
        </p:nvSpPr>
        <p:spPr>
          <a:xfrm>
            <a:off x="838199" y="1268920"/>
            <a:ext cx="10418619" cy="4306257"/>
          </a:xfrm>
        </p:spPr>
        <p:txBody>
          <a:bodyPr/>
          <a:lstStyle/>
          <a:p>
            <a:r>
              <a:rPr lang="zh-CN" altLang="en-US" dirty="0"/>
              <a:t>想要测反应游戏的功能，可以先随机延时一段时间，随后点亮彩灯，提示选手快速按下按键，随后记录按键与点亮彩灯之间的时间差作为反应时间。</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C5C352AD-8863-4052-ABB8-793812EA61E0}"/>
              </a:ext>
            </a:extLst>
          </p:cNvPr>
          <p:cNvGraphicFramePr>
            <a:graphicFrameLocks/>
          </p:cNvGraphicFramePr>
          <p:nvPr>
            <p:extLst>
              <p:ext uri="{D42A27DB-BD31-4B8C-83A1-F6EECF244321}">
                <p14:modId xmlns:p14="http://schemas.microsoft.com/office/powerpoint/2010/main" val="676011186"/>
              </p:ext>
            </p:extLst>
          </p:nvPr>
        </p:nvGraphicFramePr>
        <p:xfrm>
          <a:off x="1074738" y="1154113"/>
          <a:ext cx="10042524" cy="2302596"/>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238078864"/>
                    </a:ext>
                  </a:extLst>
                </a:gridCol>
                <a:gridCol w="7902722">
                  <a:extLst>
                    <a:ext uri="{9D8B030D-6E8A-4147-A177-3AD203B41FA5}">
                      <a16:colId xmlns:a16="http://schemas.microsoft.com/office/drawing/2014/main" val="3945399278"/>
                    </a:ext>
                  </a:extLst>
                </a:gridCol>
              </a:tblGrid>
              <a:tr h="23025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334910945"/>
                  </a:ext>
                </a:extLst>
              </a:tr>
            </a:tbl>
          </a:graphicData>
        </a:graphic>
      </p:graphicFrame>
      <p:sp>
        <p:nvSpPr>
          <p:cNvPr id="4" name="标题 3"/>
          <p:cNvSpPr>
            <a:spLocks noGrp="1"/>
          </p:cNvSpPr>
          <p:nvPr>
            <p:ph type="title"/>
          </p:nvPr>
        </p:nvSpPr>
        <p:spPr/>
        <p:txBody>
          <a:bodyPr/>
          <a:lstStyle/>
          <a:p>
            <a:r>
              <a:rPr lang="zh-CN" altLang="en-US" dirty="0"/>
              <a:t>模块列表</a:t>
            </a:r>
          </a:p>
        </p:txBody>
      </p:sp>
      <p:pic>
        <p:nvPicPr>
          <p:cNvPr id="5" name="图片 4">
            <a:extLst>
              <a:ext uri="{FF2B5EF4-FFF2-40B4-BE49-F238E27FC236}">
                <a16:creationId xmlns:a16="http://schemas.microsoft.com/office/drawing/2014/main" id="{EB1C252F-0558-983C-C136-02B0FB50CD5E}"/>
              </a:ext>
            </a:extLst>
          </p:cNvPr>
          <p:cNvPicPr>
            <a:picLocks noChangeAspect="1"/>
          </p:cNvPicPr>
          <p:nvPr/>
        </p:nvPicPr>
        <p:blipFill>
          <a:blip r:embed="rId3"/>
          <a:stretch>
            <a:fillRect/>
          </a:stretch>
        </p:blipFill>
        <p:spPr>
          <a:xfrm>
            <a:off x="5391150" y="1259571"/>
            <a:ext cx="2983923" cy="783015"/>
          </a:xfrm>
          <a:prstGeom prst="rect">
            <a:avLst/>
          </a:prstGeom>
        </p:spPr>
      </p:pic>
      <p:pic>
        <p:nvPicPr>
          <p:cNvPr id="8" name="图片 7">
            <a:extLst>
              <a:ext uri="{FF2B5EF4-FFF2-40B4-BE49-F238E27FC236}">
                <a16:creationId xmlns:a16="http://schemas.microsoft.com/office/drawing/2014/main" id="{C545EB9E-4986-3F18-1F5B-A7A04A33441C}"/>
              </a:ext>
            </a:extLst>
          </p:cNvPr>
          <p:cNvPicPr>
            <a:picLocks noChangeAspect="1"/>
          </p:cNvPicPr>
          <p:nvPr/>
        </p:nvPicPr>
        <p:blipFill>
          <a:blip r:embed="rId4">
            <a:clrChange>
              <a:clrFrom>
                <a:srgbClr val="E4E4E4"/>
              </a:clrFrom>
              <a:clrTo>
                <a:srgbClr val="E4E4E4">
                  <a:alpha val="0"/>
                </a:srgbClr>
              </a:clrTo>
            </a:clrChange>
          </a:blip>
          <a:stretch>
            <a:fillRect/>
          </a:stretch>
        </p:blipFill>
        <p:spPr>
          <a:xfrm>
            <a:off x="5391150" y="2498076"/>
            <a:ext cx="2027320" cy="650477"/>
          </a:xfrm>
          <a:prstGeom prst="rect">
            <a:avLst/>
          </a:prstGeom>
        </p:spPr>
      </p:pic>
      <p:graphicFrame>
        <p:nvGraphicFramePr>
          <p:cNvPr id="9" name="表格 3">
            <a:extLst>
              <a:ext uri="{FF2B5EF4-FFF2-40B4-BE49-F238E27FC236}">
                <a16:creationId xmlns:a16="http://schemas.microsoft.com/office/drawing/2014/main" id="{7F4E8537-CB91-33E3-8F34-6F6946B3A2BC}"/>
              </a:ext>
            </a:extLst>
          </p:cNvPr>
          <p:cNvGraphicFramePr>
            <a:graphicFrameLocks/>
          </p:cNvGraphicFramePr>
          <p:nvPr>
            <p:extLst>
              <p:ext uri="{D42A27DB-BD31-4B8C-83A1-F6EECF244321}">
                <p14:modId xmlns:p14="http://schemas.microsoft.com/office/powerpoint/2010/main" val="779003950"/>
              </p:ext>
            </p:extLst>
          </p:nvPr>
        </p:nvGraphicFramePr>
        <p:xfrm>
          <a:off x="1074738" y="3456709"/>
          <a:ext cx="10042524" cy="2274887"/>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238078864"/>
                    </a:ext>
                  </a:extLst>
                </a:gridCol>
                <a:gridCol w="7902722">
                  <a:extLst>
                    <a:ext uri="{9D8B030D-6E8A-4147-A177-3AD203B41FA5}">
                      <a16:colId xmlns:a16="http://schemas.microsoft.com/office/drawing/2014/main" val="3945399278"/>
                    </a:ext>
                  </a:extLst>
                </a:gridCol>
              </a:tblGrid>
              <a:tr h="22748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板载执行分类</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334910945"/>
                  </a:ext>
                </a:extLst>
              </a:tr>
            </a:tbl>
          </a:graphicData>
        </a:graphic>
      </p:graphicFrame>
      <p:pic>
        <p:nvPicPr>
          <p:cNvPr id="10" name="图片 9">
            <a:extLst>
              <a:ext uri="{FF2B5EF4-FFF2-40B4-BE49-F238E27FC236}">
                <a16:creationId xmlns:a16="http://schemas.microsoft.com/office/drawing/2014/main" id="{2F7C55A0-EB73-93A2-1D5A-28C2B35875E3}"/>
              </a:ext>
            </a:extLst>
          </p:cNvPr>
          <p:cNvPicPr>
            <a:picLocks noChangeAspect="1"/>
          </p:cNvPicPr>
          <p:nvPr/>
        </p:nvPicPr>
        <p:blipFill>
          <a:blip r:embed="rId5"/>
          <a:stretch>
            <a:fillRect/>
          </a:stretch>
        </p:blipFill>
        <p:spPr>
          <a:xfrm>
            <a:off x="5538153" y="3661783"/>
            <a:ext cx="4893371" cy="1864737"/>
          </a:xfrm>
          <a:prstGeom prst="rect">
            <a:avLst/>
          </a:prstGeom>
        </p:spPr>
      </p:pic>
    </p:spTree>
    <p:extLst>
      <p:ext uri="{BB962C8B-B14F-4D97-AF65-F5344CB8AC3E}">
        <p14:creationId xmlns:p14="http://schemas.microsoft.com/office/powerpoint/2010/main" val="3505058916"/>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pic>
        <p:nvPicPr>
          <p:cNvPr id="5" name="图片 4">
            <a:extLst>
              <a:ext uri="{FF2B5EF4-FFF2-40B4-BE49-F238E27FC236}">
                <a16:creationId xmlns:a16="http://schemas.microsoft.com/office/drawing/2014/main" id="{7E91FBAB-9914-9586-E90B-F08DA8ACB5C0}"/>
              </a:ext>
            </a:extLst>
          </p:cNvPr>
          <p:cNvPicPr>
            <a:picLocks noChangeAspect="1"/>
          </p:cNvPicPr>
          <p:nvPr/>
        </p:nvPicPr>
        <p:blipFill>
          <a:blip r:embed="rId2"/>
          <a:stretch>
            <a:fillRect/>
          </a:stretch>
        </p:blipFill>
        <p:spPr>
          <a:xfrm>
            <a:off x="3524926" y="1859754"/>
            <a:ext cx="5520601" cy="43581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ZjVhNGJiMWVmZTg4ZjFhYWZhYWFiMzBkODkwYWRkZmU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2085</TotalTime>
  <Words>411</Words>
  <Application>Microsoft Office PowerPoint</Application>
  <PresentationFormat>宽屏</PresentationFormat>
  <Paragraphs>45</Paragraphs>
  <Slides>16</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方正粗圆简体</vt:lpstr>
      <vt:lpstr>方正准圆简体</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Qianqian</cp:lastModifiedBy>
  <cp:revision>1073</cp:revision>
  <dcterms:created xsi:type="dcterms:W3CDTF">2019-07-04T08:14:00Z</dcterms:created>
  <dcterms:modified xsi:type="dcterms:W3CDTF">2024-04-10T03:59:35Z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DDC17F2520F941DDA51073E4506157B0</vt:lpwstr>
  </property>
</Properties>
</file>