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24" r:id="rId3"/>
    <p:sldId id="286" r:id="rId5"/>
    <p:sldId id="643" r:id="rId6"/>
    <p:sldId id="323" r:id="rId7"/>
    <p:sldId id="351" r:id="rId8"/>
    <p:sldId id="653" r:id="rId9"/>
    <p:sldId id="350" r:id="rId10"/>
    <p:sldId id="792" r:id="rId11"/>
    <p:sldId id="793" r:id="rId12"/>
    <p:sldId id="358" r:id="rId13"/>
    <p:sldId id="777" r:id="rId14"/>
    <p:sldId id="778" r:id="rId15"/>
    <p:sldId id="775" r:id="rId16"/>
    <p:sldId id="818" r:id="rId17"/>
    <p:sldId id="817" r:id="rId18"/>
    <p:sldId id="820" r:id="rId19"/>
    <p:sldId id="821" r:id="rId20"/>
    <p:sldId id="819" r:id="rId21"/>
    <p:sldId id="639"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3" d="100"/>
          <a:sy n="73" d="100"/>
        </p:scale>
        <p:origin x="1104" y="58"/>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4300387"/>
          </a:xfrm>
        </p:spPr>
        <p:txBody>
          <a:bodyPr>
            <a:normAutofit/>
          </a:bodyPr>
          <a:lstStyle/>
          <a:p>
            <a:r>
              <a:rPr lang="zh-CN" altLang="en-US" dirty="0"/>
              <a:t>利用控制分类中的系统运行时间模块可以获取主控板开始运行程序到运行到此模块之间经过的时长，数值单位为毫秒。此模块常用于进行计时等操作。</a:t>
            </a:r>
            <a:endParaRPr lang="zh-CN" altLang="en-US" dirty="0"/>
          </a:p>
        </p:txBody>
      </p:sp>
      <p:sp>
        <p:nvSpPr>
          <p:cNvPr id="4" name="文本占位符 3"/>
          <p:cNvSpPr>
            <a:spLocks noGrp="1"/>
          </p:cNvSpPr>
          <p:nvPr>
            <p:ph type="body" sz="quarter" idx="16"/>
          </p:nvPr>
        </p:nvSpPr>
        <p:spPr/>
        <p:txBody>
          <a:bodyPr/>
          <a:lstStyle/>
          <a:p>
            <a:r>
              <a:rPr lang="zh-CN" altLang="en-US" dirty="0"/>
              <a:t> 系统运行时间模块</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med" p14:dur="700" advTm="30000">
        <p:fade/>
      </p:transition>
    </mc:Choice>
    <mc:Fallback>
      <p:transition spd="med" advTm="3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调整程序功能，将每次测得的手速通过</a:t>
            </a:r>
            <a:r>
              <a:rPr lang="en-US" altLang="zh-CN" dirty="0"/>
              <a:t>RGB</a:t>
            </a:r>
            <a:r>
              <a:rPr lang="zh-CN" altLang="en-US" dirty="0"/>
              <a:t>灯亮起的数量进行直观呈现，同时也在显示屏上呈现具体秒</a:t>
            </a:r>
            <a:r>
              <a:rPr lang="zh-CN" altLang="en-US" dirty="0"/>
              <a:t>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p:cNvGraphicFramePr/>
          <p:nvPr/>
        </p:nvGraphicFramePr>
        <p:xfrm>
          <a:off x="1074738" y="1154113"/>
          <a:ext cx="10042524" cy="2302596"/>
        </p:xfrm>
        <a:graphic>
          <a:graphicData uri="http://schemas.openxmlformats.org/drawingml/2006/table">
            <a:tbl>
              <a:tblPr firstRow="1" bandRow="1">
                <a:tableStyleId>{3B4B98B0-60AC-42C2-AFA5-B58CD77FA1E5}</a:tableStyleId>
              </a:tblPr>
              <a:tblGrid>
                <a:gridCol w="2139802"/>
                <a:gridCol w="7902722"/>
              </a:tblGrid>
              <a:tr h="230259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函数</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sp>
        <p:nvSpPr>
          <p:cNvPr id="4" name="标题 3"/>
          <p:cNvSpPr>
            <a:spLocks noGrp="1"/>
          </p:cNvSpPr>
          <p:nvPr>
            <p:ph type="title"/>
          </p:nvPr>
        </p:nvSpPr>
        <p:spPr/>
        <p:txBody>
          <a:bodyPr/>
          <a:lstStyle/>
          <a:p>
            <a:r>
              <a:rPr lang="zh-CN" altLang="en-US" dirty="0"/>
              <a:t>模块列表</a:t>
            </a:r>
            <a:endParaRPr lang="zh-CN" altLang="en-US" dirty="0"/>
          </a:p>
        </p:txBody>
      </p:sp>
      <p:pic>
        <p:nvPicPr>
          <p:cNvPr id="6" name="图片 5"/>
          <p:cNvPicPr>
            <a:picLocks noChangeAspect="1"/>
          </p:cNvPicPr>
          <p:nvPr/>
        </p:nvPicPr>
        <p:blipFill>
          <a:blip r:embed="rId1"/>
          <a:stretch>
            <a:fillRect/>
          </a:stretch>
        </p:blipFill>
        <p:spPr>
          <a:xfrm>
            <a:off x="5268191" y="1519598"/>
            <a:ext cx="2961409" cy="1571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4" name="图片 3"/>
          <p:cNvPicPr>
            <a:picLocks noChangeAspect="1"/>
          </p:cNvPicPr>
          <p:nvPr/>
        </p:nvPicPr>
        <p:blipFill>
          <a:blip r:embed="rId1"/>
          <a:stretch>
            <a:fillRect/>
          </a:stretch>
        </p:blipFill>
        <p:spPr>
          <a:xfrm>
            <a:off x="1070610" y="1900555"/>
            <a:ext cx="9594215" cy="4389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75230" y="3497580"/>
            <a:ext cx="4881245" cy="2005965"/>
          </a:xfrm>
          <a:prstGeom prst="rect">
            <a:avLst/>
          </a:prstGeom>
        </p:spPr>
      </p:pic>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1653683"/>
          </a:xfrm>
        </p:spPr>
        <p:txBody>
          <a:bodyPr>
            <a:normAutofit/>
          </a:bodyPr>
          <a:lstStyle/>
          <a:p>
            <a:r>
              <a:rPr lang="zh-CN" altLang="en-US" dirty="0"/>
              <a:t>函数是预先设置好的，可重复使用的，用来实现特定功能的代码片段</a:t>
            </a:r>
            <a:endParaRPr lang="zh-CN" altLang="en-US" dirty="0"/>
          </a:p>
          <a:p>
            <a:r>
              <a:rPr lang="zh-CN" altLang="en-US" dirty="0"/>
              <a:t>函数的使用包括定义函数和调用函数两个部分（注意和数学上的函数进行区分）</a:t>
            </a:r>
            <a:endParaRPr lang="zh-CN" altLang="en-US" dirty="0"/>
          </a:p>
        </p:txBody>
      </p:sp>
      <p:sp>
        <p:nvSpPr>
          <p:cNvPr id="4" name="文本占位符 3"/>
          <p:cNvSpPr>
            <a:spLocks noGrp="1"/>
          </p:cNvSpPr>
          <p:nvPr>
            <p:ph type="body" sz="quarter" idx="16"/>
          </p:nvPr>
        </p:nvSpPr>
        <p:spPr/>
        <p:txBody>
          <a:bodyPr/>
          <a:lstStyle/>
          <a:p>
            <a:r>
              <a:rPr lang="zh-CN" altLang="en-US" dirty="0"/>
              <a:t> 函数</a:t>
            </a:r>
            <a:endParaRPr lang="zh-CN" altLang="zh-CN" dirty="0"/>
          </a:p>
        </p:txBody>
      </p:sp>
      <p:sp>
        <p:nvSpPr>
          <p:cNvPr id="6" name="矩形 5"/>
          <p:cNvSpPr/>
          <p:nvPr/>
        </p:nvSpPr>
        <p:spPr>
          <a:xfrm>
            <a:off x="4482166" y="5967431"/>
            <a:ext cx="1107996" cy="369332"/>
          </a:xfrm>
          <a:prstGeom prst="rect">
            <a:avLst/>
          </a:prstGeom>
        </p:spPr>
        <p:txBody>
          <a:bodyPr wrap="none">
            <a:spAutoFit/>
          </a:bodyPr>
          <a:lstStyle/>
          <a:p>
            <a:r>
              <a:rPr lang="zh-CN" altLang="en-US" dirty="0">
                <a:cs typeface="+mn-ea"/>
                <a:sym typeface="+mn-lt"/>
              </a:rPr>
              <a:t>定义函数</a:t>
            </a:r>
            <a:endParaRPr lang="zh-CN" altLang="en-US" dirty="0"/>
          </a:p>
        </p:txBody>
      </p:sp>
      <p:sp>
        <p:nvSpPr>
          <p:cNvPr id="7" name="矩形 6"/>
          <p:cNvSpPr/>
          <p:nvPr/>
        </p:nvSpPr>
        <p:spPr>
          <a:xfrm>
            <a:off x="8789045" y="5617356"/>
            <a:ext cx="1107996" cy="369332"/>
          </a:xfrm>
          <a:prstGeom prst="rect">
            <a:avLst/>
          </a:prstGeom>
        </p:spPr>
        <p:txBody>
          <a:bodyPr wrap="none">
            <a:spAutoFit/>
          </a:bodyPr>
          <a:lstStyle/>
          <a:p>
            <a:r>
              <a:rPr lang="zh-CN" altLang="en-US" dirty="0">
                <a:cs typeface="+mn-ea"/>
                <a:sym typeface="+mn-lt"/>
              </a:rPr>
              <a:t>调用函数</a:t>
            </a:r>
            <a:endParaRPr lang="zh-CN" altLang="en-US" dirty="0"/>
          </a:p>
        </p:txBody>
      </p:sp>
      <p:cxnSp>
        <p:nvCxnSpPr>
          <p:cNvPr id="8" name="直接连接符 7"/>
          <p:cNvCxnSpPr>
            <a:endCxn id="9" idx="3"/>
          </p:cNvCxnSpPr>
          <p:nvPr/>
        </p:nvCxnSpPr>
        <p:spPr>
          <a:xfrm flipH="1">
            <a:off x="2267017" y="3682077"/>
            <a:ext cx="71171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66524" y="3497411"/>
            <a:ext cx="1800493" cy="369332"/>
          </a:xfrm>
          <a:prstGeom prst="rect">
            <a:avLst/>
          </a:prstGeom>
        </p:spPr>
        <p:txBody>
          <a:bodyPr wrap="none">
            <a:spAutoFit/>
          </a:bodyPr>
          <a:lstStyle/>
          <a:p>
            <a:r>
              <a:rPr lang="zh-CN" altLang="en-US" dirty="0">
                <a:cs typeface="+mn-ea"/>
                <a:sym typeface="+mn-lt"/>
              </a:rPr>
              <a:t>定义函数的名称</a:t>
            </a:r>
            <a:endParaRPr lang="zh-CN" altLang="en-US" dirty="0"/>
          </a:p>
        </p:txBody>
      </p:sp>
      <p:pic>
        <p:nvPicPr>
          <p:cNvPr id="10" name="图片 9"/>
          <p:cNvPicPr>
            <a:picLocks noChangeAspect="1"/>
          </p:cNvPicPr>
          <p:nvPr/>
        </p:nvPicPr>
        <p:blipFill>
          <a:blip r:embed="rId2"/>
          <a:stretch>
            <a:fillRect/>
          </a:stretch>
        </p:blipFill>
        <p:spPr>
          <a:xfrm>
            <a:off x="7564755" y="4292600"/>
            <a:ext cx="4316730" cy="819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7492365" y="4487545"/>
            <a:ext cx="4316730" cy="819785"/>
          </a:xfrm>
          <a:prstGeom prst="rect">
            <a:avLst/>
          </a:prstGeom>
        </p:spPr>
      </p:pic>
      <p:pic>
        <p:nvPicPr>
          <p:cNvPr id="6" name="图片 5"/>
          <p:cNvPicPr>
            <a:picLocks noChangeAspect="1"/>
          </p:cNvPicPr>
          <p:nvPr/>
        </p:nvPicPr>
        <p:blipFill>
          <a:blip r:embed="rId2"/>
          <a:stretch>
            <a:fillRect/>
          </a:stretch>
        </p:blipFill>
        <p:spPr>
          <a:xfrm>
            <a:off x="2511425" y="3609340"/>
            <a:ext cx="4881245" cy="2005965"/>
          </a:xfrm>
          <a:prstGeom prst="rect">
            <a:avLst/>
          </a:prstGeom>
        </p:spPr>
      </p:pic>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1653683"/>
          </a:xfrm>
        </p:spPr>
        <p:txBody>
          <a:bodyPr>
            <a:normAutofit/>
          </a:bodyPr>
          <a:lstStyle/>
          <a:p>
            <a:r>
              <a:rPr lang="zh-CN" altLang="en-US" dirty="0"/>
              <a:t>函数在定义的时候，可以为其设置参数。含参数的函数在调用时必须按顺序为每个参数指定具体的值。</a:t>
            </a:r>
            <a:endParaRPr lang="zh-CN" altLang="en-US" dirty="0"/>
          </a:p>
        </p:txBody>
      </p:sp>
      <p:sp>
        <p:nvSpPr>
          <p:cNvPr id="4" name="文本占位符 3"/>
          <p:cNvSpPr>
            <a:spLocks noGrp="1"/>
          </p:cNvSpPr>
          <p:nvPr>
            <p:ph type="body" sz="quarter" idx="16"/>
          </p:nvPr>
        </p:nvSpPr>
        <p:spPr/>
        <p:txBody>
          <a:bodyPr/>
          <a:lstStyle/>
          <a:p>
            <a:r>
              <a:rPr lang="zh-CN" altLang="en-US" dirty="0"/>
              <a:t> 函数的参数</a:t>
            </a:r>
            <a:endParaRPr lang="zh-CN" altLang="zh-CN" dirty="0"/>
          </a:p>
        </p:txBody>
      </p:sp>
      <p:sp>
        <p:nvSpPr>
          <p:cNvPr id="10" name="矩形 9"/>
          <p:cNvSpPr/>
          <p:nvPr/>
        </p:nvSpPr>
        <p:spPr>
          <a:xfrm>
            <a:off x="3339166" y="5912875"/>
            <a:ext cx="1107996" cy="369332"/>
          </a:xfrm>
          <a:prstGeom prst="rect">
            <a:avLst/>
          </a:prstGeom>
        </p:spPr>
        <p:txBody>
          <a:bodyPr wrap="none">
            <a:spAutoFit/>
          </a:bodyPr>
          <a:lstStyle/>
          <a:p>
            <a:r>
              <a:rPr lang="zh-CN" altLang="en-US" dirty="0">
                <a:cs typeface="+mn-ea"/>
                <a:sym typeface="+mn-lt"/>
              </a:rPr>
              <a:t>定义函数</a:t>
            </a:r>
            <a:endParaRPr lang="zh-CN" altLang="en-US" dirty="0"/>
          </a:p>
        </p:txBody>
      </p:sp>
      <p:sp>
        <p:nvSpPr>
          <p:cNvPr id="11" name="矩形 10"/>
          <p:cNvSpPr/>
          <p:nvPr/>
        </p:nvSpPr>
        <p:spPr>
          <a:xfrm>
            <a:off x="8789045" y="5617356"/>
            <a:ext cx="1107996" cy="369332"/>
          </a:xfrm>
          <a:prstGeom prst="rect">
            <a:avLst/>
          </a:prstGeom>
        </p:spPr>
        <p:txBody>
          <a:bodyPr wrap="none">
            <a:spAutoFit/>
          </a:bodyPr>
          <a:lstStyle/>
          <a:p>
            <a:r>
              <a:rPr lang="zh-CN" altLang="en-US" dirty="0">
                <a:cs typeface="+mn-ea"/>
                <a:sym typeface="+mn-lt"/>
              </a:rPr>
              <a:t>调用函数</a:t>
            </a:r>
            <a:endParaRPr lang="zh-CN" altLang="en-US" dirty="0"/>
          </a:p>
        </p:txBody>
      </p:sp>
      <p:cxnSp>
        <p:nvCxnSpPr>
          <p:cNvPr id="12" name="直接连接符 11"/>
          <p:cNvCxnSpPr/>
          <p:nvPr/>
        </p:nvCxnSpPr>
        <p:spPr>
          <a:xfrm flipV="1">
            <a:off x="2976498" y="3350430"/>
            <a:ext cx="0" cy="3096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92671" y="3027318"/>
            <a:ext cx="1800493" cy="369332"/>
          </a:xfrm>
          <a:prstGeom prst="rect">
            <a:avLst/>
          </a:prstGeom>
        </p:spPr>
        <p:txBody>
          <a:bodyPr wrap="none">
            <a:spAutoFit/>
          </a:bodyPr>
          <a:lstStyle/>
          <a:p>
            <a:r>
              <a:rPr lang="zh-CN" altLang="en-US" dirty="0">
                <a:cs typeface="+mn-ea"/>
                <a:sym typeface="+mn-lt"/>
              </a:rPr>
              <a:t>定义函数的名称</a:t>
            </a:r>
            <a:endParaRPr lang="zh-CN" altLang="en-US" dirty="0"/>
          </a:p>
        </p:txBody>
      </p:sp>
      <p:sp>
        <p:nvSpPr>
          <p:cNvPr id="15" name="矩形 14"/>
          <p:cNvSpPr/>
          <p:nvPr/>
        </p:nvSpPr>
        <p:spPr>
          <a:xfrm>
            <a:off x="247582" y="3596786"/>
            <a:ext cx="1800493" cy="369332"/>
          </a:xfrm>
          <a:prstGeom prst="rect">
            <a:avLst/>
          </a:prstGeom>
        </p:spPr>
        <p:txBody>
          <a:bodyPr wrap="none">
            <a:spAutoFit/>
          </a:bodyPr>
          <a:lstStyle/>
          <a:p>
            <a:r>
              <a:rPr lang="zh-CN" altLang="en-US" dirty="0">
                <a:cs typeface="+mn-ea"/>
                <a:sym typeface="+mn-lt"/>
              </a:rPr>
              <a:t>设置函数的参数</a:t>
            </a:r>
            <a:endParaRPr lang="zh-CN" altLang="en-US" dirty="0"/>
          </a:p>
        </p:txBody>
      </p:sp>
      <p:cxnSp>
        <p:nvCxnSpPr>
          <p:cNvPr id="16" name="直接连接符 15"/>
          <p:cNvCxnSpPr/>
          <p:nvPr/>
        </p:nvCxnSpPr>
        <p:spPr>
          <a:xfrm flipH="1">
            <a:off x="2048075" y="3781452"/>
            <a:ext cx="6525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750300" y="3809576"/>
            <a:ext cx="3154680" cy="368300"/>
          </a:xfrm>
          <a:prstGeom prst="rect">
            <a:avLst/>
          </a:prstGeom>
        </p:spPr>
        <p:txBody>
          <a:bodyPr wrap="none">
            <a:spAutoFit/>
          </a:bodyPr>
          <a:lstStyle/>
          <a:p>
            <a:r>
              <a:rPr lang="zh-CN" altLang="en-US" dirty="0">
                <a:cs typeface="+mn-ea"/>
                <a:sym typeface="+mn-lt"/>
              </a:rPr>
              <a:t>本次函数调用时参数的具体值</a:t>
            </a:r>
            <a:endParaRPr lang="zh-CN" altLang="en-US" dirty="0"/>
          </a:p>
        </p:txBody>
      </p:sp>
      <p:cxnSp>
        <p:nvCxnSpPr>
          <p:cNvPr id="25" name="直接连接符 24"/>
          <p:cNvCxnSpPr>
            <a:endCxn id="19" idx="2"/>
          </p:cNvCxnSpPr>
          <p:nvPr/>
        </p:nvCxnSpPr>
        <p:spPr>
          <a:xfrm flipV="1">
            <a:off x="8587740" y="4177425"/>
            <a:ext cx="739775" cy="602615"/>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20000">
        <p:fade/>
      </p:transition>
    </mc:Choice>
    <mc:Fallback>
      <p:transition spd="med"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调整程序功能，当一轮手速测试完毕后，按下</a:t>
            </a:r>
            <a:r>
              <a:rPr lang="en-US" altLang="zh-CN" dirty="0"/>
              <a:t>B</a:t>
            </a:r>
            <a:r>
              <a:rPr lang="zh-CN" altLang="en-US" dirty="0"/>
              <a:t>按键再开始新一轮的</a:t>
            </a:r>
            <a:r>
              <a:rPr lang="zh-CN" altLang="en-US" dirty="0"/>
              <a:t>测试。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60"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手速</a:t>
            </a:r>
            <a:r>
              <a:rPr lang="zh-CN" altLang="en-US" dirty="0">
                <a:latin typeface="方正粗圆简体" panose="02000500000000000000" pitchFamily="2" charset="-122"/>
                <a:ea typeface="方正粗圆简体" panose="02000500000000000000" pitchFamily="2" charset="-122"/>
              </a:rPr>
              <a:t>测试</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13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286131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了解系统运行时间模块的使用方法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掌握过程控制的实现模式，能够按照需求编写程序完成过程控制</a:t>
            </a:r>
            <a:endParaRPr lang="zh-CN" altLang="en-US"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sym typeface="+mn-ea"/>
              </a:rPr>
              <a:t>了解函数</a:t>
            </a:r>
            <a:r>
              <a:rPr lang="zh-CN" altLang="en-US" sz="2400" dirty="0">
                <a:solidFill>
                  <a:schemeClr val="tx1">
                    <a:lumMod val="75000"/>
                    <a:lumOff val="25000"/>
                  </a:schemeClr>
                </a:solidFill>
                <a:sym typeface="+mn-ea"/>
              </a:rPr>
              <a:t>和函数参数的功能及使用方法</a:t>
            </a:r>
            <a:endParaRPr lang="zh-CN" altLang="en-US" sz="2400" dirty="0">
              <a:solidFill>
                <a:schemeClr val="tx1">
                  <a:lumMod val="75000"/>
                  <a:lumOff val="25000"/>
                </a:schemeClr>
              </a:solidFill>
              <a:sym typeface="+mn-ea"/>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sym typeface="+mn-ea"/>
              </a:rPr>
              <a:t>理解封装函数的意义，能够灵活设置函数参数满足需求</a:t>
            </a:r>
            <a:endParaRPr lang="zh-CN" altLang="en-US" sz="2400" dirty="0">
              <a:solidFill>
                <a:schemeClr val="tx1">
                  <a:lumMod val="75000"/>
                  <a:lumOff val="25000"/>
                </a:schemeClr>
              </a:solidFill>
            </a:endParaRPr>
          </a:p>
          <a:p>
            <a:pPr marL="342900" indent="-342900" algn="just">
              <a:lnSpc>
                <a:spcPct val="150000"/>
              </a:lnSpc>
              <a:buFont typeface="Arial" panose="020B0604020202020204" pitchFamily="34" charset="0"/>
              <a:buChar char="•"/>
            </a:pP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假如你想和同学进行手速比拼来看看谁的手速更快，但发现肉眼很难判断谁的手速更快，这时你想到了可以利用</a:t>
            </a:r>
            <a:r>
              <a:rPr lang="zh-CN" altLang="en-US" dirty="0"/>
              <a:t>飞乙制作一个手速</a:t>
            </a:r>
            <a:r>
              <a:rPr lang="zh-CN" altLang="en-US" dirty="0"/>
              <a:t>测试的游戏，应该如何实现呢？</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想要实现手速测试的功能，可以在按下按钮时读取一次时间，在抬起按钮时再读取一次时间，随后计算二者的时间差作为手速</a:t>
            </a:r>
            <a:r>
              <a:rPr lang="zh-CN" altLang="en-US" dirty="0"/>
              <a:t>测试时间。</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p:cNvGraphicFramePr/>
          <p:nvPr/>
        </p:nvGraphicFramePr>
        <p:xfrm>
          <a:off x="1074738" y="1154113"/>
          <a:ext cx="10042525" cy="1007110"/>
        </p:xfrm>
        <a:graphic>
          <a:graphicData uri="http://schemas.openxmlformats.org/drawingml/2006/table">
            <a:tbl>
              <a:tblPr firstRow="1" bandRow="1">
                <a:tableStyleId>{3B4B98B0-60AC-42C2-AFA5-B58CD77FA1E5}</a:tableStyleId>
              </a:tblPr>
              <a:tblGrid>
                <a:gridCol w="2139802"/>
                <a:gridCol w="7902722"/>
              </a:tblGrid>
              <a:tr h="100711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sp>
        <p:nvSpPr>
          <p:cNvPr id="4" name="标题 3"/>
          <p:cNvSpPr>
            <a:spLocks noGrp="1"/>
          </p:cNvSpPr>
          <p:nvPr>
            <p:ph type="title"/>
          </p:nvPr>
        </p:nvSpPr>
        <p:spPr/>
        <p:txBody>
          <a:bodyPr/>
          <a:lstStyle/>
          <a:p>
            <a:r>
              <a:rPr lang="zh-CN" altLang="en-US" dirty="0"/>
              <a:t>模块列表</a:t>
            </a:r>
            <a:endParaRPr lang="zh-CN" altLang="en-US" dirty="0"/>
          </a:p>
        </p:txBody>
      </p:sp>
      <p:pic>
        <p:nvPicPr>
          <p:cNvPr id="5" name="图片 4"/>
          <p:cNvPicPr>
            <a:picLocks noChangeAspect="1"/>
          </p:cNvPicPr>
          <p:nvPr/>
        </p:nvPicPr>
        <p:blipFill>
          <a:blip r:embed="rId1"/>
          <a:stretch>
            <a:fillRect/>
          </a:stretch>
        </p:blipFill>
        <p:spPr>
          <a:xfrm>
            <a:off x="5391150" y="1259571"/>
            <a:ext cx="2983923" cy="783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3" name="图片 2"/>
          <p:cNvPicPr>
            <a:picLocks noChangeAspect="1"/>
          </p:cNvPicPr>
          <p:nvPr/>
        </p:nvPicPr>
        <p:blipFill>
          <a:blip r:embed="rId1"/>
          <a:stretch>
            <a:fillRect/>
          </a:stretch>
        </p:blipFill>
        <p:spPr>
          <a:xfrm>
            <a:off x="3242310" y="2208530"/>
            <a:ext cx="5514975" cy="3828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YmUzNzA1ODIzNTExMTA4MDQxYzZlN2Y4Y2M3Mjk2Mjk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Words>
  <Application>WPS 演示</Application>
  <PresentationFormat>宽屏</PresentationFormat>
  <Paragraphs>101</Paragraphs>
  <Slides>19</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拓展任务</vt:lpstr>
      <vt:lpstr>模块列表</vt:lpstr>
      <vt:lpstr>程序演示</vt:lpstr>
      <vt:lpstr>学一学</vt:lpstr>
      <vt:lpstr>学一学</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1079</cp:revision>
  <dcterms:created xsi:type="dcterms:W3CDTF">2019-07-04T08:14:00Z</dcterms:created>
  <dcterms:modified xsi:type="dcterms:W3CDTF">2024-07-19T11:39:38Z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9C9BBBD084C74D14B1347E1A982884CA_13</vt:lpwstr>
  </property>
</Properties>
</file>