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4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1" r:id="rId14"/>
    <p:sldId id="778" r:id="rId15"/>
    <p:sldId id="818" r:id="rId16"/>
    <p:sldId id="816" r:id="rId17"/>
    <p:sldId id="817" r:id="rId18"/>
    <p:sldId id="776" r:id="rId19"/>
    <p:sldId id="775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在程序设计中，有时需要根据某些条件是否成立来决定语句流程的走向，这种结构被称为条件结构。条件结构也称为</a:t>
            </a:r>
            <a:r>
              <a:rPr lang="en-US" altLang="zh-CN" dirty="0"/>
              <a:t>“</a:t>
            </a:r>
            <a:r>
              <a:rPr lang="zh-CN" altLang="en-US" dirty="0"/>
              <a:t>选择结构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“</a:t>
            </a:r>
            <a:r>
              <a:rPr lang="zh-CN" altLang="en-US" dirty="0"/>
              <a:t>分支结构</a:t>
            </a:r>
            <a:r>
              <a:rPr lang="en-US" altLang="zh-CN" dirty="0"/>
              <a:t>”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条件判断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920615" y="3609975"/>
            <a:ext cx="2265045" cy="1773555"/>
            <a:chOff x="348604" y="2138275"/>
            <a:chExt cx="2179145" cy="1620063"/>
          </a:xfrm>
        </p:grpSpPr>
        <p:sp>
          <p:nvSpPr>
            <p:cNvPr id="18" name="流程图: 终止 17"/>
            <p:cNvSpPr/>
            <p:nvPr/>
          </p:nvSpPr>
          <p:spPr>
            <a:xfrm>
              <a:off x="728267" y="2138275"/>
              <a:ext cx="852078" cy="288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18" idx="2"/>
              <a:endCxn id="46" idx="0"/>
            </p:cNvCxnSpPr>
            <p:nvPr/>
          </p:nvCxnSpPr>
          <p:spPr>
            <a:xfrm>
              <a:off x="1154306" y="2426275"/>
              <a:ext cx="4298" cy="2426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grpSp>
          <p:nvGrpSpPr>
            <p:cNvPr id="20" name="组合 19"/>
            <p:cNvGrpSpPr/>
            <p:nvPr/>
          </p:nvGrpSpPr>
          <p:grpSpPr>
            <a:xfrm>
              <a:off x="348604" y="2595778"/>
              <a:ext cx="1893889" cy="1162560"/>
              <a:chOff x="348604" y="2595778"/>
              <a:chExt cx="1893889" cy="116256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01359" y="3040642"/>
                <a:ext cx="370332" cy="285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1" name="直接箭头连接符 40"/>
              <p:cNvCxnSpPr>
                <a:stCxn id="46" idx="2"/>
                <a:endCxn id="43" idx="0"/>
              </p:cNvCxnSpPr>
              <p:nvPr/>
            </p:nvCxnSpPr>
            <p:spPr>
              <a:xfrm flipH="1">
                <a:off x="1156131" y="3111083"/>
                <a:ext cx="2473" cy="3430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42" name="连接符: 肘形 41"/>
              <p:cNvCxnSpPr>
                <a:stCxn id="46" idx="3"/>
                <a:endCxn id="35" idx="0"/>
              </p:cNvCxnSpPr>
              <p:nvPr/>
            </p:nvCxnSpPr>
            <p:spPr>
              <a:xfrm>
                <a:off x="1968222" y="2890115"/>
                <a:ext cx="215265" cy="560705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43" name="矩形 42"/>
              <p:cNvSpPr/>
              <p:nvPr/>
            </p:nvSpPr>
            <p:spPr>
              <a:xfrm>
                <a:off x="774632" y="3454152"/>
                <a:ext cx="762998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1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872161" y="2595778"/>
                <a:ext cx="370332" cy="285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348604" y="2668919"/>
                <a:ext cx="1620000" cy="442164"/>
                <a:chOff x="266918" y="2486662"/>
                <a:chExt cx="1620000" cy="442164"/>
              </a:xfrm>
            </p:grpSpPr>
            <p:sp>
              <p:nvSpPr>
                <p:cNvPr id="46" name="流程图: 决策 45"/>
                <p:cNvSpPr/>
                <p:nvPr/>
              </p:nvSpPr>
              <p:spPr>
                <a:xfrm>
                  <a:off x="266918" y="2486662"/>
                  <a:ext cx="1620000" cy="442164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333320" y="2573500"/>
                  <a:ext cx="1475270" cy="2517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1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1839429" y="3450991"/>
              <a:ext cx="688320" cy="3041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rPr>
                <a:t>语句块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目前，心理健康的重要性愈发得到重视，心理健康也有利于个人保持生理健康。情绪是一个人内心世界的反映，是心理健康的窗口，稳定而积极的情绪状态使人心情开朗，思路开阔，有利于身心健康。及时的察觉、记录与接纳自己的情绪对于情感调节、保持健康有着非常重要的意义。如果想利用</a:t>
            </a:r>
            <a:r>
              <a:rPr lang="zh-CN" altLang="en-US" dirty="0"/>
              <a:t>飞乙制作一个心情晴雨表，通过不同的按键屏幕显示出不同的图案来表示心情，应该如何实现呢？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95" y="2025015"/>
            <a:ext cx="6594475" cy="410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有时，条件分支结构可能不只包含两个选择分支，多分支条件判断适用于“</a:t>
            </a:r>
            <a:r>
              <a:rPr lang="en-US" altLang="zh-CN" dirty="0"/>
              <a:t>N</a:t>
            </a:r>
            <a:r>
              <a:rPr lang="zh-CN" altLang="en-US" dirty="0"/>
              <a:t>选</a:t>
            </a:r>
            <a:r>
              <a:rPr lang="en-US" altLang="zh-CN" dirty="0"/>
              <a:t>1”</a:t>
            </a:r>
            <a:r>
              <a:rPr lang="zh-CN" altLang="en-US" dirty="0"/>
              <a:t>条件判断。一个多分支条件结构中的多个语句块，有且只有一个被执行。有时多个判断分支之间是具有逻辑关系的，需要注意判断顺序。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多分支条件判断</a:t>
            </a:r>
            <a:endParaRPr lang="zh-CN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132337" y="3429000"/>
            <a:ext cx="4247272" cy="2326338"/>
            <a:chOff x="348604" y="2138275"/>
            <a:chExt cx="4247272" cy="2326338"/>
          </a:xfrm>
        </p:grpSpPr>
        <p:sp>
          <p:nvSpPr>
            <p:cNvPr id="18" name="流程图: 终止 17"/>
            <p:cNvSpPr/>
            <p:nvPr/>
          </p:nvSpPr>
          <p:spPr>
            <a:xfrm>
              <a:off x="728267" y="2138275"/>
              <a:ext cx="852078" cy="288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18" idx="2"/>
              <a:endCxn id="46" idx="0"/>
            </p:cNvCxnSpPr>
            <p:nvPr/>
          </p:nvCxnSpPr>
          <p:spPr>
            <a:xfrm>
              <a:off x="1154306" y="2426275"/>
              <a:ext cx="4298" cy="2426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grpSp>
          <p:nvGrpSpPr>
            <p:cNvPr id="20" name="组合 19"/>
            <p:cNvGrpSpPr/>
            <p:nvPr/>
          </p:nvGrpSpPr>
          <p:grpSpPr>
            <a:xfrm>
              <a:off x="348604" y="2595778"/>
              <a:ext cx="1893889" cy="1162560"/>
              <a:chOff x="348604" y="2595778"/>
              <a:chExt cx="1893889" cy="116256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01359" y="304064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1" name="直接箭头连接符 40"/>
              <p:cNvCxnSpPr>
                <a:stCxn id="46" idx="2"/>
                <a:endCxn id="43" idx="0"/>
              </p:cNvCxnSpPr>
              <p:nvPr/>
            </p:nvCxnSpPr>
            <p:spPr>
              <a:xfrm flipH="1">
                <a:off x="1156131" y="3111083"/>
                <a:ext cx="2473" cy="3430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42" name="连接符: 肘形 41"/>
              <p:cNvCxnSpPr>
                <a:stCxn id="46" idx="3"/>
                <a:endCxn id="38" idx="0"/>
              </p:cNvCxnSpPr>
              <p:nvPr/>
            </p:nvCxnSpPr>
            <p:spPr>
              <a:xfrm>
                <a:off x="1968604" y="2890001"/>
                <a:ext cx="217458" cy="20704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43" name="矩形 42"/>
              <p:cNvSpPr/>
              <p:nvPr/>
            </p:nvSpPr>
            <p:spPr>
              <a:xfrm>
                <a:off x="774632" y="3454152"/>
                <a:ext cx="762998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1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872161" y="2595778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348604" y="2668919"/>
                <a:ext cx="1620000" cy="442164"/>
                <a:chOff x="266918" y="2486662"/>
                <a:chExt cx="1620000" cy="442164"/>
              </a:xfrm>
            </p:grpSpPr>
            <p:sp>
              <p:nvSpPr>
                <p:cNvPr id="46" name="流程图: 决策 45"/>
                <p:cNvSpPr/>
                <p:nvPr/>
              </p:nvSpPr>
              <p:spPr>
                <a:xfrm>
                  <a:off x="266918" y="2486662"/>
                  <a:ext cx="1620000" cy="442164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333320" y="2573500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1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1376062" y="3006646"/>
              <a:ext cx="1907635" cy="1134611"/>
              <a:chOff x="348604" y="2366552"/>
              <a:chExt cx="1907635" cy="11346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48243" y="2824173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3" name="直接箭头连接符 32"/>
              <p:cNvCxnSpPr>
                <a:stCxn id="38" idx="2"/>
                <a:endCxn id="35" idx="0"/>
              </p:cNvCxnSpPr>
              <p:nvPr/>
            </p:nvCxnSpPr>
            <p:spPr>
              <a:xfrm flipH="1">
                <a:off x="1156131" y="2851713"/>
                <a:ext cx="2473" cy="3452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34" name="连接符: 肘形 33"/>
              <p:cNvCxnSpPr>
                <a:stCxn id="38" idx="3"/>
                <a:endCxn id="30" idx="0"/>
              </p:cNvCxnSpPr>
              <p:nvPr/>
            </p:nvCxnSpPr>
            <p:spPr>
              <a:xfrm>
                <a:off x="1968604" y="2654332"/>
                <a:ext cx="216270" cy="23903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35" name="矩形 34"/>
              <p:cNvSpPr/>
              <p:nvPr/>
            </p:nvSpPr>
            <p:spPr>
              <a:xfrm>
                <a:off x="811971" y="3196977"/>
                <a:ext cx="688320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lang="en-US" altLang="zh-CN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885907" y="236655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348604" y="2456951"/>
                <a:ext cx="1620000" cy="394762"/>
                <a:chOff x="266918" y="2274694"/>
                <a:chExt cx="1620000" cy="394762"/>
              </a:xfrm>
            </p:grpSpPr>
            <p:sp>
              <p:nvSpPr>
                <p:cNvPr id="38" name="流程图: 决策 37"/>
                <p:cNvSpPr/>
                <p:nvPr/>
              </p:nvSpPr>
              <p:spPr>
                <a:xfrm>
                  <a:off x="266918" y="2274694"/>
                  <a:ext cx="1620000" cy="39476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331145" y="2344178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2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2" name="组合 21"/>
            <p:cNvGrpSpPr/>
            <p:nvPr/>
          </p:nvGrpSpPr>
          <p:grpSpPr>
            <a:xfrm>
              <a:off x="2402332" y="3443528"/>
              <a:ext cx="2193544" cy="1021085"/>
              <a:chOff x="348604" y="2166994"/>
              <a:chExt cx="2193544" cy="102108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50980" y="257401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4" name="直接箭头连接符 23"/>
              <p:cNvCxnSpPr>
                <a:stCxn id="30" idx="2"/>
                <a:endCxn id="26" idx="0"/>
              </p:cNvCxnSpPr>
              <p:nvPr/>
            </p:nvCxnSpPr>
            <p:spPr>
              <a:xfrm flipH="1">
                <a:off x="1156131" y="2651238"/>
                <a:ext cx="2473" cy="2314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25" name="连接符: 肘形 24"/>
              <p:cNvCxnSpPr>
                <a:stCxn id="30" idx="3"/>
                <a:endCxn id="29" idx="0"/>
              </p:cNvCxnSpPr>
              <p:nvPr/>
            </p:nvCxnSpPr>
            <p:spPr>
              <a:xfrm>
                <a:off x="1968604" y="2454082"/>
                <a:ext cx="221858" cy="429811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26" name="矩形 25"/>
              <p:cNvSpPr/>
              <p:nvPr/>
            </p:nvSpPr>
            <p:spPr>
              <a:xfrm>
                <a:off x="804445" y="2882652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3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68974" y="2166994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348604" y="2256926"/>
                <a:ext cx="1620000" cy="394312"/>
                <a:chOff x="266918" y="2074669"/>
                <a:chExt cx="1620000" cy="394312"/>
              </a:xfrm>
            </p:grpSpPr>
            <p:sp>
              <p:nvSpPr>
                <p:cNvPr id="30" name="流程图: 决策 29"/>
                <p:cNvSpPr/>
                <p:nvPr/>
              </p:nvSpPr>
              <p:spPr>
                <a:xfrm>
                  <a:off x="266918" y="2074669"/>
                  <a:ext cx="1620000" cy="39431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50912" y="2147074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3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1838776" y="2883893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4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502" y="3274341"/>
            <a:ext cx="1759368" cy="31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1655032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286" y="3176676"/>
            <a:ext cx="6626547" cy="2481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36828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逻辑运算 “且”是指两个条件必须要全部满足时才会返回真，否则返回假。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648325" cy="461665"/>
          </a:xfrm>
        </p:spPr>
        <p:txBody>
          <a:bodyPr/>
          <a:lstStyle/>
          <a:p>
            <a:r>
              <a:rPr lang="zh-CN" altLang="en-US" dirty="0"/>
              <a:t> 逻辑运算 “且”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715452" y="4125535"/>
            <a:ext cx="1956812" cy="74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调整程序功能，尝试利用主控板上的其他按键为心情晴雨表添加更多规则。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心随我动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掌握条件结构语句，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能够编写程序完成条件结构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了解逻辑运算模块的使用方法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掌握多分支条件判断，能够编写程序完成多分支条件判断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之前，我们让显示屏显示了跳动的心，现在我们想通过按钮控制这颗心的</a:t>
            </a:r>
            <a:r>
              <a:rPr lang="zh-CN" altLang="en-US" dirty="0"/>
              <a:t>大小，应该如何实现呢？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用按下主控板上的按键表</a:t>
            </a:r>
            <a:r>
              <a:rPr lang="zh-CN" altLang="en-US" dirty="0"/>
              <a:t>示心的不同</a:t>
            </a:r>
            <a:r>
              <a:rPr lang="zh-CN" altLang="en-US" dirty="0"/>
              <a:t>大小：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按住按钮</a:t>
            </a:r>
            <a:r>
              <a:rPr lang="en-US" altLang="zh-CN" dirty="0"/>
              <a:t>A</a:t>
            </a:r>
            <a:r>
              <a:rPr lang="zh-CN" altLang="en-US" dirty="0"/>
              <a:t>，屏幕显示正常心形；否则，屏幕显示小的</a:t>
            </a:r>
            <a:r>
              <a:rPr lang="zh-CN" altLang="en-US" dirty="0"/>
              <a:t>心形。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28171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831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2209800"/>
            <a:ext cx="1407160" cy="1668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55" y="1210310"/>
            <a:ext cx="2386330" cy="805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0" y="2307590"/>
            <a:ext cx="5967095" cy="2856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120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学一学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1042</cp:revision>
  <dcterms:created xsi:type="dcterms:W3CDTF">2019-07-04T08:14:00Z</dcterms:created>
  <dcterms:modified xsi:type="dcterms:W3CDTF">2024-07-19T11:33:26Z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054DA545933643558579B8FDEF2B7DC5_13</vt:lpwstr>
  </property>
</Properties>
</file>