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01" r:id="rId3"/>
    <p:sldId id="286" r:id="rId5"/>
    <p:sldId id="643" r:id="rId6"/>
    <p:sldId id="323" r:id="rId7"/>
    <p:sldId id="351" r:id="rId8"/>
    <p:sldId id="653" r:id="rId9"/>
    <p:sldId id="350" r:id="rId10"/>
    <p:sldId id="793" r:id="rId11"/>
    <p:sldId id="778" r:id="rId12"/>
    <p:sldId id="818" r:id="rId13"/>
    <p:sldId id="816" r:id="rId14"/>
    <p:sldId id="775" r:id="rId15"/>
    <p:sldId id="639"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138" d="100"/>
          <a:sy n="138" d="100"/>
        </p:scale>
        <p:origin x="1236" y="120"/>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jpeg"/><Relationship Id="rId4" Type="http://schemas.openxmlformats.org/officeDocument/2006/relationships/image" Target="../media/image3.sv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jpeg"/><Relationship Id="rId4" Type="http://schemas.openxmlformats.org/officeDocument/2006/relationships/image" Target="../media/image3.sv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标题 4"/>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2" name="文本框 1"/>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29920"/>
            </a:xfrm>
            <a:prstGeom prst="rect">
              <a:avLst/>
            </a:prstGeom>
            <a:noFill/>
          </p:spPr>
          <p:txBody>
            <a:bodyPr wrap="square" rtlCol="0">
              <a:spAutoFit/>
            </a:bodyPr>
            <a:lstStyle/>
            <a:p>
              <a:pPr algn="dist"/>
              <a:r>
                <a:rPr lang="zh-CN" altLang="en-US" sz="3500" dirty="0">
                  <a:solidFill>
                    <a:schemeClr val="accent1"/>
                  </a:solidFill>
                  <a:latin typeface="+mj-ea"/>
                  <a:ea typeface="+mj-ea"/>
                </a:rPr>
                <a:t>飞乙带你学编程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endParaRPr lang="zh-CN" altLang="en-US" sz="2400" b="1" dirty="0">
                <a:latin typeface="+mn-ea"/>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p:cNvSpPr txBox="1"/>
          <p:nvPr/>
        </p:nvSpPr>
        <p:spPr>
          <a:xfrm>
            <a:off x="1399124" y="2001053"/>
            <a:ext cx="5121915" cy="768350"/>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a:t>
            </a:r>
            <a:r>
              <a:rPr lang="zh-CN" altLang="en-US" sz="4400" spc="-300" dirty="0">
                <a:solidFill>
                  <a:schemeClr val="accent1"/>
                </a:solidFill>
                <a:latin typeface="方正粗圆简体" panose="02000500000000000000" pitchFamily="2" charset="-122"/>
                <a:ea typeface="方正粗圆简体" panose="02000500000000000000" pitchFamily="2" charset="-122"/>
              </a:rPr>
              <a:t>点通</a:t>
            </a:r>
            <a:endParaRPr lang="zh-CN" altLang="en-US" sz="4400" spc="-300" dirty="0">
              <a:solidFill>
                <a:schemeClr val="accent1"/>
              </a:solidFill>
              <a:latin typeface="方正粗圆简体" panose="02000500000000000000" pitchFamily="2" charset="-122"/>
              <a:ea typeface="方正粗圆简体" panose="02000500000000000000" pitchFamily="2" charset="-122"/>
            </a:endParaRPr>
          </a:p>
        </p:txBody>
      </p:sp>
      <p:cxnSp>
        <p:nvCxnSpPr>
          <p:cNvPr id="11" name="直接连接符 10"/>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14000">
        <p:fade/>
      </p:transition>
    </mc:Choice>
    <mc:Fallback>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3548"/>
            <a:ext cx="5109091" cy="478155"/>
          </a:xfrm>
        </p:spPr>
        <p:txBody>
          <a:bodyPr/>
          <a:lstStyle/>
          <a:p>
            <a:r>
              <a:rPr lang="zh-CN" altLang="en-US" dirty="0"/>
              <a:t>拓展</a:t>
            </a:r>
            <a:r>
              <a:rPr lang="zh-CN" altLang="en-US" dirty="0"/>
              <a:t>任务</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lnSpcReduction="10000"/>
          </a:bodyPr>
          <a:lstStyle/>
          <a:p>
            <a:r>
              <a:rPr lang="zh-CN" altLang="en-US" dirty="0"/>
              <a:t>调整程序功能，尝试读取写入的声音数据，实现声音重现的</a:t>
            </a:r>
            <a:r>
              <a:rPr lang="zh-CN" altLang="en-US" dirty="0"/>
              <a:t>效果。</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50000">
        <p:fade/>
      </p:transition>
    </mc:Choice>
    <mc:Fallback>
      <p:transition spd="med" advClick="0" advTm="5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640" y="1197610"/>
            <a:ext cx="3606800" cy="1517650"/>
          </a:xfrm>
        </p:spPr>
        <p:txBody>
          <a:bodyPr>
            <a:noAutofit/>
          </a:bodyPr>
          <a:lstStyle/>
          <a:p>
            <a:r>
              <a:rPr lang="zh-CN" altLang="en-US" dirty="0"/>
              <a:t>编写图中所示的代码，上传程序。当提示“上传成功”之后，查看效果。</a:t>
            </a:r>
            <a:endParaRPr lang="zh-CN" altLang="en-US" dirty="0"/>
          </a:p>
        </p:txBody>
      </p:sp>
      <p:pic>
        <p:nvPicPr>
          <p:cNvPr id="7" name="图片 6"/>
          <p:cNvPicPr>
            <a:picLocks noChangeAspect="1"/>
          </p:cNvPicPr>
          <p:nvPr/>
        </p:nvPicPr>
        <p:blipFill>
          <a:blip r:embed="rId1"/>
          <a:stretch>
            <a:fillRect/>
          </a:stretch>
        </p:blipFill>
        <p:spPr>
          <a:xfrm>
            <a:off x="4442460" y="368935"/>
            <a:ext cx="7182485" cy="6119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endParaRPr lang="zh-CN" altLang="en-US" dirty="0"/>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调整程序功能，使飞乙能够录下指定时间内的</a:t>
            </a:r>
            <a:r>
              <a:rPr lang="zh-CN" altLang="en-US" dirty="0"/>
              <a:t>声音。</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616959" y="3369434"/>
            <a:ext cx="4958080" cy="1715770"/>
          </a:xfrm>
        </p:spPr>
        <p:txBody>
          <a:bodyPr/>
          <a:lstStyle/>
          <a:p>
            <a:r>
              <a:rPr lang="zh-CN" altLang="en-US" dirty="0">
                <a:latin typeface="方正粗圆简体" panose="02000500000000000000" pitchFamily="2" charset="-122"/>
                <a:ea typeface="方正粗圆简体" panose="02000500000000000000" pitchFamily="2" charset="-122"/>
              </a:rPr>
              <a:t>智能录音</a:t>
            </a:r>
            <a:endParaRPr lang="zh-CN" altLang="en-US" dirty="0">
              <a:latin typeface="方正粗圆简体" panose="02000500000000000000" pitchFamily="2" charset="-122"/>
              <a:ea typeface="方正粗圆简体" panose="02000500000000000000" pitchFamily="2" charset="-122"/>
            </a:endParaRPr>
          </a:p>
        </p:txBody>
      </p:sp>
      <p:sp>
        <p:nvSpPr>
          <p:cNvPr id="3" name="文本占位符 39"/>
          <p:cNvSpPr>
            <a:spLocks noGrp="1"/>
          </p:cNvSpPr>
          <p:nvPr>
            <p:ph type="body" sz="quarter" idx="13"/>
          </p:nvPr>
        </p:nvSpPr>
        <p:spPr>
          <a:xfrm>
            <a:off x="4099560" y="2166324"/>
            <a:ext cx="3992880" cy="1309370"/>
          </a:xfrm>
        </p:spPr>
        <p:txBody>
          <a:bodyPr/>
          <a:lstStyle/>
          <a:p>
            <a:pPr algn="ctr"/>
            <a:r>
              <a:rPr lang="zh-CN" altLang="en-US" dirty="0"/>
              <a:t>第 </a:t>
            </a:r>
            <a:r>
              <a:rPr lang="en-US" altLang="zh-CN" dirty="0"/>
              <a:t>39 </a:t>
            </a:r>
            <a:r>
              <a:rPr lang="zh-CN" altLang="en-US" dirty="0"/>
              <a:t>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endParaRPr lang="zh-CN" altLang="en-US" dirty="0"/>
          </a:p>
        </p:txBody>
      </p:sp>
      <p:sp>
        <p:nvSpPr>
          <p:cNvPr id="4" name="矩形 3"/>
          <p:cNvSpPr/>
          <p:nvPr/>
        </p:nvSpPr>
        <p:spPr>
          <a:xfrm>
            <a:off x="1321665" y="1775318"/>
            <a:ext cx="9385664" cy="119888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进一步理解文件读取的操作</a:t>
            </a:r>
            <a:r>
              <a:rPr lang="zh-CN" altLang="en-US" sz="2400" dirty="0">
                <a:solidFill>
                  <a:schemeClr val="tx1">
                    <a:lumMod val="75000"/>
                    <a:lumOff val="25000"/>
                  </a:schemeClr>
                </a:solidFill>
              </a:rPr>
              <a:t>方法</a:t>
            </a:r>
            <a:endParaRPr lang="zh-CN" altLang="en-US"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sym typeface="+mn-ea"/>
              </a:rPr>
              <a:t>能够利用</a:t>
            </a:r>
            <a:r>
              <a:rPr lang="zh-CN" altLang="en-US" sz="2400" dirty="0">
                <a:solidFill>
                  <a:schemeClr val="tx1">
                    <a:lumMod val="75000"/>
                    <a:lumOff val="25000"/>
                  </a:schemeClr>
                </a:solidFill>
                <a:sym typeface="+mn-ea"/>
              </a:rPr>
              <a:t>飞乙实现记录声音的</a:t>
            </a:r>
            <a:r>
              <a:rPr lang="zh-CN" altLang="en-US" sz="2400" dirty="0">
                <a:solidFill>
                  <a:schemeClr val="tx1">
                    <a:lumMod val="75000"/>
                    <a:lumOff val="25000"/>
                  </a:schemeClr>
                </a:solidFill>
                <a:sym typeface="+mn-ea"/>
              </a:rPr>
              <a:t>效果</a:t>
            </a:r>
            <a:endParaRPr lang="zh-CN" altLang="en-US" sz="24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lnSpcReduction="10000"/>
          </a:bodyPr>
          <a:lstStyle/>
          <a:p>
            <a:r>
              <a:rPr lang="zh-CN" altLang="en-US" dirty="0"/>
              <a:t>录音笔是一种便携式数字音频录制设备，它内置了麦克风，能够捕捉声音并通过高科技手段将这些声音转换为数字信息存储起来。如果要</a:t>
            </a:r>
            <a:r>
              <a:rPr lang="zh-CN" altLang="en-US" dirty="0">
                <a:sym typeface="+mn-ea"/>
              </a:rPr>
              <a:t>利用飞乙</a:t>
            </a:r>
            <a:r>
              <a:rPr lang="zh-CN" altLang="en-US" dirty="0"/>
              <a:t>制作一个</a:t>
            </a:r>
            <a:r>
              <a:rPr lang="zh-CN" altLang="en-US" dirty="0"/>
              <a:t>录音笔，应该如何</a:t>
            </a:r>
            <a:r>
              <a:rPr lang="zh-CN" altLang="en-US" dirty="0"/>
              <a:t>操作呢？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50000">
        <p:fade/>
      </p:transition>
    </mc:Choice>
    <mc:Fallback>
      <p:transition spd="med" advClick="0" advTm="5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endParaRPr lang="zh-CN" altLang="en-US" dirty="0"/>
          </a:p>
        </p:txBody>
      </p:sp>
      <p:sp>
        <p:nvSpPr>
          <p:cNvPr id="20" name="内容占位符 10"/>
          <p:cNvSpPr>
            <a:spLocks noGrp="1"/>
          </p:cNvSpPr>
          <p:nvPr>
            <p:ph sz="quarter" idx="14"/>
          </p:nvPr>
        </p:nvSpPr>
        <p:spPr>
          <a:xfrm>
            <a:off x="838199" y="1268920"/>
            <a:ext cx="10214499" cy="4306257"/>
          </a:xfrm>
        </p:spPr>
        <p:txBody>
          <a:bodyPr/>
          <a:lstStyle/>
          <a:p>
            <a:r>
              <a:rPr lang="zh-CN" altLang="en-US" dirty="0"/>
              <a:t>可以通过打开对应文件并将模式设置为</a:t>
            </a:r>
            <a:r>
              <a:rPr lang="en-US" altLang="zh-CN" dirty="0"/>
              <a:t>“</a:t>
            </a:r>
            <a:r>
              <a:rPr lang="zh-CN" altLang="en-US" dirty="0"/>
              <a:t>写</a:t>
            </a:r>
            <a:r>
              <a:rPr lang="en-US" altLang="zh-CN" dirty="0"/>
              <a:t>”</a:t>
            </a:r>
            <a:r>
              <a:rPr lang="zh-CN" altLang="en-US" dirty="0"/>
              <a:t>进行内容写入，将声音传感器获取到的声音通过映射的方式进行记录，同时在显示屏上通过点的亮灭进行声音大小的</a:t>
            </a:r>
            <a:r>
              <a:rPr lang="zh-CN" altLang="en-US" dirty="0"/>
              <a:t>显示。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35000">
        <p:fade/>
      </p:transition>
    </mc:Choice>
    <mc:Fallback>
      <p:transition spd="med" advClick="0" advTm="3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6" name="图片 5"/>
          <p:cNvPicPr>
            <a:picLocks noChangeAspect="1"/>
          </p:cNvPicPr>
          <p:nvPr/>
        </p:nvPicPr>
        <p:blipFill>
          <a:blip r:embed="rId1"/>
          <a:stretch>
            <a:fillRect/>
          </a:stretch>
        </p:blipFill>
        <p:spPr>
          <a:xfrm>
            <a:off x="1149350" y="1793875"/>
            <a:ext cx="10095865" cy="4380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89492" y="2044492"/>
            <a:ext cx="868680" cy="108839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tags/tag1.xml><?xml version="1.0" encoding="utf-8"?>
<p:tagLst xmlns:p="http://schemas.openxmlformats.org/presentationml/2006/main">
  <p:tag name="ISPRING_PRESENTATION_TITLE" val="家长会"/>
  <p:tag name="KSO_WPP_MARK_KEY" val="f2028d38-4b62-43d5-adf9-031cdddef458"/>
  <p:tag name="COMMONDATA" val="eyJoZGlkIjoiZjVhNGJiMWVmZTg4ZjFhYWZhYWFiMzBkODkwYWRkZmUifQ=="/>
  <p:tag name="commondata" val="eyJoZGlkIjoiYjkyZmNhZmMwYTRkMzdjNDc0ZDBiODA4ZTNmNjg2Yz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Words>
  <Application>WPS 演示</Application>
  <PresentationFormat>宽屏</PresentationFormat>
  <Paragraphs>51</Paragraphs>
  <Slides>13</Slides>
  <Notes>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宋体</vt:lpstr>
      <vt:lpstr>Wingdings</vt:lpstr>
      <vt:lpstr>Wingdings 2</vt:lpstr>
      <vt:lpstr>字魂27号-布丁体</vt:lpstr>
      <vt:lpstr>方正粗圆简体</vt:lpstr>
      <vt:lpstr>方正准圆简体</vt:lpstr>
      <vt:lpstr>Segoe Print</vt:lpstr>
      <vt:lpstr>微软雅黑</vt:lpstr>
      <vt:lpstr>Arial Unicode MS</vt:lpstr>
      <vt:lpstr>等线</vt:lpstr>
      <vt:lpstr>Calibri</vt:lpstr>
      <vt:lpstr>Office 主题​​</vt:lpstr>
      <vt:lpstr>PowerPoint 演示文稿</vt:lpstr>
      <vt:lpstr>PowerPoint 演示文稿</vt:lpstr>
      <vt:lpstr>课程目标</vt:lpstr>
      <vt:lpstr>PowerPoint 演示文稿</vt:lpstr>
      <vt:lpstr>想一想</vt:lpstr>
      <vt:lpstr>PowerPoint 演示文稿</vt:lpstr>
      <vt:lpstr>逻辑梳理</vt:lpstr>
      <vt:lpstr>程序演示</vt:lpstr>
      <vt:lpstr>PowerPoint 演示文稿</vt:lpstr>
      <vt:lpstr>拓展任务</vt:lpstr>
      <vt:lpstr>程序演示</vt:lpstr>
      <vt:lpstr>课后思考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lxy</cp:lastModifiedBy>
  <cp:revision>1054</cp:revision>
  <dcterms:created xsi:type="dcterms:W3CDTF">2019-07-04T08:14:00Z</dcterms:created>
  <dcterms:modified xsi:type="dcterms:W3CDTF">2024-07-18T15:33:31Z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FB6D67E20E4A4CF6B0989F5220B91366_13</vt:lpwstr>
  </property>
</Properties>
</file>