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01" r:id="rId3"/>
    <p:sldId id="286" r:id="rId5"/>
    <p:sldId id="643" r:id="rId6"/>
    <p:sldId id="323" r:id="rId7"/>
    <p:sldId id="351" r:id="rId8"/>
    <p:sldId id="653" r:id="rId9"/>
    <p:sldId id="350" r:id="rId10"/>
    <p:sldId id="792" r:id="rId11"/>
    <p:sldId id="793" r:id="rId12"/>
    <p:sldId id="358" r:id="rId13"/>
    <p:sldId id="791" r:id="rId14"/>
    <p:sldId id="778" r:id="rId15"/>
    <p:sldId id="818" r:id="rId16"/>
    <p:sldId id="830" r:id="rId17"/>
    <p:sldId id="816" r:id="rId18"/>
    <p:sldId id="834" r:id="rId19"/>
    <p:sldId id="835" r:id="rId20"/>
    <p:sldId id="775" r:id="rId21"/>
    <p:sldId id="639"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138" d="100"/>
          <a:sy n="138" d="100"/>
        </p:scale>
        <p:origin x="1236" y="120"/>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408920" cy="3652520"/>
          </a:xfrm>
        </p:spPr>
        <p:txBody>
          <a:bodyPr>
            <a:normAutofit lnSpcReduction="10000"/>
          </a:bodyPr>
          <a:lstStyle/>
          <a:p>
            <a:r>
              <a:rPr lang="zh-CN" dirty="0"/>
              <a:t>你可能已经注意到了，飞乙可以设为向前、向后、向左、向右。通过观察，我们可以发现当小车设置为向左行驶时，飞乙会向左在原地</a:t>
            </a:r>
            <a:r>
              <a:rPr lang="zh-CN" dirty="0"/>
              <a:t>绕圈。</a:t>
            </a:r>
            <a:endParaRPr lang="zh-CN" dirty="0"/>
          </a:p>
          <a:p>
            <a:r>
              <a:rPr lang="zh-CN" dirty="0"/>
              <a:t>这是因为当飞乙向左行驶时，左右两个轮子转向相反的方向，并以相同的速度旋转。当两个轮子一起工作时，</a:t>
            </a:r>
            <a:r>
              <a:rPr lang="zh-CN" dirty="0"/>
              <a:t>飞乙就会原地旋转。</a:t>
            </a:r>
            <a:endParaRPr lang="zh-CN"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小车</a:t>
            </a:r>
            <a:r>
              <a:rPr lang="zh-CN" altLang="en-US" dirty="0"/>
              <a:t>运动</a:t>
            </a:r>
            <a:endParaRPr lang="zh-CN" altLang="en-US" dirty="0"/>
          </a:p>
        </p:txBody>
      </p:sp>
      <p:pic>
        <p:nvPicPr>
          <p:cNvPr id="5" name="图片 4"/>
          <p:cNvPicPr>
            <a:picLocks noChangeAspect="1"/>
          </p:cNvPicPr>
          <p:nvPr/>
        </p:nvPicPr>
        <p:blipFill>
          <a:blip r:embed="rId1"/>
          <a:stretch>
            <a:fillRect/>
          </a:stretch>
        </p:blipFill>
        <p:spPr>
          <a:xfrm>
            <a:off x="3569970" y="4418965"/>
            <a:ext cx="4692015" cy="1197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拓展</a:t>
            </a:r>
            <a:r>
              <a:rPr lang="zh-CN" altLang="en-US" dirty="0"/>
              <a:t>任务</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sym typeface="+mn-ea"/>
              </a:rPr>
              <a:t>飞乙已经可以实现直行和</a:t>
            </a:r>
            <a:r>
              <a:rPr lang="zh-CN" altLang="en-US" dirty="0">
                <a:sym typeface="+mn-ea"/>
              </a:rPr>
              <a:t>走正方形路径了，我们能否控制飞乙进行弧度</a:t>
            </a:r>
            <a:r>
              <a:rPr lang="zh-CN" altLang="en-US" dirty="0">
                <a:sym typeface="+mn-ea"/>
              </a:rPr>
              <a:t>转向呢？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2" name="表格 3"/>
          <p:cNvGraphicFramePr/>
          <p:nvPr/>
        </p:nvGraphicFramePr>
        <p:xfrm>
          <a:off x="1074738" y="1154113"/>
          <a:ext cx="10042525" cy="2750185"/>
        </p:xfrm>
        <a:graphic>
          <a:graphicData uri="http://schemas.openxmlformats.org/drawingml/2006/table">
            <a:tbl>
              <a:tblPr firstRow="1" bandRow="1">
                <a:tableStyleId>{3B4B98B0-60AC-42C2-AFA5-B58CD77FA1E5}</a:tableStyleId>
              </a:tblPr>
              <a:tblGrid>
                <a:gridCol w="2139802"/>
                <a:gridCol w="7902722"/>
              </a:tblGrid>
              <a:tr h="275018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板载</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执行分类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bl>
          </a:graphicData>
        </a:graphic>
      </p:graphicFrame>
      <p:pic>
        <p:nvPicPr>
          <p:cNvPr id="3" name="图片 2"/>
          <p:cNvPicPr>
            <a:picLocks noChangeAspect="1"/>
          </p:cNvPicPr>
          <p:nvPr/>
        </p:nvPicPr>
        <p:blipFill>
          <a:blip r:embed="rId1"/>
          <a:stretch>
            <a:fillRect/>
          </a:stretch>
        </p:blipFill>
        <p:spPr>
          <a:xfrm>
            <a:off x="4953635" y="1308735"/>
            <a:ext cx="3477260" cy="2441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4" name="图片 3"/>
          <p:cNvPicPr>
            <a:picLocks noChangeAspect="1"/>
          </p:cNvPicPr>
          <p:nvPr/>
        </p:nvPicPr>
        <p:blipFill>
          <a:blip r:embed="rId1"/>
          <a:stretch>
            <a:fillRect/>
          </a:stretch>
        </p:blipFill>
        <p:spPr>
          <a:xfrm>
            <a:off x="2752090" y="2544445"/>
            <a:ext cx="6388735" cy="2666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408920" cy="3652520"/>
          </a:xfrm>
        </p:spPr>
        <p:txBody>
          <a:bodyPr>
            <a:normAutofit lnSpcReduction="10000"/>
          </a:bodyPr>
          <a:lstStyle/>
          <a:p>
            <a:r>
              <a:rPr lang="zh-CN" dirty="0"/>
              <a:t>如果你想要让飞乙在向前行进的同时又向左转，就需要保证两侧电机之间存在一个速度差。当两个</a:t>
            </a:r>
            <a:r>
              <a:rPr lang="zh-CN" dirty="0"/>
              <a:t>电机的转速不同时，</a:t>
            </a:r>
            <a:r>
              <a:rPr lang="zh-CN" dirty="0"/>
              <a:t>飞乙便可实现转向。</a:t>
            </a:r>
            <a:endParaRPr lang="zh-CN" dirty="0"/>
          </a:p>
          <a:p>
            <a:r>
              <a:rPr lang="zh-CN" dirty="0"/>
              <a:t>也就是说，当飞乙是向前行驶时，如果左侧转速&gt;右侧转速，车子向右转；如果左侧转速&lt;右</a:t>
            </a:r>
            <a:r>
              <a:rPr lang="zh-CN" dirty="0"/>
              <a:t>侧转速，车子向左转，速度差越大，转弯的幅度也越大。</a:t>
            </a:r>
            <a:endParaRPr lang="zh-CN"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小车</a:t>
            </a:r>
            <a:r>
              <a:rPr lang="zh-CN" altLang="en-US" dirty="0"/>
              <a:t>运动</a:t>
            </a:r>
            <a:endParaRPr lang="zh-CN" altLang="en-US" dirty="0"/>
          </a:p>
        </p:txBody>
      </p:sp>
      <p:pic>
        <p:nvPicPr>
          <p:cNvPr id="6" name="图片 5"/>
          <p:cNvPicPr>
            <a:picLocks noChangeAspect="1"/>
          </p:cNvPicPr>
          <p:nvPr/>
        </p:nvPicPr>
        <p:blipFill>
          <a:blip r:embed="rId1"/>
          <a:stretch>
            <a:fillRect/>
          </a:stretch>
        </p:blipFill>
        <p:spPr>
          <a:xfrm>
            <a:off x="3005455" y="4436110"/>
            <a:ext cx="6586855" cy="1041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460"/>
            <a:ext cx="10408920" cy="3652520"/>
          </a:xfrm>
        </p:spPr>
        <p:txBody>
          <a:bodyPr>
            <a:normAutofit lnSpcReduction="10000"/>
          </a:bodyPr>
          <a:lstStyle/>
          <a:p>
            <a:r>
              <a:rPr lang="zh-CN" dirty="0"/>
              <a:t>如果一个电机的转速为0，另一个电机有速度，</a:t>
            </a:r>
            <a:r>
              <a:rPr lang="zh-CN" dirty="0"/>
              <a:t>飞乙便会绕着速度为0的</a:t>
            </a:r>
            <a:r>
              <a:rPr lang="zh-CN" dirty="0"/>
              <a:t>那侧转圈。</a:t>
            </a:r>
            <a:endParaRPr lang="zh-CN" dirty="0"/>
          </a:p>
          <a:p>
            <a:r>
              <a:rPr lang="zh-CN" dirty="0"/>
              <a:t>如果电机左侧和右侧转向方向相反、速度相同，</a:t>
            </a:r>
            <a:r>
              <a:rPr lang="zh-CN" dirty="0"/>
              <a:t>飞乙便会绕着小车中点在原地旋转。</a:t>
            </a:r>
            <a:endParaRPr lang="zh-CN" dirty="0"/>
          </a:p>
        </p:txBody>
      </p:sp>
      <p:sp>
        <p:nvSpPr>
          <p:cNvPr id="4" name="文本占位符 3"/>
          <p:cNvSpPr>
            <a:spLocks noGrp="1"/>
          </p:cNvSpPr>
          <p:nvPr>
            <p:ph type="body" sz="quarter" idx="16"/>
          </p:nvPr>
        </p:nvSpPr>
        <p:spPr>
          <a:xfrm>
            <a:off x="838200" y="1133817"/>
            <a:ext cx="5109091" cy="460375"/>
          </a:xfrm>
        </p:spPr>
        <p:txBody>
          <a:bodyPr/>
          <a:lstStyle/>
          <a:p>
            <a:r>
              <a:rPr lang="zh-CN" altLang="en-US" dirty="0"/>
              <a:t> 小车</a:t>
            </a:r>
            <a:r>
              <a:rPr lang="zh-CN" altLang="en-US" dirty="0"/>
              <a:t>运动</a:t>
            </a:r>
            <a:endParaRPr lang="zh-CN" altLang="en-US" dirty="0"/>
          </a:p>
        </p:txBody>
      </p:sp>
      <p:pic>
        <p:nvPicPr>
          <p:cNvPr id="6" name="图片 5"/>
          <p:cNvPicPr>
            <a:picLocks noChangeAspect="1"/>
          </p:cNvPicPr>
          <p:nvPr/>
        </p:nvPicPr>
        <p:blipFill>
          <a:blip r:embed="rId1"/>
          <a:stretch>
            <a:fillRect/>
          </a:stretch>
        </p:blipFill>
        <p:spPr>
          <a:xfrm>
            <a:off x="3005455" y="4436110"/>
            <a:ext cx="6586855" cy="1041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40000">
        <p:fade/>
      </p:transition>
    </mc:Choice>
    <mc:Fallback>
      <p:transition spd="med" advClick="0" advTm="4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设计一个路线让飞乙从起点</a:t>
            </a:r>
            <a:r>
              <a:rPr lang="zh-CN" altLang="en-US" dirty="0"/>
              <a:t>驾驶到终点，可以试着在行驶过程中增加一些障碍物。</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59"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兜兜转转</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099560" y="2166324"/>
            <a:ext cx="3992880" cy="1309370"/>
          </a:xfrm>
        </p:spPr>
        <p:txBody>
          <a:bodyPr/>
          <a:lstStyle/>
          <a:p>
            <a:pPr algn="ctr"/>
            <a:r>
              <a:rPr lang="zh-CN" altLang="en-US" dirty="0"/>
              <a:t>第 </a:t>
            </a:r>
            <a:r>
              <a:rPr lang="en-US" altLang="zh-CN" dirty="0"/>
              <a:t>41</a:t>
            </a:r>
            <a:r>
              <a:rPr lang="en-US" altLang="zh-CN" dirty="0"/>
              <a:t>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119888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理解小车转弯的</a:t>
            </a:r>
            <a:r>
              <a:rPr lang="zh-CN" altLang="en-US" sz="2400" dirty="0">
                <a:solidFill>
                  <a:schemeClr val="tx1">
                    <a:lumMod val="75000"/>
                    <a:lumOff val="25000"/>
                  </a:schemeClr>
                </a:solidFill>
              </a:rPr>
              <a:t>原理</a:t>
            </a:r>
            <a:endParaRPr lang="zh-CN" altLang="en-US"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掌握小车转弯的</a:t>
            </a:r>
            <a:r>
              <a:rPr lang="zh-CN" altLang="en-US" sz="2400" dirty="0">
                <a:solidFill>
                  <a:schemeClr val="tx1">
                    <a:lumMod val="75000"/>
                    <a:lumOff val="25000"/>
                  </a:schemeClr>
                </a:solidFill>
              </a:rPr>
              <a:t>应用</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t>飞乙可以通过拼接积木组装成为小车，组装好之后，</a:t>
            </a:r>
            <a:r>
              <a:rPr lang="zh-CN" altLang="en-US" dirty="0"/>
              <a:t>飞乙能否实现直行</a:t>
            </a:r>
            <a:r>
              <a:rPr lang="zh-CN" altLang="en-US" dirty="0"/>
              <a:t>和转弯的功能？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50000">
        <p:fade/>
      </p:transition>
    </mc:Choice>
    <mc:Fallback>
      <p:transition spd="med" advClick="0" advTm="5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214499" cy="4306257"/>
          </a:xfrm>
        </p:spPr>
        <p:txBody>
          <a:bodyPr/>
          <a:lstStyle/>
          <a:p>
            <a:r>
              <a:rPr lang="zh-CN" altLang="en-US" dirty="0"/>
              <a:t>通过板载执行模块里设置飞乙运动方向和速度的模块可以控制飞乙直行和</a:t>
            </a:r>
            <a:r>
              <a:rPr lang="zh-CN" altLang="en-US" dirty="0"/>
              <a:t>转弯。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35000">
        <p:fade/>
      </p:transition>
    </mc:Choice>
    <mc:Fallback>
      <p:transition spd="med" advClick="0" advTm="3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2" name="表格 3"/>
          <p:cNvGraphicFramePr/>
          <p:nvPr/>
        </p:nvGraphicFramePr>
        <p:xfrm>
          <a:off x="1074738" y="1154113"/>
          <a:ext cx="10042525" cy="2750185"/>
        </p:xfrm>
        <a:graphic>
          <a:graphicData uri="http://schemas.openxmlformats.org/drawingml/2006/table">
            <a:tbl>
              <a:tblPr firstRow="1" bandRow="1">
                <a:tableStyleId>{3B4B98B0-60AC-42C2-AFA5-B58CD77FA1E5}</a:tableStyleId>
              </a:tblPr>
              <a:tblGrid>
                <a:gridCol w="2139802"/>
                <a:gridCol w="7902722"/>
              </a:tblGrid>
              <a:tr h="275018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板载</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rPr>
                        <a:t>执行分类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bl>
          </a:graphicData>
        </a:graphic>
      </p:graphicFrame>
      <p:pic>
        <p:nvPicPr>
          <p:cNvPr id="5" name="图片 4"/>
          <p:cNvPicPr>
            <a:picLocks noChangeAspect="1"/>
          </p:cNvPicPr>
          <p:nvPr/>
        </p:nvPicPr>
        <p:blipFill>
          <a:blip r:embed="rId1"/>
          <a:stretch>
            <a:fillRect/>
          </a:stretch>
        </p:blipFill>
        <p:spPr>
          <a:xfrm>
            <a:off x="5161280" y="1284605"/>
            <a:ext cx="2697480" cy="2529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4" name="图片 3"/>
          <p:cNvPicPr>
            <a:picLocks noChangeAspect="1"/>
          </p:cNvPicPr>
          <p:nvPr/>
        </p:nvPicPr>
        <p:blipFill>
          <a:blip r:embed="rId1"/>
          <a:stretch>
            <a:fillRect/>
          </a:stretch>
        </p:blipFill>
        <p:spPr>
          <a:xfrm>
            <a:off x="3404235" y="2143125"/>
            <a:ext cx="5120640" cy="3619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Words>
  <Application>WPS 演示</Application>
  <PresentationFormat>宽屏</PresentationFormat>
  <Paragraphs>84</Paragraphs>
  <Slides>19</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方正粗圆简体</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PowerPoint 演示文稿</vt:lpstr>
      <vt:lpstr>拓展任务</vt:lpstr>
      <vt:lpstr>模块列表</vt:lpstr>
      <vt:lpstr>程序演示</vt:lpstr>
      <vt:lpstr>学一学</vt:lpstr>
      <vt:lpstr>学一学</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1053</cp:revision>
  <dcterms:created xsi:type="dcterms:W3CDTF">2019-07-04T08:14:00Z</dcterms:created>
  <dcterms:modified xsi:type="dcterms:W3CDTF">2024-07-19T01:53:18Z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85BFF48A4E5749DA94F20E3C2A00C6B8_13</vt:lpwstr>
  </property>
</Properties>
</file>