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49" r:id="rId3"/>
    <p:sldId id="321" r:id="rId5"/>
    <p:sldId id="387" r:id="rId6"/>
    <p:sldId id="323" r:id="rId7"/>
    <p:sldId id="351" r:id="rId8"/>
    <p:sldId id="651" r:id="rId9"/>
    <p:sldId id="350" r:id="rId10"/>
    <p:sldId id="649" r:id="rId11"/>
    <p:sldId id="773" r:id="rId12"/>
    <p:sldId id="774" r:id="rId13"/>
    <p:sldId id="775" r:id="rId14"/>
    <p:sldId id="804" r:id="rId15"/>
    <p:sldId id="815" r:id="rId16"/>
    <p:sldId id="358" r:id="rId17"/>
    <p:sldId id="799" r:id="rId18"/>
    <p:sldId id="789" r:id="rId19"/>
    <p:sldId id="794" r:id="rId20"/>
    <p:sldId id="803" r:id="rId21"/>
    <p:sldId id="778" r:id="rId22"/>
    <p:sldId id="801" r:id="rId23"/>
    <p:sldId id="825" r:id="rId24"/>
    <p:sldId id="356" r:id="rId25"/>
    <p:sldId id="359" r:id="rId26"/>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2830" autoAdjust="0"/>
    <p:restoredTop sz="95164" autoAdjust="0"/>
  </p:normalViewPr>
  <p:slideViewPr>
    <p:cSldViewPr snapToGrid="0">
      <p:cViewPr varScale="1">
        <p:scale>
          <a:sx n="115" d="100"/>
          <a:sy n="115" d="100"/>
        </p:scale>
        <p:origin x="552" y="102"/>
      </p:cViewPr>
      <p:guideLst/>
    </p:cSldViewPr>
  </p:slideViewPr>
  <p:notesTextViewPr>
    <p:cViewPr>
      <p:scale>
        <a:sx n="1" d="1"/>
        <a:sy n="1" d="1"/>
      </p:scale>
      <p:origin x="0" y="0"/>
    </p:cViewPr>
  </p:notesTextViewPr>
  <p:sorterViewPr>
    <p:cViewPr varScale="1">
      <p:scale>
        <a:sx n="1" d="1"/>
        <a:sy n="1" d="1"/>
      </p:scale>
      <p:origin x="0" y="-850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gs" Target="tags/tag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2.svg"/><Relationship Id="rId5" Type="http://schemas.openxmlformats.org/officeDocument/2006/relationships/image" Target="../media/image3.png"/><Relationship Id="rId4" Type="http://schemas.openxmlformats.org/officeDocument/2006/relationships/image" Target="../media/image1.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image" Target="../media/image2.svg"/><Relationship Id="rId5" Type="http://schemas.openxmlformats.org/officeDocument/2006/relationships/image" Target="../media/image3.png"/><Relationship Id="rId4" Type="http://schemas.openxmlformats.org/officeDocument/2006/relationships/image" Target="../media/image1.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endParaRPr lang="zh-CN" altLang="en-US" dirty="0"/>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endParaRPr lang="zh-CN" altLang="en-US" dirty="0"/>
          </a:p>
        </p:txBody>
      </p:sp>
      <p:sp>
        <p:nvSpPr>
          <p:cNvPr id="8" name="文本框 7"/>
          <p:cNvSpPr txBox="1"/>
          <p:nvPr userDrawn="1"/>
        </p:nvSpPr>
        <p:spPr>
          <a:xfrm>
            <a:off x="8287726" y="6378521"/>
            <a:ext cx="3898503" cy="330475"/>
          </a:xfrm>
          <a:prstGeom prst="rect">
            <a:avLst/>
          </a:prstGeom>
          <a:noFill/>
        </p:spPr>
        <p:txBody>
          <a:bodyPr wrap="none" lIns="0" tIns="0" rIns="0" bIns="0" rtlCol="0">
            <a:spAutoFit/>
          </a:bodyPr>
          <a:lstStyle/>
          <a:p>
            <a:pPr algn="r">
              <a:lnSpc>
                <a:spcPct val="130000"/>
              </a:lnSpc>
            </a:pPr>
            <a:r>
              <a:rPr lang="zh-CN" altLang="en-US" sz="1800" spc="100" dirty="0">
                <a:solidFill>
                  <a:schemeClr val="bg1">
                    <a:alpha val="70000"/>
                  </a:schemeClr>
                </a:solidFill>
              </a:rPr>
              <a:t>创客教育系列课程</a:t>
            </a:r>
            <a:r>
              <a:rPr lang="en-US" altLang="zh-CN" sz="1800" spc="100" dirty="0">
                <a:solidFill>
                  <a:schemeClr val="bg1">
                    <a:alpha val="70000"/>
                  </a:schemeClr>
                </a:solidFill>
              </a:rPr>
              <a:t>《</a:t>
            </a:r>
            <a:r>
              <a:rPr lang="zh-CN" altLang="en-US" sz="1800" spc="100" dirty="0">
                <a:solidFill>
                  <a:schemeClr val="bg1">
                    <a:alpha val="70000"/>
                  </a:schemeClr>
                </a:solidFill>
              </a:rPr>
              <a:t>创意电子进阶</a:t>
            </a:r>
            <a:r>
              <a:rPr lang="en-US" altLang="zh-CN" sz="1800" spc="100" dirty="0">
                <a:solidFill>
                  <a:schemeClr val="bg1">
                    <a:alpha val="70000"/>
                  </a:schemeClr>
                </a:solidFill>
              </a:rPr>
              <a:t>》</a:t>
            </a:r>
            <a:endParaRPr lang="zh-CN" altLang="en-US" sz="1800" spc="100" dirty="0">
              <a:solidFill>
                <a:schemeClr val="bg1">
                  <a:alpha val="70000"/>
                </a:schemeClr>
              </a:solidFill>
            </a:endParaRP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sp>
        <p:nvSpPr>
          <p:cNvPr id="29" name="文本框 28"/>
          <p:cNvSpPr txBox="1"/>
          <p:nvPr userDrawn="1"/>
        </p:nvSpPr>
        <p:spPr>
          <a:xfrm>
            <a:off x="8287726" y="6378521"/>
            <a:ext cx="3898503" cy="330475"/>
          </a:xfrm>
          <a:prstGeom prst="rect">
            <a:avLst/>
          </a:prstGeom>
          <a:noFill/>
        </p:spPr>
        <p:txBody>
          <a:bodyPr wrap="none" lIns="0" tIns="0" rIns="0" bIns="0" rtlCol="0">
            <a:spAutoFit/>
          </a:bodyPr>
          <a:lstStyle/>
          <a:p>
            <a:pPr algn="r">
              <a:lnSpc>
                <a:spcPct val="130000"/>
              </a:lnSpc>
            </a:pPr>
            <a:r>
              <a:rPr lang="zh-CN" altLang="en-US" sz="1800" spc="100" dirty="0">
                <a:solidFill>
                  <a:schemeClr val="bg1">
                    <a:alpha val="70000"/>
                  </a:schemeClr>
                </a:solidFill>
              </a:rPr>
              <a:t>创客教育系列课程</a:t>
            </a:r>
            <a:r>
              <a:rPr lang="en-US" altLang="zh-CN" sz="1800" spc="100" dirty="0">
                <a:solidFill>
                  <a:schemeClr val="bg1">
                    <a:alpha val="70000"/>
                  </a:schemeClr>
                </a:solidFill>
              </a:rPr>
              <a:t>《</a:t>
            </a:r>
            <a:r>
              <a:rPr lang="zh-CN" altLang="en-US" sz="1800" spc="100" dirty="0">
                <a:solidFill>
                  <a:schemeClr val="bg1">
                    <a:alpha val="70000"/>
                  </a:schemeClr>
                </a:solidFill>
              </a:rPr>
              <a:t>创意电子进阶</a:t>
            </a:r>
            <a:r>
              <a:rPr lang="en-US" altLang="zh-CN" sz="1800" spc="100" dirty="0">
                <a:solidFill>
                  <a:schemeClr val="bg1">
                    <a:alpha val="70000"/>
                  </a:schemeClr>
                </a:solidFill>
              </a:rPr>
              <a:t>》</a:t>
            </a:r>
            <a:endParaRPr lang="zh-CN" altLang="en-US" sz="1800" spc="100" dirty="0">
              <a:solidFill>
                <a:schemeClr val="bg1">
                  <a:alpha val="70000"/>
                </a:schemeClr>
              </a:solidFill>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endParaRPr lang="zh-CN" altLang="en-US" dirty="0"/>
          </a:p>
        </p:txBody>
      </p:sp>
      <p:sp>
        <p:nvSpPr>
          <p:cNvPr id="31" name="文本框 30"/>
          <p:cNvSpPr txBox="1"/>
          <p:nvPr userDrawn="1"/>
        </p:nvSpPr>
        <p:spPr>
          <a:xfrm>
            <a:off x="8287726" y="6378521"/>
            <a:ext cx="3898503" cy="330475"/>
          </a:xfrm>
          <a:prstGeom prst="rect">
            <a:avLst/>
          </a:prstGeom>
          <a:noFill/>
        </p:spPr>
        <p:txBody>
          <a:bodyPr wrap="none" lIns="0" tIns="0" rIns="0" bIns="0" rtlCol="0">
            <a:spAutoFit/>
          </a:bodyPr>
          <a:lstStyle/>
          <a:p>
            <a:pPr algn="r">
              <a:lnSpc>
                <a:spcPct val="130000"/>
              </a:lnSpc>
            </a:pPr>
            <a:r>
              <a:rPr lang="zh-CN" altLang="en-US" sz="1800" spc="100" dirty="0">
                <a:solidFill>
                  <a:schemeClr val="bg1">
                    <a:alpha val="70000"/>
                  </a:schemeClr>
                </a:solidFill>
              </a:rPr>
              <a:t>创客教育系列课程</a:t>
            </a:r>
            <a:r>
              <a:rPr lang="en-US" altLang="zh-CN" sz="1800" spc="100" dirty="0">
                <a:solidFill>
                  <a:schemeClr val="bg1">
                    <a:alpha val="70000"/>
                  </a:schemeClr>
                </a:solidFill>
              </a:rPr>
              <a:t>《</a:t>
            </a:r>
            <a:r>
              <a:rPr lang="zh-CN" altLang="en-US" sz="1800" spc="100" dirty="0">
                <a:solidFill>
                  <a:schemeClr val="bg1">
                    <a:alpha val="70000"/>
                  </a:schemeClr>
                </a:solidFill>
              </a:rPr>
              <a:t>创意电子进阶</a:t>
            </a:r>
            <a:r>
              <a:rPr lang="en-US" altLang="zh-CN" sz="1800" spc="100" dirty="0">
                <a:solidFill>
                  <a:schemeClr val="bg1">
                    <a:alpha val="70000"/>
                  </a:schemeClr>
                </a:solidFill>
              </a:rPr>
              <a:t>》</a:t>
            </a:r>
            <a:endParaRPr lang="zh-CN" altLang="en-US" sz="1800" spc="100" dirty="0">
              <a:solidFill>
                <a:schemeClr val="bg1">
                  <a:alpha val="7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9.png"/><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hyperlink" Target="https://www.bilibili.com/video/BV17P4y187Tf?from=search&amp;seid=11719014032258203675&amp;spm_id_from=333.337.0.0"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99124" y="2194933"/>
              <a:ext cx="5121915" cy="1123384"/>
            </a:xfrm>
            <a:prstGeom prst="rect">
              <a:avLst/>
            </a:prstGeom>
            <a:noFill/>
          </p:spPr>
          <p:txBody>
            <a:bodyPr wrap="square" rtlCol="0">
              <a:spAutoFit/>
            </a:bodyPr>
            <a:lstStyle/>
            <a:p>
              <a:pPr algn="dist"/>
              <a:r>
                <a:rPr lang="zh-CN" altLang="en-US" sz="6700" spc="-300" dirty="0">
                  <a:solidFill>
                    <a:schemeClr val="accent1"/>
                  </a:solidFill>
                  <a:latin typeface="+mj-lt"/>
                  <a:ea typeface="+mj-ea"/>
                </a:rPr>
                <a:t>创意电子进阶</a:t>
              </a:r>
              <a:endParaRPr lang="zh-CN" altLang="en-US" sz="6700" spc="-300" dirty="0">
                <a:solidFill>
                  <a:schemeClr val="accent1"/>
                </a:solidFill>
                <a:latin typeface="+mj-lt"/>
                <a:ea typeface="+mj-ea"/>
              </a:endParaRPr>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1563990"/>
              <a:ext cx="5121914" cy="630942"/>
            </a:xfrm>
            <a:prstGeom prst="rect">
              <a:avLst/>
            </a:prstGeom>
            <a:noFill/>
          </p:spPr>
          <p:txBody>
            <a:bodyPr wrap="square" rtlCol="0">
              <a:spAutoFit/>
            </a:bodyPr>
            <a:lstStyle/>
            <a:p>
              <a:pPr algn="dist"/>
              <a:r>
                <a:rPr lang="zh-CN" altLang="en-US" sz="3500" dirty="0">
                  <a:solidFill>
                    <a:schemeClr val="accent1"/>
                  </a:solidFill>
                  <a:latin typeface="+mj-ea"/>
                  <a:ea typeface="+mj-ea"/>
                </a:rPr>
                <a:t>创客教育系列课程</a:t>
              </a:r>
              <a:endParaRPr lang="zh-CN" altLang="en-US" sz="3500" dirty="0">
                <a:solidFill>
                  <a:schemeClr val="accent1"/>
                </a:solidFill>
                <a:latin typeface="+mj-ea"/>
                <a:ea typeface="+mj-ea"/>
              </a:endParaRPr>
            </a:p>
          </p:txBody>
        </p:sp>
        <p:sp>
          <p:nvSpPr>
            <p:cNvPr id="15" name="矩形: 圆角 14"/>
            <p:cNvSpPr/>
            <p:nvPr/>
          </p:nvSpPr>
          <p:spPr>
            <a:xfrm>
              <a:off x="1337946" y="4051635"/>
              <a:ext cx="3058159"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 张老师</a:t>
              </a:r>
              <a:endParaRPr lang="zh-CN" altLang="en-US" sz="2400" b="1" dirty="0">
                <a:latin typeface="+mn-ea"/>
              </a:endParaRP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6188710" y="2271395"/>
            <a:ext cx="4381500" cy="3924300"/>
          </a:xfrm>
          <a:prstGeom prst="rect">
            <a:avLst/>
          </a:prstGeom>
        </p:spPr>
      </p:pic>
      <p:pic>
        <p:nvPicPr>
          <p:cNvPr id="3" name="图片 2"/>
          <p:cNvPicPr>
            <a:picLocks noChangeAspect="1"/>
          </p:cNvPicPr>
          <p:nvPr/>
        </p:nvPicPr>
        <p:blipFill>
          <a:blip r:embed="rId2"/>
          <a:stretch>
            <a:fillRect/>
          </a:stretch>
        </p:blipFill>
        <p:spPr>
          <a:xfrm>
            <a:off x="1036320" y="2271395"/>
            <a:ext cx="4381500" cy="3632200"/>
          </a:xfrm>
          <a:prstGeom prst="rect">
            <a:avLst/>
          </a:prstGeom>
        </p:spPr>
      </p:pic>
      <p:sp>
        <p:nvSpPr>
          <p:cNvPr id="2" name="标题 1"/>
          <p:cNvSpPr>
            <a:spLocks noGrp="1"/>
          </p:cNvSpPr>
          <p:nvPr>
            <p:ph type="title"/>
          </p:nvPr>
        </p:nvSpPr>
        <p:spPr/>
        <p:txBody>
          <a:bodyPr/>
          <a:lstStyle/>
          <a:p>
            <a:r>
              <a:rPr lang="zh-CN" altLang="en-US" dirty="0"/>
              <a:t>程序编写</a:t>
            </a:r>
            <a:endParaRPr lang="zh-CN" altLang="en-US" dirty="0"/>
          </a:p>
        </p:txBody>
      </p:sp>
      <p:sp>
        <p:nvSpPr>
          <p:cNvPr id="11" name="内容占位符 10"/>
          <p:cNvSpPr>
            <a:spLocks noGrp="1"/>
          </p:cNvSpPr>
          <p:nvPr>
            <p:ph sz="quarter" idx="14"/>
          </p:nvPr>
        </p:nvSpPr>
        <p:spPr>
          <a:xfrm>
            <a:off x="838200" y="1133171"/>
            <a:ext cx="10063579" cy="1484193"/>
          </a:xfrm>
        </p:spPr>
        <p:txBody>
          <a:bodyPr>
            <a:noAutofit/>
          </a:bodyPr>
          <a:lstStyle/>
          <a:p>
            <a:r>
              <a:rPr lang="zh-CN" altLang="en-US" dirty="0">
                <a:latin typeface="方正准圆简体" panose="03000509000000000000" charset="-122"/>
                <a:ea typeface="方正准圆简体" panose="03000509000000000000" charset="-122"/>
                <a:cs typeface="方正准圆简体" panose="03000509000000000000" charset="-122"/>
              </a:rPr>
              <a:t>③ </a:t>
            </a:r>
            <a:r>
              <a:rPr lang="zh-CN" dirty="0">
                <a:latin typeface="方正准圆简体" panose="03000509000000000000" charset="-122"/>
                <a:ea typeface="方正准圆简体" panose="03000509000000000000" charset="-122"/>
                <a:cs typeface="方正准圆简体" panose="03000509000000000000" charset="-122"/>
              </a:rPr>
              <a:t>修改</a:t>
            </a:r>
            <a:r>
              <a:rPr lang="zh-CN" dirty="0">
                <a:latin typeface="方正准圆简体" panose="03000509000000000000" charset="-122"/>
                <a:ea typeface="方正准圆简体" panose="03000509000000000000" charset="-122"/>
                <a:cs typeface="方正准圆简体" panose="03000509000000000000" charset="-122"/>
              </a:rPr>
              <a:t>延时。将延时修改为</a:t>
            </a:r>
            <a:r>
              <a:rPr lang="en-US" altLang="zh-CN" dirty="0">
                <a:latin typeface="方正准圆简体" panose="03000509000000000000" charset="-122"/>
                <a:ea typeface="方正准圆简体" panose="03000509000000000000" charset="-122"/>
                <a:cs typeface="方正准圆简体" panose="03000509000000000000" charset="-122"/>
              </a:rPr>
              <a:t>“0.5”</a:t>
            </a:r>
            <a:r>
              <a:rPr lang="zh-CN" altLang="en-US" dirty="0">
                <a:latin typeface="方正准圆简体" panose="03000509000000000000" charset="-122"/>
                <a:ea typeface="方正准圆简体" panose="03000509000000000000" charset="-122"/>
                <a:cs typeface="方正准圆简体" panose="03000509000000000000" charset="-122"/>
              </a:rPr>
              <a:t>秒模拟</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慢心跳</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；复制一份，将延时改为</a:t>
            </a:r>
            <a:r>
              <a:rPr lang="en-US" altLang="zh-CN" dirty="0">
                <a:latin typeface="方正准圆简体" panose="03000509000000000000" charset="-122"/>
                <a:ea typeface="方正准圆简体" panose="03000509000000000000" charset="-122"/>
                <a:cs typeface="方正准圆简体" panose="03000509000000000000" charset="-122"/>
              </a:rPr>
              <a:t>“0.1”</a:t>
            </a:r>
            <a:r>
              <a:rPr lang="zh-CN" altLang="en-US" dirty="0">
                <a:latin typeface="方正准圆简体" panose="03000509000000000000" charset="-122"/>
                <a:ea typeface="方正准圆简体" panose="03000509000000000000" charset="-122"/>
                <a:cs typeface="方正准圆简体" panose="03000509000000000000" charset="-122"/>
              </a:rPr>
              <a:t>秒模拟</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快心跳</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，并将控制按钮改为</a:t>
            </a:r>
            <a:r>
              <a:rPr lang="en-US" altLang="zh-CN" dirty="0">
                <a:latin typeface="方正准圆简体" panose="03000509000000000000" charset="-122"/>
                <a:ea typeface="方正准圆简体" panose="03000509000000000000" charset="-122"/>
                <a:cs typeface="方正准圆简体" panose="03000509000000000000" charset="-122"/>
              </a:rPr>
              <a:t>“B2”</a:t>
            </a:r>
            <a:r>
              <a:rPr lang="zh-CN" altLang="en-US" dirty="0">
                <a:latin typeface="方正准圆简体" panose="03000509000000000000" charset="-122"/>
                <a:ea typeface="方正准圆简体" panose="03000509000000000000" charset="-122"/>
                <a:cs typeface="方正准圆简体" panose="03000509000000000000" charset="-122"/>
              </a:rPr>
              <a:t>。</a:t>
            </a:r>
            <a:endParaRPr lang="zh-CN" altLang="en-US" dirty="0">
              <a:latin typeface="方正准圆简体" panose="03000509000000000000" charset="-122"/>
              <a:ea typeface="方正准圆简体" panose="03000509000000000000" charset="-122"/>
              <a:cs typeface="方正准圆简体" panose="03000509000000000000" charset="-122"/>
            </a:endParaRPr>
          </a:p>
        </p:txBody>
      </p:sp>
      <p:sp>
        <p:nvSpPr>
          <p:cNvPr id="8" name="矩形 7"/>
          <p:cNvSpPr/>
          <p:nvPr/>
        </p:nvSpPr>
        <p:spPr>
          <a:xfrm>
            <a:off x="8349615" y="5089525"/>
            <a:ext cx="2002790" cy="40259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7583805" y="4638675"/>
            <a:ext cx="1448435" cy="45148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7583805" y="3816985"/>
            <a:ext cx="1416685" cy="36195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7820660" y="2955290"/>
            <a:ext cx="2002790" cy="40195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3192145" y="4772660"/>
            <a:ext cx="2002790" cy="48006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2395855" y="4338320"/>
            <a:ext cx="1447800" cy="40195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2426335" y="3455035"/>
            <a:ext cx="1416685" cy="48006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2633980" y="2649855"/>
            <a:ext cx="2061210" cy="40195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程序编写</a:t>
            </a:r>
            <a:endParaRPr lang="zh-CN" altLang="en-US" dirty="0"/>
          </a:p>
        </p:txBody>
      </p:sp>
      <p:sp>
        <p:nvSpPr>
          <p:cNvPr id="11" name="内容占位符 10"/>
          <p:cNvSpPr>
            <a:spLocks noGrp="1"/>
          </p:cNvSpPr>
          <p:nvPr>
            <p:ph sz="quarter" idx="14"/>
          </p:nvPr>
        </p:nvSpPr>
        <p:spPr>
          <a:xfrm>
            <a:off x="838200" y="1133172"/>
            <a:ext cx="10347960" cy="1089911"/>
          </a:xfrm>
        </p:spPr>
        <p:txBody>
          <a:bodyPr>
            <a:noAutofit/>
          </a:bodyPr>
          <a:lstStyle/>
          <a:p>
            <a:r>
              <a:rPr lang="zh-CN" altLang="en-US" dirty="0">
                <a:latin typeface="方正准圆简体" panose="03000509000000000000" charset="-122"/>
                <a:ea typeface="方正准圆简体" panose="03000509000000000000" charset="-122"/>
                <a:cs typeface="方正准圆简体" panose="03000509000000000000" charset="-122"/>
              </a:rPr>
              <a:t>④ 引入函数。创建“快心跳”和“慢心跳”两个函数。从</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函数</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中拖出</a:t>
            </a:r>
            <a:r>
              <a:rPr lang="en-US" altLang="zh-CN" dirty="0">
                <a:latin typeface="方正准圆简体" panose="03000509000000000000" charset="-122"/>
                <a:ea typeface="方正准圆简体" panose="03000509000000000000" charset="-122"/>
                <a:cs typeface="方正准圆简体" panose="03000509000000000000" charset="-122"/>
              </a:rPr>
              <a:t>“procedure”</a:t>
            </a:r>
            <a:r>
              <a:rPr lang="zh-CN" altLang="en-US" dirty="0">
                <a:latin typeface="方正准圆简体" panose="03000509000000000000" charset="-122"/>
                <a:ea typeface="方正准圆简体" panose="03000509000000000000" charset="-122"/>
                <a:cs typeface="方正准圆简体" panose="03000509000000000000" charset="-122"/>
              </a:rPr>
              <a:t>模块，将</a:t>
            </a:r>
            <a:r>
              <a:rPr lang="en-US" altLang="zh-CN" dirty="0">
                <a:latin typeface="方正准圆简体" panose="03000509000000000000" charset="-122"/>
                <a:ea typeface="方正准圆简体" panose="03000509000000000000" charset="-122"/>
                <a:cs typeface="方正准圆简体" panose="03000509000000000000" charset="-122"/>
              </a:rPr>
              <a:t>“</a:t>
            </a:r>
            <a:r>
              <a:rPr lang="en-US" altLang="zh-CN" dirty="0">
                <a:latin typeface="方正准圆简体" panose="03000509000000000000" charset="-122"/>
                <a:ea typeface="方正准圆简体" panose="03000509000000000000" charset="-122"/>
                <a:cs typeface="方正准圆简体" panose="03000509000000000000" charset="-122"/>
                <a:sym typeface="+mn-ea"/>
              </a:rPr>
              <a:t>procedure</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改名为</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快心跳</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，并将原本执行快心跳的代码</a:t>
            </a:r>
            <a:r>
              <a:rPr lang="zh-CN" altLang="en-US" dirty="0">
                <a:latin typeface="方正准圆简体" panose="03000509000000000000" charset="-122"/>
                <a:ea typeface="方正准圆简体" panose="03000509000000000000" charset="-122"/>
                <a:cs typeface="方正准圆简体" panose="03000509000000000000" charset="-122"/>
              </a:rPr>
              <a:t>移至其中。</a:t>
            </a:r>
            <a:endParaRPr lang="zh-CN" altLang="en-US" dirty="0">
              <a:latin typeface="方正准圆简体" panose="03000509000000000000" charset="-122"/>
              <a:ea typeface="方正准圆简体" panose="03000509000000000000" charset="-122"/>
              <a:cs typeface="方正准圆简体" panose="03000509000000000000" charset="-122"/>
            </a:endParaRPr>
          </a:p>
        </p:txBody>
      </p:sp>
      <p:pic>
        <p:nvPicPr>
          <p:cNvPr id="5" name="图片 4"/>
          <p:cNvPicPr>
            <a:picLocks noChangeAspect="1"/>
          </p:cNvPicPr>
          <p:nvPr/>
        </p:nvPicPr>
        <p:blipFill>
          <a:blip r:embed="rId1"/>
          <a:stretch>
            <a:fillRect/>
          </a:stretch>
        </p:blipFill>
        <p:spPr>
          <a:xfrm>
            <a:off x="1878330" y="2698115"/>
            <a:ext cx="2468880" cy="3721735"/>
          </a:xfrm>
          <a:prstGeom prst="rect">
            <a:avLst/>
          </a:prstGeom>
        </p:spPr>
      </p:pic>
      <p:sp>
        <p:nvSpPr>
          <p:cNvPr id="13" name="矩形 12"/>
          <p:cNvSpPr/>
          <p:nvPr/>
        </p:nvSpPr>
        <p:spPr>
          <a:xfrm>
            <a:off x="3076575" y="2698115"/>
            <a:ext cx="1159510" cy="47942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2"/>
          <a:stretch>
            <a:fillRect/>
          </a:stretch>
        </p:blipFill>
        <p:spPr>
          <a:xfrm>
            <a:off x="6070600" y="2698115"/>
            <a:ext cx="4165600" cy="3530600"/>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7386320" y="2755900"/>
            <a:ext cx="4127500" cy="3492500"/>
          </a:xfrm>
          <a:prstGeom prst="rect">
            <a:avLst/>
          </a:prstGeom>
        </p:spPr>
      </p:pic>
      <p:sp>
        <p:nvSpPr>
          <p:cNvPr id="2" name="标题 1"/>
          <p:cNvSpPr>
            <a:spLocks noGrp="1"/>
          </p:cNvSpPr>
          <p:nvPr>
            <p:ph type="title"/>
          </p:nvPr>
        </p:nvSpPr>
        <p:spPr/>
        <p:txBody>
          <a:bodyPr/>
          <a:lstStyle/>
          <a:p>
            <a:r>
              <a:rPr lang="zh-CN" altLang="en-US" dirty="0"/>
              <a:t>程序编写</a:t>
            </a:r>
            <a:endParaRPr lang="zh-CN" altLang="en-US" dirty="0"/>
          </a:p>
        </p:txBody>
      </p:sp>
      <p:sp>
        <p:nvSpPr>
          <p:cNvPr id="11" name="内容占位符 10"/>
          <p:cNvSpPr>
            <a:spLocks noGrp="1"/>
          </p:cNvSpPr>
          <p:nvPr>
            <p:ph sz="quarter" idx="14"/>
          </p:nvPr>
        </p:nvSpPr>
        <p:spPr>
          <a:xfrm>
            <a:off x="838200" y="1133172"/>
            <a:ext cx="10347960" cy="1089911"/>
          </a:xfrm>
        </p:spPr>
        <p:txBody>
          <a:bodyPr>
            <a:noAutofit/>
          </a:bodyPr>
          <a:lstStyle/>
          <a:p>
            <a:r>
              <a:rPr lang="zh-CN" altLang="en-US" dirty="0">
                <a:latin typeface="方正准圆简体" panose="03000509000000000000" charset="-122"/>
                <a:ea typeface="方正准圆简体" panose="03000509000000000000" charset="-122"/>
                <a:cs typeface="方正准圆简体" panose="03000509000000000000" charset="-122"/>
                <a:sym typeface="+mn-ea"/>
              </a:rPr>
              <a:t>⑤</a:t>
            </a:r>
            <a:r>
              <a:rPr lang="zh-CN" altLang="en-US" dirty="0">
                <a:latin typeface="方正准圆简体" panose="03000509000000000000" charset="-122"/>
                <a:ea typeface="方正准圆简体" panose="03000509000000000000" charset="-122"/>
                <a:cs typeface="方正准圆简体" panose="03000509000000000000" charset="-122"/>
              </a:rPr>
              <a:t> </a:t>
            </a:r>
            <a:r>
              <a:rPr lang="zh-CN" dirty="0">
                <a:latin typeface="方正准圆简体" panose="03000509000000000000" charset="-122"/>
                <a:ea typeface="方正准圆简体" panose="03000509000000000000" charset="-122"/>
                <a:cs typeface="方正准圆简体" panose="03000509000000000000" charset="-122"/>
              </a:rPr>
              <a:t>仿照上面步骤，完成</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慢心跳</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函数。此时从</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函数</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目录下拖出</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快心跳</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和</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慢心跳</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模块，放在对应</a:t>
            </a:r>
            <a:r>
              <a:rPr lang="zh-CN" altLang="en-US" dirty="0">
                <a:latin typeface="方正准圆简体" panose="03000509000000000000" charset="-122"/>
                <a:ea typeface="方正准圆简体" panose="03000509000000000000" charset="-122"/>
                <a:cs typeface="方正准圆简体" panose="03000509000000000000" charset="-122"/>
              </a:rPr>
              <a:t>的执行条件下。</a:t>
            </a:r>
            <a:endParaRPr lang="zh-CN" altLang="en-US" dirty="0">
              <a:latin typeface="方正准圆简体" panose="03000509000000000000" charset="-122"/>
              <a:ea typeface="方正准圆简体" panose="03000509000000000000" charset="-122"/>
              <a:cs typeface="方正准圆简体" panose="03000509000000000000" charset="-122"/>
            </a:endParaRPr>
          </a:p>
        </p:txBody>
      </p:sp>
      <p:pic>
        <p:nvPicPr>
          <p:cNvPr id="4" name="图片 3"/>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3271520" y="2882900"/>
            <a:ext cx="4342130" cy="2524760"/>
          </a:xfrm>
          <a:prstGeom prst="rect">
            <a:avLst/>
          </a:prstGeom>
        </p:spPr>
      </p:pic>
      <p:pic>
        <p:nvPicPr>
          <p:cNvPr id="3" name="图片 2"/>
          <p:cNvPicPr>
            <a:picLocks noChangeAspect="1"/>
          </p:cNvPicPr>
          <p:nvPr/>
        </p:nvPicPr>
        <p:blipFill>
          <a:blip r:embed="rId3"/>
          <a:stretch>
            <a:fillRect/>
          </a:stretch>
        </p:blipFill>
        <p:spPr>
          <a:xfrm>
            <a:off x="577215" y="2755900"/>
            <a:ext cx="2912110" cy="2778125"/>
          </a:xfrm>
          <a:prstGeom prst="rect">
            <a:avLst/>
          </a:prstGeom>
        </p:spPr>
      </p:pic>
      <p:sp>
        <p:nvSpPr>
          <p:cNvPr id="8" name="矩形 7"/>
          <p:cNvSpPr/>
          <p:nvPr/>
        </p:nvSpPr>
        <p:spPr>
          <a:xfrm>
            <a:off x="5005070" y="4713605"/>
            <a:ext cx="777875" cy="35179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a:stCxn id="8" idx="3"/>
          </p:cNvCxnSpPr>
          <p:nvPr/>
        </p:nvCxnSpPr>
        <p:spPr>
          <a:xfrm flipV="1">
            <a:off x="5782945" y="4869180"/>
            <a:ext cx="1786890" cy="2032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2112645" y="3157220"/>
            <a:ext cx="626745" cy="31178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3548"/>
            <a:ext cx="5109091" cy="478155"/>
          </a:xfrm>
        </p:spPr>
        <p:txBody>
          <a:bodyPr/>
          <a:lstStyle/>
          <a:p>
            <a:pPr algn="l">
              <a:buClrTx/>
              <a:buSzTx/>
              <a:buFontTx/>
            </a:pPr>
            <a:r>
              <a:rPr dirty="0"/>
              <a:t>完整代码展示</a:t>
            </a:r>
            <a:endParaRPr dirty="0"/>
          </a:p>
        </p:txBody>
      </p:sp>
      <p:pic>
        <p:nvPicPr>
          <p:cNvPr id="3" name="图片 2"/>
          <p:cNvPicPr>
            <a:picLocks noChangeAspect="1"/>
          </p:cNvPicPr>
          <p:nvPr/>
        </p:nvPicPr>
        <p:blipFill>
          <a:blip r:embed="rId1"/>
          <a:stretch>
            <a:fillRect/>
          </a:stretch>
        </p:blipFill>
        <p:spPr>
          <a:xfrm>
            <a:off x="2252345" y="1052195"/>
            <a:ext cx="7687310" cy="53778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25940" y="2044492"/>
            <a:ext cx="995786" cy="1005019"/>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endParaRPr lang="zh-CN" altLang="en-US" dirty="0"/>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775317"/>
            <a:ext cx="10368280" cy="4300387"/>
          </a:xfrm>
        </p:spPr>
        <p:txBody>
          <a:bodyPr>
            <a:normAutofit/>
          </a:bodyPr>
          <a:lstStyle/>
          <a:p>
            <a:r>
              <a:rPr lang="zh-CN" altLang="en-US" dirty="0">
                <a:latin typeface="方正准圆简体" panose="03000509000000000000" charset="-122"/>
                <a:ea typeface="方正准圆简体" panose="03000509000000000000" charset="-122"/>
                <a:cs typeface="方正准圆简体" panose="03000509000000000000" charset="-122"/>
              </a:rPr>
              <a:t>“延时”模块可以让程序保持此刻状态一定的时间。比如播放声音</a:t>
            </a:r>
            <a:r>
              <a:rPr lang="en-US" altLang="zh-CN" dirty="0">
                <a:latin typeface="方正准圆简体" panose="03000509000000000000" charset="-122"/>
                <a:ea typeface="方正准圆简体" panose="03000509000000000000" charset="-122"/>
                <a:cs typeface="方正准圆简体" panose="03000509000000000000" charset="-122"/>
              </a:rPr>
              <a:t>1</a:t>
            </a:r>
            <a:r>
              <a:rPr lang="zh-CN" altLang="en-US" dirty="0">
                <a:latin typeface="方正准圆简体" panose="03000509000000000000" charset="-122"/>
                <a:ea typeface="方正准圆简体" panose="03000509000000000000" charset="-122"/>
                <a:cs typeface="方正准圆简体" panose="03000509000000000000" charset="-122"/>
              </a:rPr>
              <a:t>秒，就可以在“播放声音”模块下侧加上“延时</a:t>
            </a:r>
            <a:r>
              <a:rPr lang="en-US" altLang="zh-CN" dirty="0">
                <a:latin typeface="方正准圆简体" panose="03000509000000000000" charset="-122"/>
                <a:ea typeface="方正准圆简体" panose="03000509000000000000" charset="-122"/>
                <a:cs typeface="方正准圆简体" panose="03000509000000000000" charset="-122"/>
              </a:rPr>
              <a:t>1</a:t>
            </a:r>
            <a:r>
              <a:rPr lang="zh-CN" altLang="en-US" dirty="0">
                <a:latin typeface="方正准圆简体" panose="03000509000000000000" charset="-122"/>
                <a:ea typeface="方正准圆简体" panose="03000509000000000000" charset="-122"/>
                <a:cs typeface="方正准圆简体" panose="03000509000000000000" charset="-122"/>
              </a:rPr>
              <a:t>秒”模块。</a:t>
            </a:r>
            <a:endParaRPr lang="zh-CN" altLang="zh-CN" dirty="0">
              <a:latin typeface="方正准圆简体" panose="03000509000000000000" charset="-122"/>
              <a:ea typeface="方正准圆简体" panose="03000509000000000000" charset="-122"/>
              <a:cs typeface="方正准圆简体" panose="03000509000000000000" charset="-122"/>
            </a:endParaRPr>
          </a:p>
        </p:txBody>
      </p:sp>
      <p:sp>
        <p:nvSpPr>
          <p:cNvPr id="4" name="文本占位符 3"/>
          <p:cNvSpPr>
            <a:spLocks noGrp="1"/>
          </p:cNvSpPr>
          <p:nvPr>
            <p:ph type="body" sz="quarter" idx="16"/>
          </p:nvPr>
        </p:nvSpPr>
        <p:spPr/>
        <p:txBody>
          <a:bodyPr/>
          <a:lstStyle/>
          <a:p>
            <a:r>
              <a:rPr lang="zh-CN" altLang="en-US" dirty="0"/>
              <a:t> “延时”模块</a:t>
            </a:r>
            <a:endParaRPr lang="zh-CN" altLang="zh-CN" dirty="0"/>
          </a:p>
        </p:txBody>
      </p:sp>
      <p:grpSp>
        <p:nvGrpSpPr>
          <p:cNvPr id="15" name="组合 14"/>
          <p:cNvGrpSpPr/>
          <p:nvPr/>
        </p:nvGrpSpPr>
        <p:grpSpPr>
          <a:xfrm>
            <a:off x="3654891" y="3742630"/>
            <a:ext cx="4584800" cy="1641793"/>
            <a:chOff x="4130160" y="3925510"/>
            <a:chExt cx="4584800" cy="1641793"/>
          </a:xfrm>
        </p:grpSpPr>
        <p:pic>
          <p:nvPicPr>
            <p:cNvPr id="14" name="图片 13"/>
            <p:cNvPicPr>
              <a:picLocks noChangeAspect="1"/>
            </p:cNvPicPr>
            <p:nvPr/>
          </p:nvPicPr>
          <p:blipFill>
            <a:blip r:embed="rId1"/>
            <a:stretch>
              <a:fillRect/>
            </a:stretch>
          </p:blipFill>
          <p:spPr>
            <a:xfrm>
              <a:off x="4130161" y="3925510"/>
              <a:ext cx="4584799" cy="1641793"/>
            </a:xfrm>
            <a:prstGeom prst="rect">
              <a:avLst/>
            </a:prstGeom>
          </p:spPr>
        </p:pic>
        <p:sp>
          <p:nvSpPr>
            <p:cNvPr id="11" name="矩形 10"/>
            <p:cNvSpPr/>
            <p:nvPr/>
          </p:nvSpPr>
          <p:spPr>
            <a:xfrm>
              <a:off x="4130160" y="4639231"/>
              <a:ext cx="2463679" cy="90775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594485"/>
            <a:ext cx="10490200" cy="804545"/>
          </a:xfrm>
        </p:spPr>
        <p:txBody>
          <a:bodyPr>
            <a:noAutofit/>
          </a:bodyPr>
          <a:lstStyle/>
          <a:p>
            <a:r>
              <a:rPr dirty="0"/>
              <a:t>循环结构是指在程序中需要反复执行某个功能而设置的一种程序结构。它由循环体中的条件，判断继续执行某个功能还是退出循环。</a:t>
            </a:r>
            <a:endParaRPr dirty="0"/>
          </a:p>
        </p:txBody>
      </p:sp>
      <p:sp>
        <p:nvSpPr>
          <p:cNvPr id="4" name="文本占位符 3"/>
          <p:cNvSpPr>
            <a:spLocks noGrp="1"/>
          </p:cNvSpPr>
          <p:nvPr>
            <p:ph type="body" sz="quarter" idx="16"/>
          </p:nvPr>
        </p:nvSpPr>
        <p:spPr>
          <a:xfrm>
            <a:off x="838200" y="1133817"/>
            <a:ext cx="5109091" cy="460375"/>
          </a:xfrm>
        </p:spPr>
        <p:txBody>
          <a:bodyPr/>
          <a:lstStyle/>
          <a:p>
            <a:r>
              <a:rPr lang="zh-CN" altLang="en-US" dirty="0"/>
              <a:t> </a:t>
            </a:r>
            <a:r>
              <a:rPr dirty="0"/>
              <a:t>循环结构</a:t>
            </a:r>
            <a:endParaRPr dirty="0"/>
          </a:p>
        </p:txBody>
      </p:sp>
      <p:pic>
        <p:nvPicPr>
          <p:cNvPr id="6" name="图片 5"/>
          <p:cNvPicPr>
            <a:picLocks noChangeAspect="1"/>
          </p:cNvPicPr>
          <p:nvPr/>
        </p:nvPicPr>
        <p:blipFill>
          <a:blip r:embed="rId1"/>
          <a:stretch>
            <a:fillRect/>
          </a:stretch>
        </p:blipFill>
        <p:spPr>
          <a:xfrm>
            <a:off x="4667250" y="2940050"/>
            <a:ext cx="2748280" cy="3243580"/>
          </a:xfrm>
          <a:prstGeom prst="rect">
            <a:avLst/>
          </a:prstGeom>
        </p:spPr>
      </p:pic>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594485"/>
            <a:ext cx="10490200" cy="804545"/>
          </a:xfrm>
        </p:spPr>
        <p:txBody>
          <a:bodyPr>
            <a:noAutofit/>
          </a:bodyPr>
          <a:lstStyle/>
          <a:p>
            <a:r>
              <a:rPr dirty="0"/>
              <a:t>【break】跳出当前循环体，也称结束当前循环体</a:t>
            </a:r>
            <a:r>
              <a:rPr lang="zh-CN" dirty="0"/>
              <a:t>。</a:t>
            </a:r>
            <a:endParaRPr lang="zh-CN" dirty="0"/>
          </a:p>
        </p:txBody>
      </p:sp>
      <p:sp>
        <p:nvSpPr>
          <p:cNvPr id="4" name="文本占位符 3"/>
          <p:cNvSpPr>
            <a:spLocks noGrp="1"/>
          </p:cNvSpPr>
          <p:nvPr>
            <p:ph type="body" sz="quarter" idx="16"/>
          </p:nvPr>
        </p:nvSpPr>
        <p:spPr>
          <a:xfrm>
            <a:off x="838200" y="1133817"/>
            <a:ext cx="5109091" cy="460375"/>
          </a:xfrm>
        </p:spPr>
        <p:txBody>
          <a:bodyPr/>
          <a:lstStyle/>
          <a:p>
            <a:r>
              <a:rPr lang="zh-CN" altLang="en-US" dirty="0"/>
              <a:t> </a:t>
            </a:r>
            <a:r>
              <a:rPr dirty="0"/>
              <a:t>跳出循环</a:t>
            </a:r>
            <a:endParaRPr dirty="0"/>
          </a:p>
        </p:txBody>
      </p:sp>
      <p:pic>
        <p:nvPicPr>
          <p:cNvPr id="6" name="图片 5"/>
          <p:cNvPicPr>
            <a:picLocks noChangeAspect="1"/>
          </p:cNvPicPr>
          <p:nvPr/>
        </p:nvPicPr>
        <p:blipFill>
          <a:blip r:embed="rId1"/>
          <a:srcRect r="1474"/>
          <a:stretch>
            <a:fillRect/>
          </a:stretch>
        </p:blipFill>
        <p:spPr>
          <a:xfrm>
            <a:off x="4273550" y="2399030"/>
            <a:ext cx="3566160" cy="3802380"/>
          </a:xfrm>
          <a:prstGeom prst="rect">
            <a:avLst/>
          </a:prstGeom>
        </p:spPr>
      </p:pic>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3846195"/>
            <a:ext cx="10490200" cy="804545"/>
          </a:xfrm>
        </p:spPr>
        <p:txBody>
          <a:bodyPr>
            <a:noAutofit/>
          </a:bodyPr>
          <a:lstStyle/>
          <a:p>
            <a:r>
              <a:rPr dirty="0"/>
              <a:t>定义一个函数只给了函数一个名称，指定了函数里包含的参数，和代码块结构。函数需要调用才能真正被执行。</a:t>
            </a:r>
            <a:endParaRPr dirty="0"/>
          </a:p>
        </p:txBody>
      </p:sp>
      <p:sp>
        <p:nvSpPr>
          <p:cNvPr id="4" name="文本占位符 3"/>
          <p:cNvSpPr>
            <a:spLocks noGrp="1"/>
          </p:cNvSpPr>
          <p:nvPr>
            <p:ph type="body" sz="quarter" idx="16"/>
          </p:nvPr>
        </p:nvSpPr>
        <p:spPr>
          <a:xfrm>
            <a:off x="838200" y="3385527"/>
            <a:ext cx="5109091" cy="460375"/>
          </a:xfrm>
        </p:spPr>
        <p:txBody>
          <a:bodyPr/>
          <a:lstStyle/>
          <a:p>
            <a:r>
              <a:rPr lang="zh-CN" altLang="en-US" dirty="0"/>
              <a:t> </a:t>
            </a:r>
            <a:r>
              <a:rPr dirty="0"/>
              <a:t>函数定义与调用</a:t>
            </a:r>
            <a:endParaRPr dirty="0"/>
          </a:p>
        </p:txBody>
      </p:sp>
      <p:sp>
        <p:nvSpPr>
          <p:cNvPr id="5" name="内容占位符 2"/>
          <p:cNvSpPr>
            <a:spLocks noGrp="1"/>
          </p:cNvSpPr>
          <p:nvPr/>
        </p:nvSpPr>
        <p:spPr>
          <a:xfrm>
            <a:off x="838200" y="1873885"/>
            <a:ext cx="10490200" cy="804545"/>
          </a:xfrm>
          <a:prstGeom prst="rect">
            <a:avLst/>
          </a:prstGeom>
        </p:spPr>
        <p:txBody>
          <a:bodyPr vert="horz" lIns="0" tIns="45720" rIns="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400" kern="1200" spc="100" baseline="0">
                <a:solidFill>
                  <a:schemeClr val="tx1">
                    <a:lumMod val="75000"/>
                    <a:lumOff val="25000"/>
                  </a:schemeClr>
                </a:solidFill>
                <a:latin typeface="+mn-lt"/>
                <a:ea typeface="+mn-ea"/>
                <a:cs typeface="+mn-cs"/>
              </a:defRPr>
            </a:lvl1pPr>
            <a:lvl2pPr marL="457200" indent="0" algn="l" defTabSz="914400" rtl="0" eaLnBrk="1" latinLnBrk="0" hangingPunct="1">
              <a:lnSpc>
                <a:spcPct val="130000"/>
              </a:lnSpc>
              <a:spcBef>
                <a:spcPts val="1000"/>
              </a:spcBef>
              <a:buFont typeface="Arial" panose="020B0604020202020204" pitchFamily="34" charset="0"/>
              <a:buNone/>
              <a:defRPr sz="2000" kern="1200" spc="100" baseline="0">
                <a:solidFill>
                  <a:schemeClr val="tx1">
                    <a:lumMod val="75000"/>
                    <a:lumOff val="25000"/>
                  </a:schemeClr>
                </a:solidFill>
                <a:latin typeface="+mn-lt"/>
                <a:ea typeface="+mn-ea"/>
                <a:cs typeface="+mn-cs"/>
              </a:defRPr>
            </a:lvl2pPr>
            <a:lvl3pPr marL="914400" indent="0" algn="l" defTabSz="914400" rtl="0" eaLnBrk="1" latinLnBrk="0" hangingPunct="1">
              <a:lnSpc>
                <a:spcPct val="130000"/>
              </a:lnSpc>
              <a:spcBef>
                <a:spcPts val="1000"/>
              </a:spcBef>
              <a:buFont typeface="Arial" panose="020B0604020202020204" pitchFamily="34" charset="0"/>
              <a:buNone/>
              <a:defRPr sz="1800" kern="1200" spc="100" baseline="0">
                <a:solidFill>
                  <a:schemeClr val="tx1">
                    <a:lumMod val="75000"/>
                    <a:lumOff val="25000"/>
                  </a:schemeClr>
                </a:solidFill>
                <a:latin typeface="+mn-lt"/>
                <a:ea typeface="+mn-ea"/>
                <a:cs typeface="+mn-cs"/>
              </a:defRPr>
            </a:lvl3pPr>
            <a:lvl4pPr marL="1371600" indent="0" algn="l" defTabSz="914400" rtl="0" eaLnBrk="1" latinLnBrk="0" hangingPunct="1">
              <a:lnSpc>
                <a:spcPct val="130000"/>
              </a:lnSpc>
              <a:spcBef>
                <a:spcPts val="1000"/>
              </a:spcBef>
              <a:buFont typeface="Arial" panose="020B0604020202020204" pitchFamily="34" charset="0"/>
              <a:buNone/>
              <a:defRPr sz="1600" kern="1200" spc="100" baseline="0">
                <a:solidFill>
                  <a:schemeClr val="tx1">
                    <a:lumMod val="75000"/>
                    <a:lumOff val="25000"/>
                  </a:schemeClr>
                </a:solidFill>
                <a:latin typeface="+mn-lt"/>
                <a:ea typeface="+mn-ea"/>
                <a:cs typeface="+mn-cs"/>
              </a:defRPr>
            </a:lvl4pPr>
            <a:lvl5pPr marL="1828800" indent="0" algn="l" defTabSz="914400" rtl="0" eaLnBrk="1" latinLnBrk="0" hangingPunct="1">
              <a:lnSpc>
                <a:spcPct val="130000"/>
              </a:lnSpc>
              <a:spcBef>
                <a:spcPts val="1000"/>
              </a:spcBef>
              <a:buFont typeface="Arial" panose="020B0604020202020204" pitchFamily="34" charset="0"/>
              <a:buNone/>
              <a:defRPr sz="1600" kern="1200" spc="10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a:t>提高应用的模块性和代码的重复利用率。</a:t>
            </a:r>
            <a:endParaRPr dirty="0"/>
          </a:p>
        </p:txBody>
      </p:sp>
      <p:sp>
        <p:nvSpPr>
          <p:cNvPr id="7" name="文本占位符 3"/>
          <p:cNvSpPr>
            <a:spLocks noGrp="1"/>
          </p:cNvSpPr>
          <p:nvPr/>
        </p:nvSpPr>
        <p:spPr>
          <a:xfrm>
            <a:off x="838200" y="1413217"/>
            <a:ext cx="5109091" cy="460375"/>
          </a:xfrm>
          <a:prstGeom prst="rect">
            <a:avLst/>
          </a:prstGeom>
          <a:noFill/>
        </p:spPr>
        <p:txBody>
          <a:bodyPr vert="horz" wrap="square" lIns="0" tIns="45720" rIns="0" bIns="45720" rtlCol="0" anchor="ctr">
            <a:spAutoFit/>
          </a:bodyPr>
          <a:lstStyle>
            <a:lvl1pPr marL="228600" indent="-288290" algn="l" defTabSz="914400" rtl="0" eaLnBrk="1" latinLnBrk="0" hangingPunct="1">
              <a:lnSpc>
                <a:spcPct val="100000"/>
              </a:lnSpc>
              <a:spcBef>
                <a:spcPts val="1000"/>
              </a:spcBef>
              <a:buSzPct val="90000"/>
              <a:buFont typeface="Wingdings 2" panose="05020102010507070707" pitchFamily="18" charset="2"/>
              <a:buChar char=""/>
              <a:defRPr lang="zh-CN" altLang="en-US" sz="2400" kern="1200" smtClean="0">
                <a:solidFill>
                  <a:schemeClr val="accent1"/>
                </a:solidFill>
                <a:latin typeface="+mj-ea"/>
                <a:ea typeface="+mj-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lang="zh-CN" altLang="en-US" sz="2800" kern="1200" smtClean="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lang="zh-CN" altLang="en-US" sz="2800" kern="1200" smtClean="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lang="zh-CN" altLang="en-US" sz="2800" kern="1200" smtClean="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lang="zh-CN" altLang="en-US"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 </a:t>
            </a:r>
            <a:r>
              <a:rPr dirty="0"/>
              <a:t>函数的作用</a:t>
            </a:r>
            <a:endParaRPr dirty="0"/>
          </a:p>
        </p:txBody>
      </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5925"/>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课后乐园</a:t>
            </a:r>
            <a:endParaRPr lang="zh-CN" altLang="en-US" dirty="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占位符 39"/>
          <p:cNvSpPr>
            <a:spLocks noGrp="1"/>
          </p:cNvSpPr>
          <p:nvPr>
            <p:ph type="body" sz="quarter" idx="13"/>
          </p:nvPr>
        </p:nvSpPr>
        <p:spPr>
          <a:xfrm>
            <a:off x="4513898" y="2166324"/>
            <a:ext cx="3164205" cy="1309370"/>
          </a:xfrm>
        </p:spPr>
        <p:txBody>
          <a:bodyPr/>
          <a:lstStyle/>
          <a:p>
            <a:pPr algn="ctr"/>
            <a:r>
              <a:rPr lang="zh-CN" altLang="en-US" dirty="0"/>
              <a:t>第 </a:t>
            </a:r>
            <a:r>
              <a:rPr lang="en-US" altLang="zh-CN" dirty="0"/>
              <a:t>3 </a:t>
            </a:r>
            <a:r>
              <a:rPr lang="zh-CN" altLang="en-US" dirty="0"/>
              <a:t>课</a:t>
            </a:r>
            <a:endParaRPr lang="zh-CN" altLang="en-US" dirty="0"/>
          </a:p>
        </p:txBody>
      </p:sp>
      <p:sp>
        <p:nvSpPr>
          <p:cNvPr id="41" name="文本占位符 40"/>
          <p:cNvSpPr>
            <a:spLocks noGrp="1"/>
          </p:cNvSpPr>
          <p:nvPr>
            <p:ph type="body" sz="quarter" idx="14"/>
          </p:nvPr>
        </p:nvSpPr>
        <p:spPr>
          <a:xfrm>
            <a:off x="3616958" y="3369434"/>
            <a:ext cx="4958080" cy="1715770"/>
          </a:xfrm>
        </p:spPr>
        <p:txBody>
          <a:bodyPr/>
          <a:lstStyle/>
          <a:p>
            <a:r>
              <a:rPr lang="zh-CN" altLang="en-US" dirty="0"/>
              <a:t>心跳闪烁</a:t>
            </a:r>
            <a:endParaRPr lang="zh-CN" altLang="en-US" dirty="0"/>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练习巩固</a:t>
            </a:r>
            <a:endParaRPr lang="zh-CN" altLang="en-US" dirty="0"/>
          </a:p>
        </p:txBody>
      </p:sp>
      <p:sp>
        <p:nvSpPr>
          <p:cNvPr id="5" name="文本占位符 4"/>
          <p:cNvSpPr>
            <a:spLocks noGrp="1"/>
          </p:cNvSpPr>
          <p:nvPr>
            <p:ph sz="quarter" idx="15"/>
          </p:nvPr>
        </p:nvSpPr>
        <p:spPr>
          <a:xfrm>
            <a:off x="838200" y="1320024"/>
            <a:ext cx="10405533" cy="4929852"/>
          </a:xfrm>
        </p:spPr>
        <p:txBody>
          <a:bodyPr>
            <a:normAutofit/>
          </a:bodyPr>
          <a:lstStyle/>
          <a:p>
            <a:r>
              <a:rPr lang="zh-CN" dirty="0">
                <a:latin typeface="方正准圆简体" panose="03000509000000000000" charset="-122"/>
                <a:ea typeface="方正准圆简体" panose="03000509000000000000" charset="-122"/>
                <a:cs typeface="方正准圆简体" panose="03000509000000000000" charset="-122"/>
              </a:rPr>
              <a:t>如果将心跳闪烁的延时改为</a:t>
            </a:r>
            <a:r>
              <a:rPr lang="en-US" altLang="zh-CN" dirty="0">
                <a:latin typeface="方正准圆简体" panose="03000509000000000000" charset="-122"/>
                <a:ea typeface="方正准圆简体" panose="03000509000000000000" charset="-122"/>
                <a:cs typeface="方正准圆简体" panose="03000509000000000000" charset="-122"/>
              </a:rPr>
              <a:t>1</a:t>
            </a:r>
            <a:r>
              <a:rPr lang="zh-CN" altLang="en-US" dirty="0">
                <a:latin typeface="方正准圆简体" panose="03000509000000000000" charset="-122"/>
                <a:ea typeface="方正准圆简体" panose="03000509000000000000" charset="-122"/>
                <a:cs typeface="方正准圆简体" panose="03000509000000000000" charset="-122"/>
              </a:rPr>
              <a:t>秒，会出现</a:t>
            </a:r>
            <a:r>
              <a:rPr lang="zh-CN" dirty="0">
                <a:latin typeface="方正准圆简体" panose="03000509000000000000" charset="-122"/>
                <a:ea typeface="方正准圆简体" panose="03000509000000000000" charset="-122"/>
                <a:cs typeface="方正准圆简体" panose="03000509000000000000" charset="-122"/>
              </a:rPr>
              <a:t>什么问题？原因</a:t>
            </a:r>
            <a:r>
              <a:rPr lang="zh-CN" dirty="0">
                <a:latin typeface="方正准圆简体" panose="03000509000000000000" charset="-122"/>
                <a:ea typeface="方正准圆简体" panose="03000509000000000000" charset="-122"/>
                <a:cs typeface="方正准圆简体" panose="03000509000000000000" charset="-122"/>
              </a:rPr>
              <a:t>是什么？</a:t>
            </a:r>
            <a:endParaRPr lang="zh-CN" dirty="0">
              <a:latin typeface="方正准圆简体" panose="03000509000000000000" charset="-122"/>
              <a:ea typeface="方正准圆简体" panose="03000509000000000000" charset="-122"/>
              <a:cs typeface="方正准圆简体" panose="03000509000000000000" charset="-122"/>
            </a:endParaRPr>
          </a:p>
        </p:txBody>
      </p:sp>
      <p:pic>
        <p:nvPicPr>
          <p:cNvPr id="2" name="图片 1"/>
          <p:cNvPicPr>
            <a:picLocks noChangeAspect="1"/>
          </p:cNvPicPr>
          <p:nvPr/>
        </p:nvPicPr>
        <p:blipFill>
          <a:blip r:embed="rId1"/>
          <a:stretch>
            <a:fillRect/>
          </a:stretch>
        </p:blipFill>
        <p:spPr>
          <a:xfrm>
            <a:off x="3827145" y="2166620"/>
            <a:ext cx="5111750" cy="3830955"/>
          </a:xfrm>
          <a:prstGeom prst="rect">
            <a:avLst/>
          </a:prstGeom>
        </p:spPr>
      </p:pic>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练习巩固</a:t>
            </a:r>
            <a:endParaRPr lang="zh-CN" altLang="en-US" dirty="0"/>
          </a:p>
        </p:txBody>
      </p:sp>
      <p:sp>
        <p:nvSpPr>
          <p:cNvPr id="5" name="文本占位符 4"/>
          <p:cNvSpPr>
            <a:spLocks noGrp="1"/>
          </p:cNvSpPr>
          <p:nvPr>
            <p:ph sz="quarter" idx="15"/>
          </p:nvPr>
        </p:nvSpPr>
        <p:spPr>
          <a:xfrm>
            <a:off x="838200" y="1320024"/>
            <a:ext cx="10405533" cy="4929852"/>
          </a:xfrm>
        </p:spPr>
        <p:txBody>
          <a:bodyPr>
            <a:normAutofit/>
          </a:bodyPr>
          <a:lstStyle/>
          <a:p>
            <a:r>
              <a:rPr dirty="0">
                <a:latin typeface="方正准圆简体" panose="03000509000000000000" charset="-122"/>
                <a:ea typeface="方正准圆简体" panose="03000509000000000000" charset="-122"/>
                <a:cs typeface="方正准圆简体" panose="03000509000000000000" charset="-122"/>
              </a:rPr>
              <a:t>参照心跳闪烁的代码，如何实现L1灯的闪烁</a:t>
            </a:r>
            <a:r>
              <a:rPr lang="zh-CN" altLang="en-US" dirty="0">
                <a:latin typeface="方正准圆简体" panose="03000509000000000000" charset="-122"/>
                <a:ea typeface="方正准圆简体" panose="03000509000000000000" charset="-122"/>
                <a:cs typeface="方正准圆简体" panose="03000509000000000000" charset="-122"/>
              </a:rPr>
              <a:t>？</a:t>
            </a:r>
            <a:endParaRPr lang="zh-CN" altLang="zh-CN" dirty="0">
              <a:latin typeface="方正准圆简体" panose="03000509000000000000" charset="-122"/>
              <a:ea typeface="方正准圆简体" panose="03000509000000000000" charset="-122"/>
              <a:cs typeface="方正准圆简体" panose="03000509000000000000" charset="-122"/>
            </a:endParaRPr>
          </a:p>
        </p:txBody>
      </p:sp>
      <p:grpSp>
        <p:nvGrpSpPr>
          <p:cNvPr id="16" name="组合 15"/>
          <p:cNvGrpSpPr/>
          <p:nvPr/>
        </p:nvGrpSpPr>
        <p:grpSpPr>
          <a:xfrm>
            <a:off x="2032516" y="2639859"/>
            <a:ext cx="4681822" cy="1776207"/>
            <a:chOff x="5947291" y="3106584"/>
            <a:chExt cx="4681822" cy="1776207"/>
          </a:xfrm>
        </p:grpSpPr>
        <p:pic>
          <p:nvPicPr>
            <p:cNvPr id="12" name="图片 11"/>
            <p:cNvPicPr>
              <a:picLocks noChangeAspect="1"/>
            </p:cNvPicPr>
            <p:nvPr/>
          </p:nvPicPr>
          <p:blipFill>
            <a:blip r:embed="rId1"/>
            <a:stretch>
              <a:fillRect/>
            </a:stretch>
          </p:blipFill>
          <p:spPr>
            <a:xfrm>
              <a:off x="5947291" y="3106584"/>
              <a:ext cx="4617142" cy="711478"/>
            </a:xfrm>
            <a:prstGeom prst="rect">
              <a:avLst/>
            </a:prstGeom>
          </p:spPr>
        </p:pic>
        <p:pic>
          <p:nvPicPr>
            <p:cNvPr id="14" name="图片 13"/>
            <p:cNvPicPr>
              <a:picLocks noChangeAspect="1"/>
            </p:cNvPicPr>
            <p:nvPr/>
          </p:nvPicPr>
          <p:blipFill>
            <a:blip r:embed="rId2"/>
            <a:stretch>
              <a:fillRect/>
            </a:stretch>
          </p:blipFill>
          <p:spPr>
            <a:xfrm>
              <a:off x="5947291" y="4181264"/>
              <a:ext cx="4681822" cy="701527"/>
            </a:xfrm>
            <a:prstGeom prst="rect">
              <a:avLst/>
            </a:prstGeom>
          </p:spPr>
        </p:pic>
      </p:gr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创意乐园</a:t>
            </a:r>
            <a:endParaRPr lang="zh-CN" altLang="en-US" dirty="0"/>
          </a:p>
        </p:txBody>
      </p:sp>
      <p:sp>
        <p:nvSpPr>
          <p:cNvPr id="5" name="文本占位符 4"/>
          <p:cNvSpPr>
            <a:spLocks noGrp="1"/>
          </p:cNvSpPr>
          <p:nvPr>
            <p:ph sz="quarter" idx="15"/>
          </p:nvPr>
        </p:nvSpPr>
        <p:spPr>
          <a:xfrm>
            <a:off x="838200" y="1329418"/>
            <a:ext cx="10337800" cy="1129938"/>
          </a:xfrm>
        </p:spPr>
        <p:txBody>
          <a:bodyPr>
            <a:normAutofit/>
          </a:bodyPr>
          <a:lstStyle/>
          <a:p>
            <a:r>
              <a:rPr lang="zh-CN" altLang="en-US" dirty="0">
                <a:latin typeface="方正准圆简体" panose="03000509000000000000" charset="-122"/>
                <a:ea typeface="方正准圆简体" panose="03000509000000000000" charset="-122"/>
                <a:cs typeface="方正准圆简体" panose="03000509000000000000" charset="-122"/>
                <a:sym typeface="+mn-ea"/>
              </a:rPr>
              <a:t>通过这节课程的学习，结合之前学习的知识，你能否通过</a:t>
            </a:r>
            <a:r>
              <a:rPr lang="en-US" altLang="zh-CN" dirty="0">
                <a:latin typeface="方正准圆简体" panose="03000509000000000000" charset="-122"/>
                <a:ea typeface="方正准圆简体" panose="03000509000000000000" charset="-122"/>
                <a:cs typeface="方正准圆简体" panose="03000509000000000000" charset="-122"/>
                <a:sym typeface="+mn-ea"/>
              </a:rPr>
              <a:t>“for</a:t>
            </a:r>
            <a:r>
              <a:rPr lang="zh-CN" altLang="en-US" dirty="0">
                <a:latin typeface="方正准圆简体" panose="03000509000000000000" charset="-122"/>
                <a:ea typeface="方正准圆简体" panose="03000509000000000000" charset="-122"/>
                <a:cs typeface="方正准圆简体" panose="03000509000000000000" charset="-122"/>
                <a:sym typeface="+mn-ea"/>
              </a:rPr>
              <a:t>循环</a:t>
            </a:r>
            <a:r>
              <a:rPr lang="en-US" altLang="zh-CN" dirty="0">
                <a:latin typeface="方正准圆简体" panose="03000509000000000000" charset="-122"/>
                <a:ea typeface="方正准圆简体" panose="03000509000000000000" charset="-122"/>
                <a:cs typeface="方正准圆简体" panose="03000509000000000000" charset="-122"/>
                <a:sym typeface="+mn-ea"/>
              </a:rPr>
              <a:t>”</a:t>
            </a:r>
            <a:r>
              <a:rPr lang="zh-CN" altLang="en-US" dirty="0">
                <a:latin typeface="方正准圆简体" panose="03000509000000000000" charset="-122"/>
                <a:ea typeface="方正准圆简体" panose="03000509000000000000" charset="-122"/>
                <a:cs typeface="方正准圆简体" panose="03000509000000000000" charset="-122"/>
                <a:sym typeface="+mn-ea"/>
              </a:rPr>
              <a:t>实现一个倒计时装置呢？</a:t>
            </a:r>
            <a:endParaRPr lang="zh-CN" altLang="en-US" dirty="0">
              <a:latin typeface="方正准圆简体" panose="03000509000000000000" charset="-122"/>
              <a:ea typeface="方正准圆简体" panose="03000509000000000000" charset="-122"/>
              <a:cs typeface="方正准圆简体" panose="03000509000000000000" charset="-122"/>
              <a:sym typeface="+mn-ea"/>
            </a:endParaRPr>
          </a:p>
        </p:txBody>
      </p:sp>
      <p:pic>
        <p:nvPicPr>
          <p:cNvPr id="6" name="图片 5"/>
          <p:cNvPicPr/>
          <p:nvPr/>
        </p:nvPicPr>
        <p:blipFill>
          <a:blip r:embed="rId1"/>
          <a:stretch>
            <a:fillRect/>
          </a:stretch>
        </p:blipFill>
        <p:spPr>
          <a:xfrm>
            <a:off x="4291199" y="2836241"/>
            <a:ext cx="3431531" cy="3134629"/>
          </a:xfrm>
          <a:prstGeom prst="rect">
            <a:avLst/>
          </a:prstGeom>
        </p:spPr>
      </p:pic>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3246501" y="2813448"/>
            <a:ext cx="5698996" cy="1231106"/>
          </a:xfrm>
        </p:spPr>
        <p:txBody>
          <a:bodyPr anchor="ctr"/>
          <a:lstStyle/>
          <a:p>
            <a:pPr algn="ctr"/>
            <a:r>
              <a:rPr lang="zh-CN" altLang="en-US" sz="8000" dirty="0"/>
              <a:t>谢谢同学们</a:t>
            </a:r>
            <a:endParaRPr lang="zh-CN" altLang="en-US" sz="8000"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情境引入</a:t>
            </a:r>
            <a:endParaRPr lang="zh-CN" altLang="en-US" dirty="0"/>
          </a:p>
        </p:txBody>
      </p:sp>
      <p:sp>
        <p:nvSpPr>
          <p:cNvPr id="18" name="文本框 17"/>
          <p:cNvSpPr txBox="1"/>
          <p:nvPr/>
        </p:nvSpPr>
        <p:spPr>
          <a:xfrm>
            <a:off x="1309370" y="1122045"/>
            <a:ext cx="9025890" cy="1529715"/>
          </a:xfrm>
          <a:prstGeom prst="rect">
            <a:avLst/>
          </a:prstGeom>
          <a:noFill/>
        </p:spPr>
        <p:txBody>
          <a:bodyPr wrap="square" rtlCol="0">
            <a:spAutoFit/>
          </a:bodyPr>
          <a:lstStyle/>
          <a:p>
            <a:pPr indent="612140">
              <a:lnSpc>
                <a:spcPct val="130000"/>
              </a:lnSpc>
            </a:pPr>
            <a:r>
              <a:rPr lang="zh-CN" altLang="en-US" sz="2400" dirty="0">
                <a:solidFill>
                  <a:schemeClr val="tx1">
                    <a:lumMod val="75000"/>
                    <a:lumOff val="25000"/>
                  </a:schemeClr>
                </a:solidFill>
                <a:latin typeface="+mn-ea"/>
                <a:sym typeface="+mn-ea"/>
              </a:rPr>
              <a:t>不论是人还是动物，我们都有着属于自己的心跳，心跳也会随着我们的心情发生这不一样的变化。生活中，我们通常通过听或者触摸等方式来感受心跳，今天我们试着看一看心跳吧！</a:t>
            </a:r>
            <a:endParaRPr lang="zh-CN" altLang="en-US" sz="2400" dirty="0">
              <a:solidFill>
                <a:schemeClr val="tx1">
                  <a:lumMod val="75000"/>
                  <a:lumOff val="25000"/>
                </a:schemeClr>
              </a:solidFill>
              <a:latin typeface="+mn-ea"/>
              <a:sym typeface="+mn-ea"/>
            </a:endParaRPr>
          </a:p>
        </p:txBody>
      </p:sp>
      <p:sp>
        <p:nvSpPr>
          <p:cNvPr id="4" name="文本框 3"/>
          <p:cNvSpPr txBox="1"/>
          <p:nvPr/>
        </p:nvSpPr>
        <p:spPr>
          <a:xfrm>
            <a:off x="3794125" y="2821305"/>
            <a:ext cx="4215130" cy="479425"/>
          </a:xfrm>
          <a:prstGeom prst="rect">
            <a:avLst/>
          </a:prstGeom>
          <a:noFill/>
        </p:spPr>
        <p:txBody>
          <a:bodyPr wrap="square" lIns="0" tIns="0" rIns="0" bIns="0" rtlCol="0" anchor="t">
            <a:spAutoFit/>
          </a:bodyPr>
          <a:p>
            <a:pPr algn="l">
              <a:lnSpc>
                <a:spcPct val="130000"/>
              </a:lnSpc>
            </a:pPr>
            <a:r>
              <a:rPr lang="zh-CN" altLang="en-US" sz="2400" spc="100" dirty="0" smtClean="0">
                <a:solidFill>
                  <a:schemeClr val="tx1">
                    <a:lumMod val="75000"/>
                    <a:lumOff val="25000"/>
                  </a:schemeClr>
                </a:solidFill>
                <a:hlinkClick r:id="rId1" action="ppaction://hlinkfile">
                  <a:extLst>
                    <a:ext uri="{DAF060AB-1E55-43B9-8AAB-6FB025537F2F}">
                      <wpsdc:hlinkClr xmlns:wpsdc="http://www.wps.cn/officeDocument/2017/drawingmlCustomData" val="328CF0"/>
                      <wpsdc:folHlinkClr xmlns:wpsdc="http://www.wps.cn/officeDocument/2017/drawingmlCustomData" val="59A8D1"/>
                      <wpsdc:hlinkUnderline xmlns:wpsdc="http://www.wps.cn/officeDocument/2017/drawingmlCustomData" val="1"/>
                    </a:ext>
                  </a:extLst>
                </a:hlinkClick>
              </a:rPr>
              <a:t>https://www.bilibili.com</a:t>
            </a:r>
            <a:endParaRPr lang="zh-CN" altLang="en-US" sz="2400" spc="100" dirty="0" smtClean="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endParaRPr lang="zh-CN" altLang="en-US" dirty="0"/>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endParaRPr lang="zh-CN" altLang="en-US" dirty="0"/>
          </a:p>
        </p:txBody>
      </p:sp>
      <p:sp>
        <p:nvSpPr>
          <p:cNvPr id="6" name="内容占位符 5"/>
          <p:cNvSpPr>
            <a:spLocks noGrp="1"/>
          </p:cNvSpPr>
          <p:nvPr>
            <p:ph sz="quarter" idx="15"/>
          </p:nvPr>
        </p:nvSpPr>
        <p:spPr>
          <a:xfrm>
            <a:off x="838200" y="1251530"/>
            <a:ext cx="10196744" cy="1228449"/>
          </a:xfrm>
        </p:spPr>
        <p:txBody>
          <a:bodyPr>
            <a:normAutofit/>
          </a:bodyPr>
          <a:lstStyle/>
          <a:p>
            <a:r>
              <a:rPr lang="zh-CN" altLang="en-US" dirty="0">
                <a:latin typeface="方正准圆简体" panose="03000509000000000000" charset="-122"/>
                <a:ea typeface="方正准圆简体" panose="03000509000000000000" charset="-122"/>
                <a:cs typeface="方正准圆简体" panose="03000509000000000000" charset="-122"/>
                <a:sym typeface="+mn-ea"/>
              </a:rPr>
              <a:t>当你想要利用</a:t>
            </a:r>
            <a:r>
              <a:rPr lang="en-US" altLang="zh-CN" dirty="0" err="1">
                <a:latin typeface="方正准圆简体" panose="03000509000000000000" charset="-122"/>
                <a:ea typeface="方正准圆简体" panose="03000509000000000000" charset="-122"/>
                <a:cs typeface="方正准圆简体" panose="03000509000000000000" charset="-122"/>
                <a:sym typeface="+mn-ea"/>
              </a:rPr>
              <a:t>Mixgo</a:t>
            </a:r>
            <a:r>
              <a:rPr lang="en-US" altLang="zh-CN" dirty="0">
                <a:latin typeface="方正准圆简体" panose="03000509000000000000" charset="-122"/>
                <a:ea typeface="方正准圆简体" panose="03000509000000000000" charset="-122"/>
                <a:cs typeface="方正准圆简体" panose="03000509000000000000" charset="-122"/>
                <a:sym typeface="+mn-ea"/>
              </a:rPr>
              <a:t> CE</a:t>
            </a:r>
            <a:r>
              <a:rPr lang="zh-CN" altLang="en-US" dirty="0">
                <a:latin typeface="方正准圆简体" panose="03000509000000000000" charset="-122"/>
                <a:ea typeface="方正准圆简体" panose="03000509000000000000" charset="-122"/>
                <a:cs typeface="方正准圆简体" panose="03000509000000000000" charset="-122"/>
                <a:sym typeface="+mn-ea"/>
              </a:rPr>
              <a:t>如何在点阵屏上显示心跳跳动的画面，如何改变其跳动速度？又如何通过按钮控制其跳动和停止呢？</a:t>
            </a:r>
            <a:endParaRPr lang="zh-CN" altLang="en-US" dirty="0">
              <a:latin typeface="方正准圆简体" panose="03000509000000000000" charset="-122"/>
              <a:ea typeface="方正准圆简体" panose="03000509000000000000" charset="-122"/>
              <a:cs typeface="方正准圆简体" panose="03000509000000000000" charset="-122"/>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endParaRPr lang="zh-CN" altLang="en-US" dirty="0"/>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endParaRPr lang="zh-CN" altLang="en-US" dirty="0"/>
          </a:p>
        </p:txBody>
      </p:sp>
      <p:sp>
        <p:nvSpPr>
          <p:cNvPr id="20" name="内容占位符 10"/>
          <p:cNvSpPr>
            <a:spLocks noGrp="1"/>
          </p:cNvSpPr>
          <p:nvPr>
            <p:ph sz="quarter" idx="14"/>
          </p:nvPr>
        </p:nvSpPr>
        <p:spPr>
          <a:xfrm>
            <a:off x="838199" y="1268920"/>
            <a:ext cx="10214499" cy="4306257"/>
          </a:xfrm>
        </p:spPr>
        <p:txBody>
          <a:bodyPr/>
          <a:lstStyle/>
          <a:p>
            <a:pPr marL="0" indent="0">
              <a:buNone/>
            </a:pPr>
            <a:r>
              <a:rPr lang="zh-CN" dirty="0">
                <a:latin typeface="方正准圆简体" panose="03000509000000000000" charset="-122"/>
                <a:ea typeface="方正准圆简体" panose="03000509000000000000" charset="-122"/>
                <a:cs typeface="方正准圆简体" panose="03000509000000000000" charset="-122"/>
              </a:rPr>
              <a:t>我们可以在利用点阵屏来显示心形图像来模拟心跳。</a:t>
            </a:r>
            <a:endParaRPr lang="zh-CN" dirty="0">
              <a:latin typeface="方正准圆简体" panose="03000509000000000000" charset="-122"/>
              <a:ea typeface="方正准圆简体" panose="03000509000000000000" charset="-122"/>
              <a:cs typeface="方正准圆简体" panose="03000509000000000000" charset="-122"/>
            </a:endParaRPr>
          </a:p>
          <a:p>
            <a:pPr marL="0" indent="0">
              <a:buNone/>
            </a:pPr>
            <a:r>
              <a:rPr lang="en-US" altLang="zh-CN" dirty="0">
                <a:latin typeface="方正准圆简体" panose="03000509000000000000" charset="-122"/>
                <a:ea typeface="方正准圆简体" panose="03000509000000000000" charset="-122"/>
                <a:cs typeface="方正准圆简体" panose="03000509000000000000" charset="-122"/>
              </a:rPr>
              <a:t>1.</a:t>
            </a:r>
            <a:r>
              <a:rPr lang="zh-CN" altLang="en-US" dirty="0">
                <a:latin typeface="方正准圆简体" panose="03000509000000000000" charset="-122"/>
                <a:ea typeface="方正准圆简体" panose="03000509000000000000" charset="-122"/>
                <a:cs typeface="方正准圆简体" panose="03000509000000000000" charset="-122"/>
              </a:rPr>
              <a:t>实现心跳闪烁的变化。</a:t>
            </a:r>
            <a:endParaRPr lang="zh-CN" altLang="en-US" dirty="0">
              <a:latin typeface="方正准圆简体" panose="03000509000000000000" charset="-122"/>
              <a:ea typeface="方正准圆简体" panose="03000509000000000000" charset="-122"/>
              <a:cs typeface="方正准圆简体" panose="03000509000000000000" charset="-122"/>
            </a:endParaRPr>
          </a:p>
          <a:p>
            <a:pPr marL="0" indent="0">
              <a:buNone/>
            </a:pPr>
            <a:r>
              <a:rPr lang="en-US" altLang="zh-CN" dirty="0">
                <a:latin typeface="方正准圆简体" panose="03000509000000000000" charset="-122"/>
                <a:ea typeface="方正准圆简体" panose="03000509000000000000" charset="-122"/>
                <a:cs typeface="方正准圆简体" panose="03000509000000000000" charset="-122"/>
              </a:rPr>
              <a:t>2.</a:t>
            </a:r>
            <a:r>
              <a:rPr lang="zh-CN" altLang="en-US" dirty="0">
                <a:latin typeface="方正准圆简体" panose="03000509000000000000" charset="-122"/>
                <a:ea typeface="方正准圆简体" panose="03000509000000000000" charset="-122"/>
                <a:cs typeface="方正准圆简体" panose="03000509000000000000" charset="-122"/>
              </a:rPr>
              <a:t>实现不同速度的心跳闪烁。</a:t>
            </a:r>
            <a:endParaRPr lang="zh-CN" altLang="en-US" dirty="0">
              <a:latin typeface="方正准圆简体" panose="03000509000000000000" charset="-122"/>
              <a:ea typeface="方正准圆简体" panose="03000509000000000000" charset="-122"/>
              <a:cs typeface="方正准圆简体" panose="03000509000000000000" charset="-122"/>
            </a:endParaRPr>
          </a:p>
          <a:p>
            <a:pPr marL="0" indent="0">
              <a:buNone/>
            </a:pPr>
            <a:r>
              <a:rPr lang="en-US" altLang="zh-CN" dirty="0">
                <a:latin typeface="方正准圆简体" panose="03000509000000000000" charset="-122"/>
                <a:ea typeface="方正准圆简体" panose="03000509000000000000" charset="-122"/>
                <a:cs typeface="方正准圆简体" panose="03000509000000000000" charset="-122"/>
              </a:rPr>
              <a:t>3.</a:t>
            </a:r>
            <a:r>
              <a:rPr lang="zh-CN" altLang="en-US" dirty="0">
                <a:latin typeface="方正准圆简体" panose="03000509000000000000" charset="-122"/>
                <a:ea typeface="方正准圆简体" panose="03000509000000000000" charset="-122"/>
                <a:cs typeface="方正准圆简体" panose="03000509000000000000" charset="-122"/>
              </a:rPr>
              <a:t>通过按钮控制心跳闪烁开始和暂停。</a:t>
            </a:r>
            <a:endParaRPr lang="zh-CN" altLang="en-US" dirty="0">
              <a:latin typeface="方正准圆简体" panose="03000509000000000000" charset="-122"/>
              <a:ea typeface="方正准圆简体" panose="03000509000000000000" charset="-122"/>
              <a:cs typeface="方正准圆简体" panose="03000509000000000000" charset="-122"/>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程序编写</a:t>
            </a:r>
            <a:endParaRPr lang="zh-CN" altLang="en-US" dirty="0"/>
          </a:p>
        </p:txBody>
      </p:sp>
      <p:sp>
        <p:nvSpPr>
          <p:cNvPr id="11" name="内容占位符 10"/>
          <p:cNvSpPr>
            <a:spLocks noGrp="1"/>
          </p:cNvSpPr>
          <p:nvPr>
            <p:ph sz="quarter" idx="14"/>
          </p:nvPr>
        </p:nvSpPr>
        <p:spPr>
          <a:xfrm>
            <a:off x="838200" y="1133171"/>
            <a:ext cx="10063579" cy="2100686"/>
          </a:xfrm>
        </p:spPr>
        <p:txBody>
          <a:bodyPr>
            <a:noAutofit/>
          </a:bodyPr>
          <a:lstStyle/>
          <a:p>
            <a:r>
              <a:rPr lang="zh-CN" altLang="en-US" dirty="0">
                <a:latin typeface="方正准圆简体" panose="03000509000000000000" charset="-122"/>
                <a:ea typeface="方正准圆简体" panose="03000509000000000000" charset="-122"/>
                <a:cs typeface="方正准圆简体" panose="03000509000000000000" charset="-122"/>
              </a:rPr>
              <a:t>①心跳效果。首先，从</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板载显示</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中拖出</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显示（图像</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字符</a:t>
            </a:r>
            <a:r>
              <a:rPr lang="zh-CN" altLang="en-US" dirty="0">
                <a:latin typeface="方正准圆简体" panose="03000509000000000000" charset="-122"/>
                <a:ea typeface="方正准圆简体" panose="03000509000000000000" charset="-122"/>
                <a:cs typeface="方正准圆简体" panose="03000509000000000000" charset="-122"/>
              </a:rPr>
              <a:t>串）</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代码块，选择</a:t>
            </a:r>
            <a:r>
              <a:rPr lang="en-US" altLang="zh-CN" dirty="0">
                <a:latin typeface="方正准圆简体" panose="03000509000000000000" charset="-122"/>
                <a:ea typeface="方正准圆简体" panose="03000509000000000000" charset="-122"/>
                <a:cs typeface="方正准圆简体" panose="03000509000000000000" charset="-122"/>
              </a:rPr>
              <a:t>“HEART”</a:t>
            </a:r>
            <a:r>
              <a:rPr lang="zh-CN" altLang="en-US" dirty="0">
                <a:latin typeface="方正准圆简体" panose="03000509000000000000" charset="-122"/>
                <a:ea typeface="方正准圆简体" panose="03000509000000000000" charset="-122"/>
                <a:cs typeface="方正准圆简体" panose="03000509000000000000" charset="-122"/>
              </a:rPr>
              <a:t>，复制后选择</a:t>
            </a:r>
            <a:r>
              <a:rPr lang="en-US" altLang="zh-CN" dirty="0">
                <a:latin typeface="方正准圆简体" panose="03000509000000000000" charset="-122"/>
                <a:ea typeface="方正准圆简体" panose="03000509000000000000" charset="-122"/>
                <a:cs typeface="方正准圆简体" panose="03000509000000000000" charset="-122"/>
              </a:rPr>
              <a:t>“HEART_SMALL”</a:t>
            </a:r>
            <a:r>
              <a:rPr lang="zh-CN" altLang="en-US" dirty="0">
                <a:latin typeface="方正准圆简体" panose="03000509000000000000" charset="-122"/>
                <a:ea typeface="方正准圆简体" panose="03000509000000000000" charset="-122"/>
                <a:cs typeface="方正准圆简体" panose="03000509000000000000" charset="-122"/>
              </a:rPr>
              <a:t>，并从</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控制</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中拖出</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延时</a:t>
            </a:r>
            <a:r>
              <a:rPr lang="en-US" altLang="zh-CN" dirty="0">
                <a:latin typeface="方正准圆简体" panose="03000509000000000000" charset="-122"/>
                <a:ea typeface="方正准圆简体" panose="03000509000000000000" charset="-122"/>
                <a:cs typeface="方正准圆简体" panose="03000509000000000000" charset="-122"/>
              </a:rPr>
              <a:t>1</a:t>
            </a:r>
            <a:r>
              <a:rPr lang="zh-CN" altLang="en-US" dirty="0">
                <a:latin typeface="方正准圆简体" panose="03000509000000000000" charset="-122"/>
                <a:ea typeface="方正准圆简体" panose="03000509000000000000" charset="-122"/>
                <a:cs typeface="方正准圆简体" panose="03000509000000000000" charset="-122"/>
              </a:rPr>
              <a:t>秒</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代码块并复制，分别插在两个显示图像后，最后拖入</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永真循环</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，就实现了心跳</a:t>
            </a:r>
            <a:r>
              <a:rPr lang="zh-CN" altLang="en-US" dirty="0">
                <a:latin typeface="方正准圆简体" panose="03000509000000000000" charset="-122"/>
                <a:ea typeface="方正准圆简体" panose="03000509000000000000" charset="-122"/>
                <a:cs typeface="方正准圆简体" panose="03000509000000000000" charset="-122"/>
              </a:rPr>
              <a:t>的效果。</a:t>
            </a:r>
            <a:endParaRPr lang="zh-CN" altLang="en-US" dirty="0">
              <a:latin typeface="方正准圆简体" panose="03000509000000000000" charset="-122"/>
              <a:ea typeface="方正准圆简体" panose="03000509000000000000" charset="-122"/>
              <a:cs typeface="方正准圆简体" panose="03000509000000000000" charset="-122"/>
            </a:endParaRPr>
          </a:p>
        </p:txBody>
      </p:sp>
      <p:pic>
        <p:nvPicPr>
          <p:cNvPr id="3" name="图片 2"/>
          <p:cNvPicPr>
            <a:picLocks noChangeAspect="1"/>
          </p:cNvPicPr>
          <p:nvPr/>
        </p:nvPicPr>
        <p:blipFill>
          <a:blip r:embed="rId1"/>
          <a:stretch>
            <a:fillRect/>
          </a:stretch>
        </p:blipFill>
        <p:spPr>
          <a:xfrm>
            <a:off x="6421120" y="3415030"/>
            <a:ext cx="3911600" cy="2247900"/>
          </a:xfrm>
          <a:prstGeom prst="rect">
            <a:avLst/>
          </a:prstGeom>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6764655" y="3296920"/>
            <a:ext cx="3898265" cy="3070225"/>
          </a:xfrm>
          <a:prstGeom prst="rect">
            <a:avLst/>
          </a:prstGeom>
        </p:spPr>
      </p:pic>
      <p:sp>
        <p:nvSpPr>
          <p:cNvPr id="2" name="标题 1"/>
          <p:cNvSpPr>
            <a:spLocks noGrp="1"/>
          </p:cNvSpPr>
          <p:nvPr>
            <p:ph type="title"/>
          </p:nvPr>
        </p:nvSpPr>
        <p:spPr/>
        <p:txBody>
          <a:bodyPr/>
          <a:lstStyle/>
          <a:p>
            <a:r>
              <a:rPr lang="zh-CN" altLang="en-US" dirty="0"/>
              <a:t>程序编写</a:t>
            </a:r>
            <a:endParaRPr lang="zh-CN" altLang="en-US" dirty="0"/>
          </a:p>
        </p:txBody>
      </p:sp>
      <p:sp>
        <p:nvSpPr>
          <p:cNvPr id="11" name="内容占位符 10"/>
          <p:cNvSpPr>
            <a:spLocks noGrp="1"/>
          </p:cNvSpPr>
          <p:nvPr>
            <p:ph sz="quarter" idx="14"/>
          </p:nvPr>
        </p:nvSpPr>
        <p:spPr>
          <a:xfrm>
            <a:off x="838200" y="1133171"/>
            <a:ext cx="10063579" cy="2602249"/>
          </a:xfrm>
        </p:spPr>
        <p:txBody>
          <a:bodyPr>
            <a:noAutofit/>
          </a:bodyPr>
          <a:lstStyle/>
          <a:p>
            <a:r>
              <a:rPr lang="zh-CN" altLang="en-US" dirty="0">
                <a:latin typeface="方正准圆简体" panose="03000509000000000000" charset="-122"/>
                <a:ea typeface="方正准圆简体" panose="03000509000000000000" charset="-122"/>
                <a:cs typeface="方正准圆简体" panose="03000509000000000000" charset="-122"/>
              </a:rPr>
              <a:t>②添加按钮控制。从</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控制</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中</a:t>
            </a:r>
            <a:r>
              <a:rPr lang="zh-CN" altLang="en-US" dirty="0">
                <a:latin typeface="方正准圆简体" panose="03000509000000000000" charset="-122"/>
                <a:ea typeface="方正准圆简体" panose="03000509000000000000" charset="-122"/>
                <a:cs typeface="方正准圆简体" panose="03000509000000000000" charset="-122"/>
                <a:sym typeface="+mn-ea"/>
              </a:rPr>
              <a:t>拖出</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如果</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执行</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代码块和</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板载传感</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中</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按钮</a:t>
            </a:r>
            <a:r>
              <a:rPr lang="en-US" altLang="zh-CN" dirty="0">
                <a:latin typeface="方正准圆简体" panose="03000509000000000000" charset="-122"/>
                <a:ea typeface="方正准圆简体" panose="03000509000000000000" charset="-122"/>
                <a:cs typeface="方正准圆简体" panose="03000509000000000000" charset="-122"/>
              </a:rPr>
              <a:t>B1</a:t>
            </a:r>
            <a:r>
              <a:rPr lang="zh-CN" altLang="en-US" dirty="0">
                <a:latin typeface="方正准圆简体" panose="03000509000000000000" charset="-122"/>
                <a:ea typeface="方正准圆简体" panose="03000509000000000000" charset="-122"/>
                <a:cs typeface="方正准圆简体" panose="03000509000000000000" charset="-122"/>
              </a:rPr>
              <a:t>被按下？</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代码块，实现如果按下</a:t>
            </a:r>
            <a:r>
              <a:rPr lang="en-US" altLang="zh-CN" dirty="0">
                <a:latin typeface="方正准圆简体" panose="03000509000000000000" charset="-122"/>
                <a:ea typeface="方正准圆简体" panose="03000509000000000000" charset="-122"/>
                <a:cs typeface="方正准圆简体" panose="03000509000000000000" charset="-122"/>
              </a:rPr>
              <a:t>B1</a:t>
            </a:r>
            <a:r>
              <a:rPr lang="zh-CN" altLang="en-US" dirty="0">
                <a:latin typeface="方正准圆简体" panose="03000509000000000000" charset="-122"/>
                <a:ea typeface="方正准圆简体" panose="03000509000000000000" charset="-122"/>
                <a:cs typeface="方正准圆简体" panose="03000509000000000000" charset="-122"/>
              </a:rPr>
              <a:t>，执行心跳闪烁。再次从</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控制</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中拖出</a:t>
            </a:r>
            <a:r>
              <a:rPr lang="en-US" altLang="zh-CN" dirty="0">
                <a:latin typeface="方正准圆简体" panose="03000509000000000000" charset="-122"/>
                <a:ea typeface="方正准圆简体" panose="03000509000000000000" charset="-122"/>
                <a:cs typeface="方正准圆简体" panose="03000509000000000000" charset="-122"/>
                <a:sym typeface="+mn-ea"/>
              </a:rPr>
              <a:t>“</a:t>
            </a:r>
            <a:r>
              <a:rPr lang="zh-CN" altLang="en-US" dirty="0">
                <a:latin typeface="方正准圆简体" panose="03000509000000000000" charset="-122"/>
                <a:ea typeface="方正准圆简体" panose="03000509000000000000" charset="-122"/>
                <a:cs typeface="方正准圆简体" panose="03000509000000000000" charset="-122"/>
                <a:sym typeface="+mn-ea"/>
              </a:rPr>
              <a:t>如果</a:t>
            </a:r>
            <a:r>
              <a:rPr lang="en-US" altLang="zh-CN" dirty="0">
                <a:latin typeface="方正准圆简体" panose="03000509000000000000" charset="-122"/>
                <a:ea typeface="方正准圆简体" panose="03000509000000000000" charset="-122"/>
                <a:cs typeface="方正准圆简体" panose="03000509000000000000" charset="-122"/>
                <a:sym typeface="+mn-ea"/>
              </a:rPr>
              <a:t>…</a:t>
            </a:r>
            <a:r>
              <a:rPr lang="zh-CN" altLang="en-US" dirty="0">
                <a:latin typeface="方正准圆简体" panose="03000509000000000000" charset="-122"/>
                <a:ea typeface="方正准圆简体" panose="03000509000000000000" charset="-122"/>
                <a:cs typeface="方正准圆简体" panose="03000509000000000000" charset="-122"/>
                <a:sym typeface="+mn-ea"/>
              </a:rPr>
              <a:t>执行</a:t>
            </a:r>
            <a:r>
              <a:rPr lang="en-US" altLang="zh-CN" dirty="0">
                <a:latin typeface="方正准圆简体" panose="03000509000000000000" charset="-122"/>
                <a:ea typeface="方正准圆简体" panose="03000509000000000000" charset="-122"/>
                <a:cs typeface="方正准圆简体" panose="03000509000000000000" charset="-122"/>
                <a:sym typeface="+mn-ea"/>
              </a:rPr>
              <a:t>…”</a:t>
            </a:r>
            <a:r>
              <a:rPr lang="zh-CN" altLang="en-US" dirty="0">
                <a:latin typeface="方正准圆简体" panose="03000509000000000000" charset="-122"/>
                <a:ea typeface="方正准圆简体" panose="03000509000000000000" charset="-122"/>
                <a:cs typeface="方正准圆简体" panose="03000509000000000000" charset="-122"/>
                <a:sym typeface="+mn-ea"/>
              </a:rPr>
              <a:t>代码块和</a:t>
            </a:r>
            <a:r>
              <a:rPr lang="en-US" altLang="zh-CN" dirty="0">
                <a:latin typeface="方正准圆简体" panose="03000509000000000000" charset="-122"/>
                <a:ea typeface="方正准圆简体" panose="03000509000000000000" charset="-122"/>
                <a:cs typeface="方正准圆简体" panose="03000509000000000000" charset="-122"/>
                <a:sym typeface="+mn-ea"/>
              </a:rPr>
              <a:t>“</a:t>
            </a:r>
            <a:r>
              <a:rPr lang="zh-CN" altLang="en-US" dirty="0">
                <a:latin typeface="方正准圆简体" panose="03000509000000000000" charset="-122"/>
                <a:ea typeface="方正准圆简体" panose="03000509000000000000" charset="-122"/>
                <a:cs typeface="方正准圆简体" panose="03000509000000000000" charset="-122"/>
                <a:sym typeface="+mn-ea"/>
              </a:rPr>
              <a:t>跳出循环</a:t>
            </a:r>
            <a:r>
              <a:rPr lang="en-US" altLang="zh-CN" dirty="0">
                <a:latin typeface="方正准圆简体" panose="03000509000000000000" charset="-122"/>
                <a:ea typeface="方正准圆简体" panose="03000509000000000000" charset="-122"/>
                <a:cs typeface="方正准圆简体" panose="03000509000000000000" charset="-122"/>
                <a:sym typeface="+mn-ea"/>
              </a:rPr>
              <a:t>”</a:t>
            </a:r>
            <a:r>
              <a:rPr lang="zh-CN" altLang="en-US" dirty="0">
                <a:latin typeface="方正准圆简体" panose="03000509000000000000" charset="-122"/>
                <a:ea typeface="方正准圆简体" panose="03000509000000000000" charset="-122"/>
                <a:cs typeface="方正准圆简体" panose="03000509000000000000" charset="-122"/>
                <a:sym typeface="+mn-ea"/>
              </a:rPr>
              <a:t>代码块，实现，如果再次按下</a:t>
            </a:r>
            <a:r>
              <a:rPr lang="en-US" altLang="zh-CN" dirty="0">
                <a:latin typeface="方正准圆简体" panose="03000509000000000000" charset="-122"/>
                <a:ea typeface="方正准圆简体" panose="03000509000000000000" charset="-122"/>
                <a:cs typeface="方正准圆简体" panose="03000509000000000000" charset="-122"/>
                <a:sym typeface="+mn-ea"/>
              </a:rPr>
              <a:t>B1</a:t>
            </a:r>
            <a:r>
              <a:rPr lang="zh-CN" altLang="en-US" dirty="0">
                <a:latin typeface="方正准圆简体" panose="03000509000000000000" charset="-122"/>
                <a:ea typeface="方正准圆简体" panose="03000509000000000000" charset="-122"/>
                <a:cs typeface="方正准圆简体" panose="03000509000000000000" charset="-122"/>
                <a:sym typeface="+mn-ea"/>
              </a:rPr>
              <a:t>按钮，停止心跳。最后，在最外层加上“当满足条件真</a:t>
            </a:r>
            <a:r>
              <a:rPr lang="en-US" altLang="zh-CN" dirty="0">
                <a:latin typeface="方正准圆简体" panose="03000509000000000000" charset="-122"/>
                <a:ea typeface="方正准圆简体" panose="03000509000000000000" charset="-122"/>
                <a:cs typeface="方正准圆简体" panose="03000509000000000000" charset="-122"/>
                <a:sym typeface="+mn-ea"/>
              </a:rPr>
              <a:t>…</a:t>
            </a:r>
            <a:r>
              <a:rPr lang="zh-CN" altLang="en-US" dirty="0">
                <a:latin typeface="方正准圆简体" panose="03000509000000000000" charset="-122"/>
                <a:ea typeface="方正准圆简体" panose="03000509000000000000" charset="-122"/>
                <a:cs typeface="方正准圆简体" panose="03000509000000000000" charset="-122"/>
                <a:sym typeface="+mn-ea"/>
              </a:rPr>
              <a:t>重复执行</a:t>
            </a:r>
            <a:r>
              <a:rPr lang="en-US" altLang="zh-CN" dirty="0">
                <a:latin typeface="方正准圆简体" panose="03000509000000000000" charset="-122"/>
                <a:ea typeface="方正准圆简体" panose="03000509000000000000" charset="-122"/>
                <a:cs typeface="方正准圆简体" panose="03000509000000000000" charset="-122"/>
                <a:sym typeface="+mn-ea"/>
              </a:rPr>
              <a:t>…”</a:t>
            </a:r>
            <a:r>
              <a:rPr lang="zh-CN" altLang="en-US" dirty="0">
                <a:latin typeface="方正准圆简体" panose="03000509000000000000" charset="-122"/>
                <a:ea typeface="方正准圆简体" panose="03000509000000000000" charset="-122"/>
                <a:cs typeface="方正准圆简体" panose="03000509000000000000" charset="-122"/>
                <a:sym typeface="+mn-ea"/>
              </a:rPr>
              <a:t>代码块，让程序循环执行。</a:t>
            </a:r>
            <a:endParaRPr lang="zh-CN" altLang="en-US" dirty="0">
              <a:latin typeface="方正准圆简体" panose="03000509000000000000" charset="-122"/>
              <a:ea typeface="方正准圆简体" panose="03000509000000000000" charset="-122"/>
              <a:cs typeface="方正准圆简体" panose="03000509000000000000" charset="-122"/>
            </a:endParaRPr>
          </a:p>
        </p:txBody>
      </p:sp>
      <p:sp>
        <p:nvSpPr>
          <p:cNvPr id="13" name="矩形 12"/>
          <p:cNvSpPr/>
          <p:nvPr/>
        </p:nvSpPr>
        <p:spPr>
          <a:xfrm>
            <a:off x="8376285" y="5378450"/>
            <a:ext cx="2149475" cy="61595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push dir="u"/>
  </p:transition>
</p:sld>
</file>

<file path=ppt/tags/tag1.xml><?xml version="1.0" encoding="utf-8"?>
<p:tagLst xmlns:p="http://schemas.openxmlformats.org/presentationml/2006/main">
  <p:tag name="ISPRING_PRESENTATION_TITLE" val="家长会"/>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1157</Words>
  <Application>WPS 表格</Application>
  <PresentationFormat>宽屏</PresentationFormat>
  <Paragraphs>107</Paragraphs>
  <Slides>23</Slides>
  <Notes>9</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23</vt:i4>
      </vt:variant>
    </vt:vector>
  </HeadingPairs>
  <TitlesOfParts>
    <vt:vector size="42" baseType="lpstr">
      <vt:lpstr>Arial</vt:lpstr>
      <vt:lpstr>宋体</vt:lpstr>
      <vt:lpstr>Wingdings</vt:lpstr>
      <vt:lpstr>Wingdings 2</vt:lpstr>
      <vt:lpstr>字魂27号-布丁体</vt:lpstr>
      <vt:lpstr>苹方-简</vt:lpstr>
      <vt:lpstr>方正准圆简体</vt:lpstr>
      <vt:lpstr>方正粗圆简体</vt:lpstr>
      <vt:lpstr>微软雅黑</vt:lpstr>
      <vt:lpstr>汉仪旗黑</vt:lpstr>
      <vt:lpstr>宋体</vt:lpstr>
      <vt:lpstr>Arial Unicode MS</vt:lpstr>
      <vt:lpstr>等线</vt:lpstr>
      <vt:lpstr>汉仪中等线KW</vt:lpstr>
      <vt:lpstr>Calibri</vt:lpstr>
      <vt:lpstr>Helvetica Neue</vt:lpstr>
      <vt:lpstr>汉仪书宋二KW</vt:lpstr>
      <vt:lpstr>方正准圆简体</vt:lpstr>
      <vt:lpstr>Office 主题​​</vt:lpstr>
      <vt:lpstr>PowerPoint 演示文稿</vt:lpstr>
      <vt:lpstr>PowerPoint 演示文稿</vt:lpstr>
      <vt:lpstr>情境引入</vt:lpstr>
      <vt:lpstr>PowerPoint 演示文稿</vt:lpstr>
      <vt:lpstr>想一想</vt:lpstr>
      <vt:lpstr>PowerPoint 演示文稿</vt:lpstr>
      <vt:lpstr>逻辑梳理</vt:lpstr>
      <vt:lpstr>程序编写</vt:lpstr>
      <vt:lpstr>程序编写</vt:lpstr>
      <vt:lpstr>程序编写</vt:lpstr>
      <vt:lpstr>程序编写</vt:lpstr>
      <vt:lpstr>程序编写</vt:lpstr>
      <vt:lpstr>完整代码展示</vt:lpstr>
      <vt:lpstr>PowerPoint 演示文稿</vt:lpstr>
      <vt:lpstr>学一学</vt:lpstr>
      <vt:lpstr>学一学</vt:lpstr>
      <vt:lpstr>学一学</vt:lpstr>
      <vt:lpstr>学一学</vt:lpstr>
      <vt:lpstr>PowerPoint 演示文稿</vt:lpstr>
      <vt:lpstr>练习巩固</vt:lpstr>
      <vt:lpstr>练习巩固</vt:lpstr>
      <vt:lpstr>创意乐园</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A lie</cp:lastModifiedBy>
  <cp:revision>1018</cp:revision>
  <dcterms:created xsi:type="dcterms:W3CDTF">2022-09-17T08:27:14Z</dcterms:created>
  <dcterms:modified xsi:type="dcterms:W3CDTF">2022-09-17T08:27:14Z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2052-4.4.1.7360</vt:lpwstr>
  </property>
  <property fmtid="{D5CDD505-2E9C-101B-9397-08002B2CF9AE}" pid="3" name="ICV">
    <vt:lpwstr>E5B0BBB0A5F84E76A0E9D313FCB4A46F</vt:lpwstr>
  </property>
</Properties>
</file>