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49" r:id="rId3"/>
    <p:sldId id="321" r:id="rId5"/>
    <p:sldId id="387" r:id="rId6"/>
    <p:sldId id="323" r:id="rId7"/>
    <p:sldId id="351" r:id="rId8"/>
    <p:sldId id="651" r:id="rId9"/>
    <p:sldId id="350" r:id="rId10"/>
    <p:sldId id="649" r:id="rId11"/>
    <p:sldId id="773" r:id="rId12"/>
    <p:sldId id="774" r:id="rId13"/>
    <p:sldId id="775" r:id="rId14"/>
    <p:sldId id="812" r:id="rId15"/>
    <p:sldId id="802" r:id="rId16"/>
    <p:sldId id="358" r:id="rId17"/>
    <p:sldId id="797" r:id="rId18"/>
    <p:sldId id="778" r:id="rId19"/>
    <p:sldId id="659" r:id="rId20"/>
    <p:sldId id="356" r:id="rId21"/>
    <p:sldId id="359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830" autoAdjust="0"/>
    <p:restoredTop sz="95164" autoAdjust="0"/>
  </p:normalViewPr>
  <p:slideViewPr>
    <p:cSldViewPr snapToGrid="0">
      <p:cViewPr varScale="1">
        <p:scale>
          <a:sx n="115" d="100"/>
          <a:sy n="115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5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svg"/><Relationship Id="rId5" Type="http://schemas.openxmlformats.org/officeDocument/2006/relationships/image" Target="../media/image3.png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svg"/><Relationship Id="rId5" Type="http://schemas.openxmlformats.org/officeDocument/2006/relationships/image" Target="../media/image3.png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31" name="文本框 30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5.xml"/><Relationship Id="rId2" Type="http://schemas.openxmlformats.org/officeDocument/2006/relationships/image" Target="file:///C:\Users\Administrator\AppData\Local\Temp\wps\INetCache\74c2528fc860e531f63e072bed79e781" TargetMode="Externa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99124" y="2194933"/>
              <a:ext cx="5121915" cy="1123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700" spc="-300" dirty="0">
                  <a:solidFill>
                    <a:schemeClr val="accent1"/>
                  </a:solidFill>
                  <a:latin typeface="+mj-lt"/>
                  <a:ea typeface="+mj-ea"/>
                </a:rPr>
                <a:t>创意电子进阶</a:t>
              </a:r>
              <a:endParaRPr lang="zh-CN" altLang="en-US" sz="6700" spc="-300" dirty="0">
                <a:solidFill>
                  <a:schemeClr val="accent1"/>
                </a:solidFill>
                <a:latin typeface="+mj-lt"/>
                <a:ea typeface="+mj-ea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1563990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创客教育系列课程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337946" y="4051635"/>
              <a:ext cx="3058159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 张老师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10354945" cy="1483995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③ 亮度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增加调节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。当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A2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按钮按下时，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GRB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值同时增大，因此，我们可以设置一个变量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“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亮度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”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来控制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RGB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值。当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A2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按钮被按下后，亮度增加。需要注意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RGB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值最大为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255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，所以当数值超过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255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时，我们将亮度赋值为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255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。</a:t>
            </a:r>
            <a:endParaRPr lang="zh-CN" altLang="en-US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7820" y="3166110"/>
            <a:ext cx="4723765" cy="27203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10652125" cy="1193800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④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 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亮度减弱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调节。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由于此时是在灯亮的条件下，所以我们设定一个亮度最小值（示例中为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10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），如果亮度小于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10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时，亮度赋值为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10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，以此确保灯不会灭。</a:t>
            </a:r>
            <a:endParaRPr lang="zh-CN" altLang="en-US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8100" y="2684780"/>
            <a:ext cx="5216525" cy="298259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10347960" cy="1089911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⑤ 按钮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调节亮度。此时，将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RGB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值设置为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“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亮度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”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，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将原本代码中自主亮度变化部分修改按钮控制变化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的部分即可。</a:t>
            </a:r>
            <a:endParaRPr lang="zh-CN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3580" y="2032000"/>
            <a:ext cx="4132580" cy="339280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937500" y="2526030"/>
            <a:ext cx="2780030" cy="23177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403850" y="3124200"/>
            <a:ext cx="635000" cy="4794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spc="100" dirty="0" smtClean="0">
                <a:solidFill>
                  <a:srgbClr val="FF0000"/>
                </a:solidFill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取代</a:t>
            </a:r>
            <a:endParaRPr lang="zh-CN" altLang="en-US" sz="2400" spc="100" dirty="0" smtClean="0">
              <a:solidFill>
                <a:srgbClr val="FF0000"/>
              </a:solidFill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b="692"/>
          <a:stretch>
            <a:fillRect/>
          </a:stretch>
        </p:blipFill>
        <p:spPr>
          <a:xfrm>
            <a:off x="1554480" y="2404110"/>
            <a:ext cx="2943860" cy="3369310"/>
          </a:xfrm>
          <a:prstGeom prst="rect">
            <a:avLst/>
          </a:prstGeom>
        </p:spPr>
      </p:pic>
      <p:cxnSp>
        <p:nvCxnSpPr>
          <p:cNvPr id="9" name="直接箭头连接符 8"/>
          <p:cNvCxnSpPr>
            <a:endCxn id="8" idx="1"/>
          </p:cNvCxnSpPr>
          <p:nvPr/>
        </p:nvCxnSpPr>
        <p:spPr>
          <a:xfrm>
            <a:off x="4101465" y="3603625"/>
            <a:ext cx="3836035" cy="8128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2190" y="1053465"/>
            <a:ext cx="3365500" cy="4076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5885"/>
            <a:ext cx="5524500" cy="45548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dirty="0"/>
              <a:t>完整代码展示</a:t>
            </a:r>
            <a:endParaRPr dirty="0"/>
          </a:p>
        </p:txBody>
      </p:sp>
      <p:sp>
        <p:nvSpPr>
          <p:cNvPr id="10" name="矩形 9"/>
          <p:cNvSpPr/>
          <p:nvPr/>
        </p:nvSpPr>
        <p:spPr>
          <a:xfrm>
            <a:off x="2849880" y="2680335"/>
            <a:ext cx="3234055" cy="27432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849880" y="2954655"/>
            <a:ext cx="3234055" cy="27432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2" idx="3"/>
          </p:cNvCxnSpPr>
          <p:nvPr/>
        </p:nvCxnSpPr>
        <p:spPr>
          <a:xfrm>
            <a:off x="6083935" y="3091815"/>
            <a:ext cx="1430020" cy="1524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0" idx="3"/>
          </p:cNvCxnSpPr>
          <p:nvPr/>
        </p:nvCxnSpPr>
        <p:spPr>
          <a:xfrm flipV="1">
            <a:off x="6083935" y="1745615"/>
            <a:ext cx="1399540" cy="107188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25940" y="2044492"/>
            <a:ext cx="995786" cy="1005019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594485"/>
            <a:ext cx="10490200" cy="1189990"/>
          </a:xfrm>
        </p:spPr>
        <p:txBody>
          <a:bodyPr>
            <a:noAutofit/>
          </a:bodyPr>
          <a:lstStyle/>
          <a:p>
            <a:r>
              <a:rPr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就是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在程序的最开始将</a:t>
            </a:r>
            <a:r>
              <a:rPr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变量赋为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一个</a:t>
            </a:r>
            <a:r>
              <a:rPr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默认值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。如本节课中，给定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初始亮度为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10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，在此基础上对亮度进行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增减。</a:t>
            </a:r>
            <a:endParaRPr lang="zh-CN" altLang="en-US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817"/>
            <a:ext cx="5109091" cy="460375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dirty="0"/>
              <a:t>初始化</a:t>
            </a:r>
            <a:endParaRPr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r="47722" b="38216"/>
          <a:stretch>
            <a:fillRect/>
          </a:stretch>
        </p:blipFill>
        <p:spPr>
          <a:xfrm>
            <a:off x="4331970" y="2934970"/>
            <a:ext cx="3502660" cy="2362835"/>
          </a:xfrm>
          <a:prstGeom prst="flowChartDocumen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5925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课后乐园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练习巩固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sz="quarter" idx="15"/>
          </p:nvPr>
        </p:nvSpPr>
        <p:spPr>
          <a:xfrm>
            <a:off x="1698625" y="1287145"/>
            <a:ext cx="8538845" cy="4930140"/>
          </a:xfrm>
        </p:spPr>
        <p:txBody>
          <a:bodyPr>
            <a:normAutofit/>
          </a:bodyPr>
          <a:lstStyle/>
          <a:p>
            <a:r>
              <a:rPr lang="zh-CN" dirty="0">
                <a:solidFill>
                  <a:schemeClr val="tx1"/>
                </a:solidFill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下面这个程序，最后屏幕显示值为（）</a:t>
            </a:r>
            <a:endParaRPr lang="zh-CN" dirty="0">
              <a:solidFill>
                <a:schemeClr val="tx1"/>
              </a:solidFill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A.15          B.20          C.21          D.26</a:t>
            </a:r>
            <a:endParaRPr lang="en-US" altLang="zh-CN" dirty="0">
              <a:solidFill>
                <a:schemeClr val="tx1"/>
              </a:solidFill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1770" y="2932430"/>
            <a:ext cx="6469380" cy="24079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创意乐园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sz="quarter" idx="15"/>
          </p:nvPr>
        </p:nvSpPr>
        <p:spPr>
          <a:xfrm>
            <a:off x="838200" y="1329418"/>
            <a:ext cx="10337800" cy="1129938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灯光除了亮度变化还可以进行色彩调节，你能不能通过学习过的知识，实现交通灯变化的效果呢？</a:t>
            </a:r>
            <a:endParaRPr lang="zh-CN" altLang="en-US" dirty="0">
              <a:sym typeface="+mn-ea"/>
            </a:endParaRPr>
          </a:p>
        </p:txBody>
      </p:sp>
      <p:pic>
        <p:nvPicPr>
          <p:cNvPr id="6" name="图片 5" descr="交通信号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9470" y="2361565"/>
            <a:ext cx="3775075" cy="378269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246501" y="2813448"/>
            <a:ext cx="5698996" cy="1231106"/>
          </a:xfrm>
        </p:spPr>
        <p:txBody>
          <a:bodyPr anchor="ctr"/>
          <a:lstStyle/>
          <a:p>
            <a:pPr algn="ctr"/>
            <a:r>
              <a:rPr lang="zh-CN" altLang="en-US" sz="8000" dirty="0"/>
              <a:t>谢谢同学们</a:t>
            </a:r>
            <a:endParaRPr lang="zh-CN" altLang="en-US" sz="8000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513898" y="2166324"/>
            <a:ext cx="3164205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5 </a:t>
            </a:r>
            <a:r>
              <a:rPr lang="zh-CN" altLang="en-US" dirty="0"/>
              <a:t>课</a:t>
            </a:r>
            <a:endParaRPr lang="zh-CN" altLang="en-US" dirty="0"/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4"/>
          </p:nvPr>
        </p:nvSpPr>
        <p:spPr>
          <a:xfrm>
            <a:off x="3020058" y="3369434"/>
            <a:ext cx="6151880" cy="1715770"/>
          </a:xfrm>
        </p:spPr>
        <p:txBody>
          <a:bodyPr/>
          <a:lstStyle/>
          <a:p>
            <a:r>
              <a:rPr lang="zh-CN" altLang="en-US" dirty="0"/>
              <a:t>可调节台灯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情境引入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38200" y="1988854"/>
            <a:ext cx="5782733" cy="2968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12140"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每天放学回家后，我们都离不开台灯，它可以在我们读书写字时提供照明。虽然台灯是用来照明的，但并不是越亮越好，它更重要的作用是保护我们的眼睛。所以一般台灯除了开和关两种状态外，还能够进行亮度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的调节。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7087870" y="1492885"/>
            <a:ext cx="3954780" cy="38722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1228449"/>
          </a:xfrm>
        </p:spPr>
        <p:txBody>
          <a:bodyPr>
            <a:normAutofit/>
          </a:bodyPr>
          <a:lstStyle/>
          <a:p>
            <a:r>
              <a:rPr lang="zh-CN" dirty="0">
                <a:sym typeface="+mn-ea"/>
              </a:rPr>
              <a:t>如果让你用</a:t>
            </a:r>
            <a:r>
              <a:rPr lang="en-US" altLang="zh-CN" dirty="0">
                <a:sym typeface="+mn-ea"/>
              </a:rPr>
              <a:t>RGB</a:t>
            </a:r>
            <a:r>
              <a:rPr lang="zh-CN" altLang="en-US" dirty="0">
                <a:sym typeface="+mn-ea"/>
              </a:rPr>
              <a:t>灯来模拟</a:t>
            </a:r>
            <a:r>
              <a:rPr lang="zh-CN" dirty="0">
                <a:sym typeface="+mn-ea"/>
              </a:rPr>
              <a:t>一台可调节台灯，你会怎样设计？</a:t>
            </a:r>
            <a:r>
              <a:rPr lang="en-US" altLang="zh-CN" dirty="0">
                <a:sym typeface="+mn-ea"/>
              </a:rPr>
              <a:t>RGB</a:t>
            </a:r>
            <a:r>
              <a:rPr lang="zh-CN" dirty="0">
                <a:sym typeface="+mn-ea"/>
              </a:rPr>
              <a:t>灯的亮度用什么来表示？又该怎样调节</a:t>
            </a:r>
            <a:r>
              <a:rPr lang="zh-CN" dirty="0">
                <a:sym typeface="+mn-ea"/>
              </a:rPr>
              <a:t>呢？</a:t>
            </a:r>
            <a:endParaRPr lang="zh-CN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214499" cy="4306257"/>
          </a:xfrm>
        </p:spPr>
        <p:txBody>
          <a:bodyPr/>
          <a:lstStyle/>
          <a:p>
            <a:pPr marL="0" indent="0">
              <a:buNone/>
            </a:pP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一台可调节台灯的功能包括两部分，即开关和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亮度调节。</a:t>
            </a:r>
            <a:endParaRPr lang="zh-CN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1.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实现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RGB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灯的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不同亮度</a:t>
            </a:r>
            <a:endParaRPr lang="zh-CN" altLang="en-US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2.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使用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B1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按钮模拟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RGB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灯开关</a:t>
            </a:r>
            <a:endParaRPr lang="zh-CN" altLang="en-US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3.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使用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A2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和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A4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按钮调节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RGB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灯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的亮度</a:t>
            </a:r>
            <a:endParaRPr lang="zh-CN" altLang="en-US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5821680" cy="4314825"/>
          </a:xfrm>
        </p:spPr>
        <p:txBody>
          <a:bodyPr>
            <a:noAutofit/>
          </a:bodyPr>
          <a:lstStyle/>
          <a:p>
            <a:pPr algn="just"/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① 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实现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RGB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灯的不同亮度。从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“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板载执行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”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中拖出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“RGB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灯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…”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和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“RGB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灯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 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生效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”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两个模块，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从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“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控制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”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中拖出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“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延时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1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秒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”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，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复制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2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次，并将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RGB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值改为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“50,50,50”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、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“100,100,100”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、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“200,200,200”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。最后在最外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层加上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“当满足条件真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…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重复执行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…”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模块，重复执行当下效果。</a:t>
            </a:r>
            <a:endParaRPr lang="zh-CN" altLang="en-US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3595" y="1210310"/>
            <a:ext cx="3975100" cy="35052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6005" y="2757805"/>
            <a:ext cx="3495675" cy="36696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90" y="3301365"/>
            <a:ext cx="4296410" cy="20421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10063480" cy="1624330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② 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按钮模拟开关。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拖出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“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如果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…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执行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…”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模块，设置为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“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如果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…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执行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…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否则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…”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，与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“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按钮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B1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被按下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”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模块相结合，执行亮度重复变化命令。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当循环过程中再次检测到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B1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被按下时，跳出循环，否则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执行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RGB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灯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灭的命令。</a:t>
            </a:r>
            <a:endParaRPr lang="zh-CN" altLang="en-US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33930" y="3971290"/>
            <a:ext cx="3086735" cy="34353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956550" y="5626735"/>
            <a:ext cx="2286000" cy="71247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6" idx="3"/>
            <a:endCxn id="7" idx="1"/>
          </p:cNvCxnSpPr>
          <p:nvPr/>
        </p:nvCxnSpPr>
        <p:spPr>
          <a:xfrm>
            <a:off x="5320665" y="4143375"/>
            <a:ext cx="2635885" cy="183959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ISPRING_PRESENTATION_TITLE" val="家长会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968</Words>
  <Application>WPS 表格</Application>
  <PresentationFormat>宽屏</PresentationFormat>
  <Paragraphs>82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Arial</vt:lpstr>
      <vt:lpstr>宋体</vt:lpstr>
      <vt:lpstr>Wingdings</vt:lpstr>
      <vt:lpstr>Wingdings 2</vt:lpstr>
      <vt:lpstr>字魂27号-布丁体</vt:lpstr>
      <vt:lpstr>苹方-简</vt:lpstr>
      <vt:lpstr>方正准圆简体</vt:lpstr>
      <vt:lpstr>方正粗圆简体</vt:lpstr>
      <vt:lpstr>微软雅黑</vt:lpstr>
      <vt:lpstr>汉仪旗黑</vt:lpstr>
      <vt:lpstr>等线</vt:lpstr>
      <vt:lpstr>汉仪中等线KW</vt:lpstr>
      <vt:lpstr>Calibri</vt:lpstr>
      <vt:lpstr>Helvetica Neue</vt:lpstr>
      <vt:lpstr>汉仪书宋二KW</vt:lpstr>
      <vt:lpstr>宋体</vt:lpstr>
      <vt:lpstr>Arial Unicode MS</vt:lpstr>
      <vt:lpstr>方正准圆简体</vt:lpstr>
      <vt:lpstr>Office 主题​​</vt:lpstr>
      <vt:lpstr>PowerPoint 演示文稿</vt:lpstr>
      <vt:lpstr>PowerPoint 演示文稿</vt:lpstr>
      <vt:lpstr>情境引入</vt:lpstr>
      <vt:lpstr>PowerPoint 演示文稿</vt:lpstr>
      <vt:lpstr>想一想</vt:lpstr>
      <vt:lpstr>PowerPoint 演示文稿</vt:lpstr>
      <vt:lpstr>逻辑梳理</vt:lpstr>
      <vt:lpstr>程序编写</vt:lpstr>
      <vt:lpstr>程序编写</vt:lpstr>
      <vt:lpstr>程序编写</vt:lpstr>
      <vt:lpstr>程序编写</vt:lpstr>
      <vt:lpstr>程序编写</vt:lpstr>
      <vt:lpstr>完整代码展示</vt:lpstr>
      <vt:lpstr>PowerPoint 演示文稿</vt:lpstr>
      <vt:lpstr>学一学</vt:lpstr>
      <vt:lpstr>PowerPoint 演示文稿</vt:lpstr>
      <vt:lpstr>练习巩固</vt:lpstr>
      <vt:lpstr>创意乐园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A lie</cp:lastModifiedBy>
  <cp:revision>1018</cp:revision>
  <dcterms:created xsi:type="dcterms:W3CDTF">2022-09-17T09:01:13Z</dcterms:created>
  <dcterms:modified xsi:type="dcterms:W3CDTF">2022-09-17T09:01:13Z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2052-4.4.1.7360</vt:lpwstr>
  </property>
  <property fmtid="{D5CDD505-2E9C-101B-9397-08002B2CF9AE}" pid="3" name="ICV">
    <vt:lpwstr>33B3A241253A4E85A6C300A5CF88AB3D</vt:lpwstr>
  </property>
</Properties>
</file>