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sldIdLst>
    <p:sldId id="259" r:id="rId2"/>
    <p:sldId id="257" r:id="rId3"/>
    <p:sldId id="264" r:id="rId4"/>
    <p:sldId id="265" r:id="rId5"/>
    <p:sldId id="266" r:id="rId6"/>
    <p:sldId id="267" r:id="rId7"/>
    <p:sldId id="268" r:id="rId8"/>
    <p:sldId id="269" r:id="rId9"/>
    <p:sldId id="270" r:id="rId10"/>
    <p:sldId id="271" r:id="rId11"/>
    <p:sldId id="272" r:id="rId12"/>
    <p:sldId id="283" r:id="rId13"/>
    <p:sldId id="286" r:id="rId14"/>
    <p:sldId id="274" r:id="rId15"/>
    <p:sldId id="275" r:id="rId16"/>
    <p:sldId id="276" r:id="rId17"/>
    <p:sldId id="277" r:id="rId18"/>
    <p:sldId id="278" r:id="rId19"/>
    <p:sldId id="284" r:id="rId20"/>
    <p:sldId id="287" r:id="rId21"/>
    <p:sldId id="281" r:id="rId22"/>
    <p:sldId id="288" r:id="rId23"/>
    <p:sldId id="282" r:id="rId24"/>
    <p:sldId id="289" r:id="rId25"/>
    <p:sldId id="291" r:id="rId26"/>
    <p:sldId id="292" r:id="rId27"/>
    <p:sldId id="29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4C5CFE6-937C-409C-8BD4-F0281C1BB3E8}" type="datetimeFigureOut">
              <a:rPr lang="en-IN" smtClean="0"/>
              <a:t>21-04-2024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ABC4A933-AA24-4A54-B402-25EB717CAFF6}" type="slidenum">
              <a:rPr lang="en-IN" smtClean="0"/>
              <a:t>‹#›</a:t>
            </a:fld>
            <a:endParaRPr lang="en-IN"/>
          </a:p>
        </p:txBody>
      </p:sp>
    </p:spTree>
    <p:extLst>
      <p:ext uri="{BB962C8B-B14F-4D97-AF65-F5344CB8AC3E}">
        <p14:creationId xmlns:p14="http://schemas.microsoft.com/office/powerpoint/2010/main" val="104411267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C5CFE6-937C-409C-8BD4-F0281C1BB3E8}"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C4A933-AA24-4A54-B402-25EB717CAFF6}" type="slidenum">
              <a:rPr lang="en-IN" smtClean="0"/>
              <a:t>‹#›</a:t>
            </a:fld>
            <a:endParaRPr lang="en-IN"/>
          </a:p>
        </p:txBody>
      </p:sp>
    </p:spTree>
    <p:extLst>
      <p:ext uri="{BB962C8B-B14F-4D97-AF65-F5344CB8AC3E}">
        <p14:creationId xmlns:p14="http://schemas.microsoft.com/office/powerpoint/2010/main" val="143571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C5CFE6-937C-409C-8BD4-F0281C1BB3E8}"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C4A933-AA24-4A54-B402-25EB717CAFF6}" type="slidenum">
              <a:rPr lang="en-IN" smtClean="0"/>
              <a:t>‹#›</a:t>
            </a:fld>
            <a:endParaRPr lang="en-IN"/>
          </a:p>
        </p:txBody>
      </p:sp>
    </p:spTree>
    <p:extLst>
      <p:ext uri="{BB962C8B-B14F-4D97-AF65-F5344CB8AC3E}">
        <p14:creationId xmlns:p14="http://schemas.microsoft.com/office/powerpoint/2010/main" val="12054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C5CFE6-937C-409C-8BD4-F0281C1BB3E8}"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C4A933-AA24-4A54-B402-25EB717CAFF6}" type="slidenum">
              <a:rPr lang="en-IN" smtClean="0"/>
              <a:t>‹#›</a:t>
            </a:fld>
            <a:endParaRPr lang="en-IN"/>
          </a:p>
        </p:txBody>
      </p:sp>
    </p:spTree>
    <p:extLst>
      <p:ext uri="{BB962C8B-B14F-4D97-AF65-F5344CB8AC3E}">
        <p14:creationId xmlns:p14="http://schemas.microsoft.com/office/powerpoint/2010/main" val="267798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C5CFE6-937C-409C-8BD4-F0281C1BB3E8}"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C4A933-AA24-4A54-B402-25EB717CAFF6}" type="slidenum">
              <a:rPr lang="en-IN" smtClean="0"/>
              <a:t>‹#›</a:t>
            </a:fld>
            <a:endParaRPr lang="en-IN"/>
          </a:p>
        </p:txBody>
      </p:sp>
    </p:spTree>
    <p:extLst>
      <p:ext uri="{BB962C8B-B14F-4D97-AF65-F5344CB8AC3E}">
        <p14:creationId xmlns:p14="http://schemas.microsoft.com/office/powerpoint/2010/main" val="1703072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C5CFE6-937C-409C-8BD4-F0281C1BB3E8}"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C4A933-AA24-4A54-B402-25EB717CAFF6}" type="slidenum">
              <a:rPr lang="en-IN" smtClean="0"/>
              <a:t>‹#›</a:t>
            </a:fld>
            <a:endParaRPr lang="en-IN"/>
          </a:p>
        </p:txBody>
      </p:sp>
    </p:spTree>
    <p:extLst>
      <p:ext uri="{BB962C8B-B14F-4D97-AF65-F5344CB8AC3E}">
        <p14:creationId xmlns:p14="http://schemas.microsoft.com/office/powerpoint/2010/main" val="3739787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C5CFE6-937C-409C-8BD4-F0281C1BB3E8}"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C4A933-AA24-4A54-B402-25EB717CAFF6}" type="slidenum">
              <a:rPr lang="en-IN" smtClean="0"/>
              <a:t>‹#›</a:t>
            </a:fld>
            <a:endParaRPr lang="en-IN"/>
          </a:p>
        </p:txBody>
      </p:sp>
    </p:spTree>
    <p:extLst>
      <p:ext uri="{BB962C8B-B14F-4D97-AF65-F5344CB8AC3E}">
        <p14:creationId xmlns:p14="http://schemas.microsoft.com/office/powerpoint/2010/main" val="823506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C5CFE6-937C-409C-8BD4-F0281C1BB3E8}"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C4A933-AA24-4A54-B402-25EB717CAFF6}"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191624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C5CFE6-937C-409C-8BD4-F0281C1BB3E8}"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C4A933-AA24-4A54-B402-25EB717CAFF6}" type="slidenum">
              <a:rPr lang="en-IN" smtClean="0"/>
              <a:t>‹#›</a:t>
            </a:fld>
            <a:endParaRPr lang="en-IN"/>
          </a:p>
        </p:txBody>
      </p:sp>
    </p:spTree>
    <p:extLst>
      <p:ext uri="{BB962C8B-B14F-4D97-AF65-F5344CB8AC3E}">
        <p14:creationId xmlns:p14="http://schemas.microsoft.com/office/powerpoint/2010/main" val="572860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C5CFE6-937C-409C-8BD4-F0281C1BB3E8}"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C4A933-AA24-4A54-B402-25EB717CAFF6}" type="slidenum">
              <a:rPr lang="en-IN" smtClean="0"/>
              <a:t>‹#›</a:t>
            </a:fld>
            <a:endParaRPr lang="en-IN"/>
          </a:p>
        </p:txBody>
      </p:sp>
    </p:spTree>
    <p:extLst>
      <p:ext uri="{BB962C8B-B14F-4D97-AF65-F5344CB8AC3E}">
        <p14:creationId xmlns:p14="http://schemas.microsoft.com/office/powerpoint/2010/main" val="4221000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C5CFE6-937C-409C-8BD4-F0281C1BB3E8}"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C4A933-AA24-4A54-B402-25EB717CAFF6}" type="slidenum">
              <a:rPr lang="en-IN" smtClean="0"/>
              <a:t>‹#›</a:t>
            </a:fld>
            <a:endParaRPr lang="en-IN"/>
          </a:p>
        </p:txBody>
      </p:sp>
    </p:spTree>
    <p:extLst>
      <p:ext uri="{BB962C8B-B14F-4D97-AF65-F5344CB8AC3E}">
        <p14:creationId xmlns:p14="http://schemas.microsoft.com/office/powerpoint/2010/main" val="758388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C5CFE6-937C-409C-8BD4-F0281C1BB3E8}"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C4A933-AA24-4A54-B402-25EB717CAFF6}" type="slidenum">
              <a:rPr lang="en-IN" smtClean="0"/>
              <a:t>‹#›</a:t>
            </a:fld>
            <a:endParaRPr lang="en-IN"/>
          </a:p>
        </p:txBody>
      </p:sp>
    </p:spTree>
    <p:extLst>
      <p:ext uri="{BB962C8B-B14F-4D97-AF65-F5344CB8AC3E}">
        <p14:creationId xmlns:p14="http://schemas.microsoft.com/office/powerpoint/2010/main" val="4156581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C5CFE6-937C-409C-8BD4-F0281C1BB3E8}" type="datetimeFigureOut">
              <a:rPr lang="en-IN" smtClean="0"/>
              <a:t>21-04-2024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C4A933-AA24-4A54-B402-25EB717CAFF6}" type="slidenum">
              <a:rPr lang="en-IN" smtClean="0"/>
              <a:t>‹#›</a:t>
            </a:fld>
            <a:endParaRPr lang="en-IN"/>
          </a:p>
        </p:txBody>
      </p:sp>
    </p:spTree>
    <p:extLst>
      <p:ext uri="{BB962C8B-B14F-4D97-AF65-F5344CB8AC3E}">
        <p14:creationId xmlns:p14="http://schemas.microsoft.com/office/powerpoint/2010/main" val="1197787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C5CFE6-937C-409C-8BD4-F0281C1BB3E8}" type="datetimeFigureOut">
              <a:rPr lang="en-IN" smtClean="0"/>
              <a:t>21-04-2024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C4A933-AA24-4A54-B402-25EB717CAFF6}" type="slidenum">
              <a:rPr lang="en-IN" smtClean="0"/>
              <a:t>‹#›</a:t>
            </a:fld>
            <a:endParaRPr lang="en-IN"/>
          </a:p>
        </p:txBody>
      </p:sp>
    </p:spTree>
    <p:extLst>
      <p:ext uri="{BB962C8B-B14F-4D97-AF65-F5344CB8AC3E}">
        <p14:creationId xmlns:p14="http://schemas.microsoft.com/office/powerpoint/2010/main" val="3427992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4C5CFE6-937C-409C-8BD4-F0281C1BB3E8}" type="datetimeFigureOut">
              <a:rPr lang="en-IN" smtClean="0"/>
              <a:t>21-04-2024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C4A933-AA24-4A54-B402-25EB717CAFF6}" type="slidenum">
              <a:rPr lang="en-IN" smtClean="0"/>
              <a:t>‹#›</a:t>
            </a:fld>
            <a:endParaRPr lang="en-IN"/>
          </a:p>
        </p:txBody>
      </p:sp>
    </p:spTree>
    <p:extLst>
      <p:ext uri="{BB962C8B-B14F-4D97-AF65-F5344CB8AC3E}">
        <p14:creationId xmlns:p14="http://schemas.microsoft.com/office/powerpoint/2010/main" val="258536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C5CFE6-937C-409C-8BD4-F0281C1BB3E8}"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C4A933-AA24-4A54-B402-25EB717CAFF6}" type="slidenum">
              <a:rPr lang="en-IN" smtClean="0"/>
              <a:t>‹#›</a:t>
            </a:fld>
            <a:endParaRPr lang="en-IN"/>
          </a:p>
        </p:txBody>
      </p:sp>
    </p:spTree>
    <p:extLst>
      <p:ext uri="{BB962C8B-B14F-4D97-AF65-F5344CB8AC3E}">
        <p14:creationId xmlns:p14="http://schemas.microsoft.com/office/powerpoint/2010/main" val="3771059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C5CFE6-937C-409C-8BD4-F0281C1BB3E8}"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C4A933-AA24-4A54-B402-25EB717CAFF6}" type="slidenum">
              <a:rPr lang="en-IN" smtClean="0"/>
              <a:t>‹#›</a:t>
            </a:fld>
            <a:endParaRPr lang="en-IN"/>
          </a:p>
        </p:txBody>
      </p:sp>
    </p:spTree>
    <p:extLst>
      <p:ext uri="{BB962C8B-B14F-4D97-AF65-F5344CB8AC3E}">
        <p14:creationId xmlns:p14="http://schemas.microsoft.com/office/powerpoint/2010/main" val="1990725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4C5CFE6-937C-409C-8BD4-F0281C1BB3E8}" type="datetimeFigureOut">
              <a:rPr lang="en-IN" smtClean="0"/>
              <a:t>21-04-2024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C4A933-AA24-4A54-B402-25EB717CAFF6}" type="slidenum">
              <a:rPr lang="en-IN" smtClean="0"/>
              <a:t>‹#›</a:t>
            </a:fld>
            <a:endParaRPr lang="en-IN"/>
          </a:p>
        </p:txBody>
      </p:sp>
    </p:spTree>
    <p:extLst>
      <p:ext uri="{BB962C8B-B14F-4D97-AF65-F5344CB8AC3E}">
        <p14:creationId xmlns:p14="http://schemas.microsoft.com/office/powerpoint/2010/main" val="279108734"/>
      </p:ext>
    </p:extLst>
  </p:cSld>
  <p:clrMap bg1="dk1" tx1="lt1" bg2="dk2" tx2="lt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facebook.com/profile.php?id=61551864841990&amp;mibextid=ZbWKwL" TargetMode="External"/><Relationship Id="rId7" Type="http://schemas.openxmlformats.org/officeDocument/2006/relationships/hyperlink" Target="https://instagram.com/stories/apllo4849/3211830316816129960?igshid=NjZiM2M3MzIxNA" TargetMode="External"/><Relationship Id="rId2" Type="http://schemas.openxmlformats.org/officeDocument/2006/relationships/hyperlink" Target="https://instagram.com/apllo4849?igshid=OGQ5ZDc2ODk2ZA" TargetMode="External"/><Relationship Id="rId1" Type="http://schemas.openxmlformats.org/officeDocument/2006/relationships/slideLayout" Target="../slideLayouts/slideLayout2.xml"/><Relationship Id="rId6" Type="http://schemas.openxmlformats.org/officeDocument/2006/relationships/hyperlink" Target="https://instagram.com/stories/apllo4849/3211829606141579881?igshid=NjZiM2M3MzIxNA" TargetMode="External"/><Relationship Id="rId5" Type="http://schemas.openxmlformats.org/officeDocument/2006/relationships/hyperlink" Target="https://instagram.com/stories/apllo4849/3211829106272638017?igshid=NjZiM2M3MzIxNA" TargetMode="External"/><Relationship Id="rId4" Type="http://schemas.openxmlformats.org/officeDocument/2006/relationships/hyperlink" Target="https://instagram.com/stories/apllo4849/3211827419063734084?igshid=NjZiM2M3MzIxNA"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6.jfif"/><Relationship Id="rId2" Type="http://schemas.openxmlformats.org/officeDocument/2006/relationships/image" Target="../media/image15.jfif"/><Relationship Id="rId1" Type="http://schemas.openxmlformats.org/officeDocument/2006/relationships/slideLayout" Target="../slideLayouts/slideLayout7.xml"/><Relationship Id="rId4" Type="http://schemas.openxmlformats.org/officeDocument/2006/relationships/image" Target="../media/image17.jfif"/></Relationships>
</file>

<file path=ppt/slides/_rels/slide26.xml.rels><?xml version="1.0" encoding="UTF-8" standalone="yes"?>
<Relationships xmlns="http://schemas.openxmlformats.org/package/2006/relationships"><Relationship Id="rId2" Type="http://schemas.openxmlformats.org/officeDocument/2006/relationships/image" Target="../media/image18.jf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50C4307-4612-4A44-BD2B-AF5D955B422F}"/>
              </a:ext>
            </a:extLst>
          </p:cNvPr>
          <p:cNvSpPr>
            <a:spLocks noGrp="1"/>
          </p:cNvSpPr>
          <p:nvPr>
            <p:ph type="subTitle" idx="1"/>
          </p:nvPr>
        </p:nvSpPr>
        <p:spPr>
          <a:xfrm>
            <a:off x="1260630" y="3863266"/>
            <a:ext cx="5965794" cy="1689716"/>
          </a:xfrm>
        </p:spPr>
        <p:txBody>
          <a:bodyPr>
            <a:normAutofit/>
          </a:bodyPr>
          <a:lstStyle/>
          <a:p>
            <a:r>
              <a:rPr lang="en-US" sz="6000" dirty="0">
                <a:solidFill>
                  <a:schemeClr val="accent1">
                    <a:lumMod val="40000"/>
                    <a:lumOff val="60000"/>
                  </a:schemeClr>
                </a:solidFill>
              </a:rPr>
              <a:t>APOLLO TYRES</a:t>
            </a:r>
            <a:endParaRPr lang="en-IN" sz="6000" dirty="0">
              <a:solidFill>
                <a:schemeClr val="accent1">
                  <a:lumMod val="40000"/>
                  <a:lumOff val="60000"/>
                </a:schemeClr>
              </a:solidFill>
            </a:endParaRPr>
          </a:p>
        </p:txBody>
      </p:sp>
      <p:pic>
        <p:nvPicPr>
          <p:cNvPr id="4" name="Picture 3">
            <a:extLst>
              <a:ext uri="{FF2B5EF4-FFF2-40B4-BE49-F238E27FC236}">
                <a16:creationId xmlns:a16="http://schemas.microsoft.com/office/drawing/2014/main" id="{887C2954-551F-4BEB-94F2-59A9DE1D6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9098" y="1136342"/>
            <a:ext cx="5523572" cy="1999251"/>
          </a:xfrm>
          <a:prstGeom prst="rect">
            <a:avLst/>
          </a:prstGeom>
        </p:spPr>
      </p:pic>
    </p:spTree>
    <p:extLst>
      <p:ext uri="{BB962C8B-B14F-4D97-AF65-F5344CB8AC3E}">
        <p14:creationId xmlns:p14="http://schemas.microsoft.com/office/powerpoint/2010/main" val="3726733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6">
                    <a:lumMod val="50000"/>
                  </a:schemeClr>
                </a:solidFill>
              </a:rPr>
              <a:t>Buyer’s Audience Persona:</a:t>
            </a:r>
            <a:endParaRPr lang="en-IN" dirty="0">
              <a:solidFill>
                <a:schemeClr val="accent6">
                  <a:lumMod val="50000"/>
                </a:schemeClr>
              </a:solidFill>
            </a:endParaRPr>
          </a:p>
        </p:txBody>
      </p:sp>
      <p:sp>
        <p:nvSpPr>
          <p:cNvPr id="3" name="Content Placeholder 2"/>
          <p:cNvSpPr>
            <a:spLocks noGrp="1"/>
          </p:cNvSpPr>
          <p:nvPr>
            <p:ph idx="1"/>
          </p:nvPr>
        </p:nvSpPr>
        <p:spPr/>
        <p:txBody>
          <a:bodyPr>
            <a:normAutofit/>
          </a:bodyPr>
          <a:lstStyle/>
          <a:p>
            <a:r>
              <a:rPr lang="en-US" dirty="0"/>
              <a:t>Many of Apollo </a:t>
            </a:r>
            <a:r>
              <a:rPr lang="en-US" dirty="0" err="1"/>
              <a:t>Tyres'</a:t>
            </a:r>
            <a:r>
              <a:rPr lang="en-US" dirty="0"/>
              <a:t> buyers are professional fleet managers who are concerned with the safety, durability, and cost-efficiency of tires for their commercial vehicles. They are looking for reliable, long-lasting tires that can withstand heavy usage.</a:t>
            </a:r>
          </a:p>
          <a:p>
            <a:r>
              <a:rPr lang="en-US" dirty="0"/>
              <a:t>Some buyers are individuals who are environmentally conscious and seek eco-friendly tire options. They prioritize sustainability and reduced carbon footprint in their tire choices.</a:t>
            </a:r>
          </a:p>
          <a:p>
            <a:r>
              <a:rPr lang="en-US" dirty="0"/>
              <a:t>Apollo Tyres also caters to global distributors and dealers who are interested in forming partnerships with the company</a:t>
            </a:r>
            <a:endParaRPr lang="en-IN" dirty="0"/>
          </a:p>
        </p:txBody>
      </p:sp>
    </p:spTree>
    <p:extLst>
      <p:ext uri="{BB962C8B-B14F-4D97-AF65-F5344CB8AC3E}">
        <p14:creationId xmlns:p14="http://schemas.microsoft.com/office/powerpoint/2010/main" val="4202289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Forces models:</a:t>
            </a:r>
            <a:endParaRPr lang="en-IN" dirty="0"/>
          </a:p>
        </p:txBody>
      </p:sp>
      <p:pic>
        <p:nvPicPr>
          <p:cNvPr id="4" name="Content Placeholder 3">
            <a:extLst>
              <a:ext uri="{FF2B5EF4-FFF2-40B4-BE49-F238E27FC236}">
                <a16:creationId xmlns:a16="http://schemas.microsoft.com/office/drawing/2014/main" id="{62CB0771-3A0E-9A40-AD1A-D5C7D0431C9F}"/>
              </a:ext>
            </a:extLst>
          </p:cNvPr>
          <p:cNvPicPr>
            <a:picLocks noGrp="1" noChangeAspect="1"/>
          </p:cNvPicPr>
          <p:nvPr/>
        </p:nvPicPr>
        <p:blipFill>
          <a:blip r:embed="rId2"/>
          <a:stretch>
            <a:fillRect/>
          </a:stretch>
        </p:blipFill>
        <p:spPr>
          <a:xfrm>
            <a:off x="2351585" y="2420889"/>
            <a:ext cx="7791101" cy="3956843"/>
          </a:xfrm>
          <a:prstGeom prst="round2DiagRect">
            <a:avLst>
              <a:gd name="adj1" fmla="val 16667"/>
              <a:gd name="adj2" fmla="val 0"/>
            </a:avLst>
          </a:prstGeom>
          <a:ln w="88900" cap="sq">
            <a:solidFill>
              <a:srgbClr val="FFFFFF"/>
            </a:solidFill>
            <a:miter lim="800000"/>
          </a:ln>
          <a:effectLst>
            <a:innerShdw blurRad="63500" dist="101600" dir="2700000">
              <a:prstClr val="black">
                <a:alpha val="50000"/>
              </a:prstClr>
            </a:innerShdw>
            <a:reflection blurRad="6350" stA="50000" endA="295" endPos="92000" dist="101600" dir="5400000" sy="-100000" algn="bl" rotWithShape="0"/>
          </a:effectLst>
        </p:spPr>
      </p:pic>
    </p:spTree>
    <p:extLst>
      <p:ext uri="{BB962C8B-B14F-4D97-AF65-F5344CB8AC3E}">
        <p14:creationId xmlns:p14="http://schemas.microsoft.com/office/powerpoint/2010/main" val="3730240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6">
                    <a:lumMod val="60000"/>
                    <a:lumOff val="40000"/>
                  </a:schemeClr>
                </a:solidFill>
              </a:rPr>
              <a:t>Competitor Analysis:</a:t>
            </a:r>
            <a:endParaRPr lang="en-IN" dirty="0">
              <a:solidFill>
                <a:schemeClr val="accent6">
                  <a:lumMod val="60000"/>
                  <a:lumOff val="40000"/>
                </a:schemeClr>
              </a:solidFill>
            </a:endParaRPr>
          </a:p>
        </p:txBody>
      </p:sp>
      <p:sp>
        <p:nvSpPr>
          <p:cNvPr id="3" name="Content Placeholder 2"/>
          <p:cNvSpPr>
            <a:spLocks noGrp="1"/>
          </p:cNvSpPr>
          <p:nvPr>
            <p:ph idx="1"/>
          </p:nvPr>
        </p:nvSpPr>
        <p:spPr/>
        <p:txBody>
          <a:bodyPr/>
          <a:lstStyle/>
          <a:p>
            <a:r>
              <a:rPr lang="en-GB" dirty="0">
                <a:solidFill>
                  <a:schemeClr val="accent4">
                    <a:lumMod val="40000"/>
                    <a:lumOff val="60000"/>
                  </a:schemeClr>
                </a:solidFill>
              </a:rPr>
              <a:t>Apollo tyres faces competition from several major players in the IT industry, including MRF and CART. </a:t>
            </a:r>
          </a:p>
          <a:p>
            <a:r>
              <a:rPr lang="en-GB" dirty="0">
                <a:solidFill>
                  <a:schemeClr val="accent4">
                    <a:lumMod val="40000"/>
                    <a:lumOff val="60000"/>
                  </a:schemeClr>
                </a:solidFill>
              </a:rPr>
              <a:t>These competitors offer similar services and solutions, and each has its own strengths and weaknesses.</a:t>
            </a:r>
          </a:p>
          <a:p>
            <a:r>
              <a:rPr lang="en-GB" dirty="0">
                <a:solidFill>
                  <a:schemeClr val="accent4">
                    <a:lumMod val="40000"/>
                    <a:lumOff val="60000"/>
                  </a:schemeClr>
                </a:solidFill>
              </a:rPr>
              <a:t>APOLLO TYRES key strengths lie in its global presence, diverse portfolio of services, and strong customer relationships.</a:t>
            </a:r>
          </a:p>
        </p:txBody>
      </p:sp>
    </p:spTree>
    <p:extLst>
      <p:ext uri="{BB962C8B-B14F-4D97-AF65-F5344CB8AC3E}">
        <p14:creationId xmlns:p14="http://schemas.microsoft.com/office/powerpoint/2010/main" val="3499232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584" y="1556792"/>
            <a:ext cx="7272808" cy="3745954"/>
          </a:xfrm>
          <a:prstGeom prst="rect">
            <a:avLst/>
          </a:prstGeom>
        </p:spPr>
      </p:pic>
    </p:spTree>
    <p:extLst>
      <p:ext uri="{BB962C8B-B14F-4D97-AF65-F5344CB8AC3E}">
        <p14:creationId xmlns:p14="http://schemas.microsoft.com/office/powerpoint/2010/main" val="3666637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solidFill>
                  <a:schemeClr val="accent6">
                    <a:lumMod val="50000"/>
                  </a:schemeClr>
                </a:solidFill>
              </a:rPr>
              <a:t>SearCh</a:t>
            </a:r>
            <a:r>
              <a:rPr lang="en-GB" dirty="0">
                <a:solidFill>
                  <a:schemeClr val="accent6">
                    <a:lumMod val="50000"/>
                  </a:schemeClr>
                </a:solidFill>
              </a:rPr>
              <a:t> Engine Optimization Audit(SEO):</a:t>
            </a:r>
            <a:br>
              <a:rPr lang="en-GB" dirty="0"/>
            </a:br>
            <a:r>
              <a:rPr lang="en-GB" dirty="0"/>
              <a:t> </a:t>
            </a:r>
            <a:endParaRPr lang="en-IN" dirty="0"/>
          </a:p>
        </p:txBody>
      </p:sp>
      <p:sp>
        <p:nvSpPr>
          <p:cNvPr id="3" name="Content Placeholder 2"/>
          <p:cNvSpPr>
            <a:spLocks noGrp="1"/>
          </p:cNvSpPr>
          <p:nvPr>
            <p:ph idx="1"/>
          </p:nvPr>
        </p:nvSpPr>
        <p:spPr/>
        <p:txBody>
          <a:bodyPr/>
          <a:lstStyle/>
          <a:p>
            <a:r>
              <a:rPr lang="en-US" dirty="0">
                <a:latin typeface="Calisto MT" pitchFamily="18" charset="0"/>
              </a:rPr>
              <a:t>Apollo Tyres, a global leader in tire manufacturing, employs a robust SEO strategy to enhance online visibility and connect with its target audience. This approach includes optimizing their website for relevant keywords like "tire manufacturer" and "quality tires." They create high-quality, informative content about tire-related topics, improving search engine rankings. Local SEO efforts ensure their presence in various markets. Apollo Tyres actively monitors and manages online reviews and engages with customers on social media platforms. Their commitment to SEO enables them to stay competitive in the digital landscape, attracting more potential customers and fostering brand recognition</a:t>
            </a:r>
            <a:endParaRPr lang="en-IN" dirty="0"/>
          </a:p>
          <a:p>
            <a:endParaRPr lang="en-IN" dirty="0"/>
          </a:p>
        </p:txBody>
      </p:sp>
    </p:spTree>
    <p:extLst>
      <p:ext uri="{BB962C8B-B14F-4D97-AF65-F5344CB8AC3E}">
        <p14:creationId xmlns:p14="http://schemas.microsoft.com/office/powerpoint/2010/main" val="3488303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4">
                    <a:lumMod val="75000"/>
                  </a:schemeClr>
                </a:solidFill>
              </a:rPr>
              <a:t>Keyword Research:</a:t>
            </a:r>
            <a:endParaRPr lang="en-IN" dirty="0">
              <a:solidFill>
                <a:schemeClr val="accent4">
                  <a:lumMod val="75000"/>
                </a:schemeClr>
              </a:solidFill>
            </a:endParaRPr>
          </a:p>
        </p:txBody>
      </p:sp>
      <p:sp>
        <p:nvSpPr>
          <p:cNvPr id="3" name="Content Placeholder 2"/>
          <p:cNvSpPr>
            <a:spLocks noGrp="1"/>
          </p:cNvSpPr>
          <p:nvPr>
            <p:ph idx="1"/>
          </p:nvPr>
        </p:nvSpPr>
        <p:spPr/>
        <p:txBody>
          <a:bodyPr>
            <a:normAutofit/>
          </a:bodyPr>
          <a:lstStyle/>
          <a:p>
            <a:r>
              <a:rPr lang="en-US" b="1" dirty="0"/>
              <a:t>Tire Types</a:t>
            </a:r>
            <a:r>
              <a:rPr lang="en-US" dirty="0"/>
              <a:t>: Keywords related to various tire types they offer, such as "summer tires," "winter tires," "all-season tires," and "commercial truck tires."</a:t>
            </a:r>
          </a:p>
          <a:p>
            <a:r>
              <a:rPr lang="en-US" b="1" dirty="0"/>
              <a:t>Geographic Locations</a:t>
            </a:r>
            <a:r>
              <a:rPr lang="en-US" dirty="0"/>
              <a:t>: Location-specific keywords, including "Apollo Tyres USA," "Apollo Tyres India," and other regional variations, to target customers in specific areas.</a:t>
            </a:r>
          </a:p>
          <a:p>
            <a:r>
              <a:rPr lang="en-US" b="1" dirty="0"/>
              <a:t>Brands and Models</a:t>
            </a:r>
            <a:r>
              <a:rPr lang="en-US" dirty="0"/>
              <a:t>: Keywords related to specific tire brands or models, like "Apollo </a:t>
            </a:r>
            <a:r>
              <a:rPr lang="en-US" dirty="0" err="1"/>
              <a:t>Alnac</a:t>
            </a:r>
            <a:r>
              <a:rPr lang="en-US" dirty="0"/>
              <a:t>," "Apollo Aspire," or "Apollo </a:t>
            </a:r>
            <a:r>
              <a:rPr lang="en-US" dirty="0" err="1"/>
              <a:t>Apterra</a:t>
            </a:r>
            <a:r>
              <a:rPr lang="en-US" dirty="0"/>
              <a:t>," to cater to customers searching for specific products.</a:t>
            </a:r>
            <a:br>
              <a:rPr lang="en-US" dirty="0"/>
            </a:br>
            <a:endParaRPr lang="en-IN" dirty="0"/>
          </a:p>
        </p:txBody>
      </p:sp>
    </p:spTree>
    <p:extLst>
      <p:ext uri="{BB962C8B-B14F-4D97-AF65-F5344CB8AC3E}">
        <p14:creationId xmlns:p14="http://schemas.microsoft.com/office/powerpoint/2010/main" val="441303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4">
                    <a:lumMod val="75000"/>
                  </a:schemeClr>
                </a:solidFill>
              </a:rPr>
              <a:t>Content  Ideas And Marketing Strategies:</a:t>
            </a:r>
            <a:endParaRPr lang="en-IN" dirty="0">
              <a:solidFill>
                <a:schemeClr val="accent4">
                  <a:lumMod val="75000"/>
                </a:schemeClr>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3592" y="2780928"/>
            <a:ext cx="5976664"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9542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1"/>
                </a:solidFill>
              </a:rPr>
              <a:t>Content Idea Generation And Strategy:</a:t>
            </a:r>
            <a:endParaRPr lang="en-IN" dirty="0">
              <a:solidFill>
                <a:schemeClr val="accent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9536" y="3429000"/>
            <a:ext cx="2987040" cy="1790700"/>
          </a:xfrm>
        </p:spPr>
      </p:pic>
      <p:sp>
        <p:nvSpPr>
          <p:cNvPr id="6" name="Rectangle 5"/>
          <p:cNvSpPr/>
          <p:nvPr/>
        </p:nvSpPr>
        <p:spPr>
          <a:xfrm>
            <a:off x="5663952" y="2348881"/>
            <a:ext cx="4572000" cy="2031325"/>
          </a:xfrm>
          <a:prstGeom prst="rect">
            <a:avLst/>
          </a:prstGeom>
        </p:spPr>
        <p:txBody>
          <a:bodyPr>
            <a:spAutoFit/>
          </a:bodyPr>
          <a:lstStyle/>
          <a:p>
            <a:r>
              <a:rPr lang="en-US" dirty="0"/>
              <a:t>Develop a series of informative articles and videos on proper tire maintenance, tire safety, and the importance of choosing the right tires for different seasons and vehicles. This content can be published on their website and social media platforms to educate and engage their audience.</a:t>
            </a:r>
            <a:endParaRPr lang="en-IN" dirty="0"/>
          </a:p>
        </p:txBody>
      </p:sp>
    </p:spTree>
    <p:extLst>
      <p:ext uri="{BB962C8B-B14F-4D97-AF65-F5344CB8AC3E}">
        <p14:creationId xmlns:p14="http://schemas.microsoft.com/office/powerpoint/2010/main" val="78912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1"/>
                </a:solidFill>
              </a:rPr>
              <a:t>Marketing Strategies:</a:t>
            </a:r>
            <a:endParaRPr lang="en-IN" dirty="0">
              <a:solidFill>
                <a:schemeClr val="accent1"/>
              </a:solidFill>
            </a:endParaRPr>
          </a:p>
        </p:txBody>
      </p:sp>
      <p:sp>
        <p:nvSpPr>
          <p:cNvPr id="3" name="Content Placeholder 2"/>
          <p:cNvSpPr>
            <a:spLocks noGrp="1"/>
          </p:cNvSpPr>
          <p:nvPr>
            <p:ph idx="1"/>
          </p:nvPr>
        </p:nvSpPr>
        <p:spPr/>
        <p:txBody>
          <a:bodyPr/>
          <a:lstStyle/>
          <a:p>
            <a:r>
              <a:rPr lang="en-US" dirty="0">
                <a:latin typeface="Calisto MT" pitchFamily="18" charset="0"/>
              </a:rPr>
              <a:t>The market analysis of Apollo Tyres encompasses a comprehensive review of the tire industry, including market size, trends, and consumer preferences. It investigates key competitors, pricing strategies, and distribution channels. Apollo </a:t>
            </a:r>
            <a:r>
              <a:rPr lang="en-US" dirty="0" err="1">
                <a:latin typeface="Calisto MT" pitchFamily="18" charset="0"/>
              </a:rPr>
              <a:t>Tyres'</a:t>
            </a:r>
            <a:r>
              <a:rPr lang="en-US" dirty="0">
                <a:latin typeface="Calisto MT" pitchFamily="18" charset="0"/>
              </a:rPr>
              <a:t> competitive strategies may involve product innovation, branding, and market expansion. This analysis explores market dynamics, potential growth areas, and potential challenges. It helps Apollo Tyres make informed decisions to enhance market share, strengthen brand presence, and remain competitive in a dynamic industry, fostering long-term success.</a:t>
            </a:r>
            <a:endParaRPr lang="en-IN" dirty="0">
              <a:latin typeface="Calisto MT" pitchFamily="18" charset="0"/>
            </a:endParaRPr>
          </a:p>
          <a:p>
            <a:endParaRPr lang="en-IN" dirty="0"/>
          </a:p>
        </p:txBody>
      </p:sp>
    </p:spTree>
    <p:extLst>
      <p:ext uri="{BB962C8B-B14F-4D97-AF65-F5344CB8AC3E}">
        <p14:creationId xmlns:p14="http://schemas.microsoft.com/office/powerpoint/2010/main" val="2326895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2448" y="1484784"/>
            <a:ext cx="7344816" cy="4968552"/>
          </a:xfrm>
          <a:prstGeom prst="rect">
            <a:avLst/>
          </a:prstGeom>
        </p:spPr>
      </p:pic>
    </p:spTree>
    <p:extLst>
      <p:ext uri="{BB962C8B-B14F-4D97-AF65-F5344CB8AC3E}">
        <p14:creationId xmlns:p14="http://schemas.microsoft.com/office/powerpoint/2010/main" val="916439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DED02-BB9D-4411-9235-66188F5EC9E3}"/>
              </a:ext>
            </a:extLst>
          </p:cNvPr>
          <p:cNvSpPr>
            <a:spLocks noGrp="1"/>
          </p:cNvSpPr>
          <p:nvPr>
            <p:ph type="title"/>
          </p:nvPr>
        </p:nvSpPr>
        <p:spPr>
          <a:xfrm>
            <a:off x="685799" y="840337"/>
            <a:ext cx="3680885" cy="1371600"/>
          </a:xfrm>
        </p:spPr>
        <p:txBody>
          <a:bodyPr/>
          <a:lstStyle/>
          <a:p>
            <a:r>
              <a:rPr lang="en-US" dirty="0"/>
              <a:t>PROJECT NAME: </a:t>
            </a:r>
            <a:r>
              <a:rPr lang="en-US" dirty="0">
                <a:solidFill>
                  <a:schemeClr val="accent4">
                    <a:lumMod val="60000"/>
                    <a:lumOff val="40000"/>
                  </a:schemeClr>
                </a:solidFill>
                <a:latin typeface="Algerian" panose="04020705040A02060702" pitchFamily="82" charset="0"/>
              </a:rPr>
              <a:t>APOLLO TYRES</a:t>
            </a:r>
            <a:endParaRPr lang="en-IN" dirty="0">
              <a:solidFill>
                <a:schemeClr val="accent4">
                  <a:lumMod val="60000"/>
                  <a:lumOff val="40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43DD759E-9DF2-4A75-8C0A-404457F9C059}"/>
              </a:ext>
            </a:extLst>
          </p:cNvPr>
          <p:cNvSpPr>
            <a:spLocks noGrp="1"/>
          </p:cNvSpPr>
          <p:nvPr>
            <p:ph idx="1"/>
          </p:nvPr>
        </p:nvSpPr>
        <p:spPr>
          <a:xfrm>
            <a:off x="5532572" y="1452879"/>
            <a:ext cx="5190066" cy="4572000"/>
          </a:xfrm>
        </p:spPr>
        <p:txBody>
          <a:bodyPr/>
          <a:lstStyle/>
          <a:p>
            <a:pPr marL="0" indent="0">
              <a:buNone/>
            </a:pPr>
            <a:r>
              <a:rPr lang="en-US" sz="2800" b="1" dirty="0">
                <a:solidFill>
                  <a:schemeClr val="accent2">
                    <a:lumMod val="60000"/>
                    <a:lumOff val="40000"/>
                  </a:schemeClr>
                </a:solidFill>
              </a:rPr>
              <a:t>TEAM LEADER</a:t>
            </a:r>
            <a:r>
              <a:rPr lang="en-US" sz="2800" dirty="0">
                <a:solidFill>
                  <a:schemeClr val="accent2">
                    <a:lumMod val="60000"/>
                    <a:lumOff val="40000"/>
                  </a:schemeClr>
                </a:solidFill>
              </a:rPr>
              <a:t>: </a:t>
            </a:r>
          </a:p>
          <a:p>
            <a:pPr marL="0" indent="0">
              <a:buNone/>
            </a:pPr>
            <a:r>
              <a:rPr lang="en-US" dirty="0"/>
              <a:t>NAKKA SWATHI</a:t>
            </a:r>
          </a:p>
          <a:p>
            <a:pPr marL="0" indent="0">
              <a:buNone/>
            </a:pPr>
            <a:r>
              <a:rPr lang="en-US" sz="2800" b="1" dirty="0">
                <a:solidFill>
                  <a:schemeClr val="accent2">
                    <a:lumMod val="60000"/>
                    <a:lumOff val="40000"/>
                  </a:schemeClr>
                </a:solidFill>
              </a:rPr>
              <a:t>TEAM MEMBERS</a:t>
            </a:r>
            <a:r>
              <a:rPr lang="en-US" sz="2800" dirty="0">
                <a:solidFill>
                  <a:schemeClr val="accent2">
                    <a:lumMod val="60000"/>
                    <a:lumOff val="40000"/>
                  </a:schemeClr>
                </a:solidFill>
              </a:rPr>
              <a:t>:</a:t>
            </a:r>
          </a:p>
          <a:p>
            <a:pPr marL="0" indent="0">
              <a:buNone/>
            </a:pPr>
            <a:r>
              <a:rPr lang="en-US" dirty="0"/>
              <a:t>MYLAPILLI LIKITHA</a:t>
            </a:r>
          </a:p>
          <a:p>
            <a:pPr marL="0" indent="0">
              <a:buNone/>
            </a:pPr>
            <a:r>
              <a:rPr lang="en-US" dirty="0"/>
              <a:t>POTNURU DIVYA </a:t>
            </a:r>
          </a:p>
          <a:p>
            <a:endParaRPr lang="en-IN" dirty="0"/>
          </a:p>
        </p:txBody>
      </p:sp>
      <p:pic>
        <p:nvPicPr>
          <p:cNvPr id="6" name="Picture 5">
            <a:extLst>
              <a:ext uri="{FF2B5EF4-FFF2-40B4-BE49-F238E27FC236}">
                <a16:creationId xmlns:a16="http://schemas.microsoft.com/office/drawing/2014/main" id="{088D2321-654F-4BCB-BC7C-D4CEE20DC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99" y="2623126"/>
            <a:ext cx="3191164" cy="3401753"/>
          </a:xfrm>
          <a:prstGeom prst="rect">
            <a:avLst/>
          </a:prstGeom>
        </p:spPr>
      </p:pic>
    </p:spTree>
    <p:extLst>
      <p:ext uri="{BB962C8B-B14F-4D97-AF65-F5344CB8AC3E}">
        <p14:creationId xmlns:p14="http://schemas.microsoft.com/office/powerpoint/2010/main" val="1221291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552" y="620688"/>
            <a:ext cx="7740352" cy="5805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755947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676E24-5F14-1B19-431A-7404CCC244A5}"/>
              </a:ext>
            </a:extLst>
          </p:cNvPr>
          <p:cNvPicPr>
            <a:picLocks noChangeAspect="1"/>
          </p:cNvPicPr>
          <p:nvPr/>
        </p:nvPicPr>
        <p:blipFill>
          <a:blip r:embed="rId2"/>
          <a:stretch>
            <a:fillRect/>
          </a:stretch>
        </p:blipFill>
        <p:spPr>
          <a:xfrm>
            <a:off x="2495601" y="1700808"/>
            <a:ext cx="6880899" cy="353608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070885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4205" y="1525493"/>
            <a:ext cx="7560840" cy="5324535"/>
          </a:xfrm>
          <a:prstGeom prst="rect">
            <a:avLst/>
          </a:prstGeom>
        </p:spPr>
        <p:txBody>
          <a:bodyPr wrap="square">
            <a:spAutoFit/>
          </a:bodyPr>
          <a:lstStyle/>
          <a:p>
            <a:r>
              <a:rPr lang="en-US" sz="2000" b="1" dirty="0">
                <a:solidFill>
                  <a:schemeClr val="bg2">
                    <a:lumMod val="40000"/>
                    <a:lumOff val="60000"/>
                  </a:schemeClr>
                </a:solidFill>
              </a:rPr>
              <a:t>Strengths:</a:t>
            </a:r>
            <a:endParaRPr lang="en-US" sz="2000" dirty="0">
              <a:solidFill>
                <a:schemeClr val="bg2">
                  <a:lumMod val="40000"/>
                  <a:lumOff val="60000"/>
                </a:schemeClr>
              </a:solidFill>
            </a:endParaRPr>
          </a:p>
          <a:p>
            <a:r>
              <a:rPr lang="en-US" sz="2000" dirty="0"/>
              <a:t>Global Presence</a:t>
            </a:r>
          </a:p>
          <a:p>
            <a:r>
              <a:rPr lang="en-US" sz="2000" dirty="0"/>
              <a:t>Innovation in Tire Technology</a:t>
            </a:r>
          </a:p>
          <a:p>
            <a:r>
              <a:rPr lang="en-US" sz="2000" dirty="0"/>
              <a:t>Reputation for Quality</a:t>
            </a:r>
          </a:p>
          <a:p>
            <a:r>
              <a:rPr lang="en-US" sz="2000" dirty="0"/>
              <a:t>Commitment to Sustainability</a:t>
            </a:r>
          </a:p>
          <a:p>
            <a:r>
              <a:rPr lang="en-US" sz="2000" b="1" dirty="0">
                <a:solidFill>
                  <a:schemeClr val="bg2">
                    <a:lumMod val="40000"/>
                    <a:lumOff val="60000"/>
                  </a:schemeClr>
                </a:solidFill>
              </a:rPr>
              <a:t>Weaknesses:</a:t>
            </a:r>
            <a:endParaRPr lang="en-US" sz="2000" dirty="0">
              <a:solidFill>
                <a:schemeClr val="bg2">
                  <a:lumMod val="40000"/>
                  <a:lumOff val="60000"/>
                </a:schemeClr>
              </a:solidFill>
            </a:endParaRPr>
          </a:p>
          <a:p>
            <a:r>
              <a:rPr lang="en-US" sz="2000" dirty="0"/>
              <a:t>Intense Competition</a:t>
            </a:r>
          </a:p>
          <a:p>
            <a:r>
              <a:rPr lang="en-US" sz="2000" dirty="0"/>
              <a:t>Sensitivity to Economic Trends</a:t>
            </a:r>
          </a:p>
          <a:p>
            <a:r>
              <a:rPr lang="en-US" sz="2000" dirty="0"/>
              <a:t>Regional Risks</a:t>
            </a:r>
          </a:p>
          <a:p>
            <a:r>
              <a:rPr lang="en-US" sz="2000" b="1" dirty="0">
                <a:solidFill>
                  <a:schemeClr val="bg2">
                    <a:lumMod val="40000"/>
                    <a:lumOff val="60000"/>
                  </a:schemeClr>
                </a:solidFill>
              </a:rPr>
              <a:t>Opportunities:</a:t>
            </a:r>
            <a:endParaRPr lang="en-US" sz="2000" dirty="0">
              <a:solidFill>
                <a:schemeClr val="bg2">
                  <a:lumMod val="40000"/>
                  <a:lumOff val="60000"/>
                </a:schemeClr>
              </a:solidFill>
            </a:endParaRPr>
          </a:p>
          <a:p>
            <a:r>
              <a:rPr lang="en-US" sz="2000" dirty="0"/>
              <a:t>Growth in Automotive Market</a:t>
            </a:r>
          </a:p>
          <a:p>
            <a:r>
              <a:rPr lang="en-US" sz="2000" dirty="0"/>
              <a:t>Sustainability Trends</a:t>
            </a:r>
          </a:p>
          <a:p>
            <a:r>
              <a:rPr lang="en-US" sz="2000" dirty="0"/>
              <a:t>Technological Advancements</a:t>
            </a:r>
          </a:p>
          <a:p>
            <a:r>
              <a:rPr lang="en-US" sz="2000" b="1" dirty="0">
                <a:solidFill>
                  <a:schemeClr val="bg2">
                    <a:lumMod val="40000"/>
                    <a:lumOff val="60000"/>
                  </a:schemeClr>
                </a:solidFill>
              </a:rPr>
              <a:t>Threats:</a:t>
            </a:r>
            <a:endParaRPr lang="en-US" sz="2000" dirty="0">
              <a:solidFill>
                <a:schemeClr val="bg2">
                  <a:lumMod val="40000"/>
                  <a:lumOff val="60000"/>
                </a:schemeClr>
              </a:solidFill>
            </a:endParaRPr>
          </a:p>
          <a:p>
            <a:r>
              <a:rPr lang="en-US" sz="2000" dirty="0"/>
              <a:t>Economic Downturns</a:t>
            </a:r>
          </a:p>
          <a:p>
            <a:r>
              <a:rPr lang="en-US" sz="2000" dirty="0"/>
              <a:t>Commodity Price Fluctuations</a:t>
            </a:r>
          </a:p>
          <a:p>
            <a:r>
              <a:rPr lang="en-US" sz="2000" dirty="0"/>
              <a:t>Regulatory Changes</a:t>
            </a:r>
          </a:p>
        </p:txBody>
      </p:sp>
    </p:spTree>
    <p:extLst>
      <p:ext uri="{BB962C8B-B14F-4D97-AF65-F5344CB8AC3E}">
        <p14:creationId xmlns:p14="http://schemas.microsoft.com/office/powerpoint/2010/main" val="641597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3">
                    <a:lumMod val="40000"/>
                    <a:lumOff val="60000"/>
                  </a:schemeClr>
                </a:solidFill>
              </a:rPr>
              <a:t>Analysis of APOLLO TYRES</a:t>
            </a:r>
            <a:endParaRPr lang="en-IN" dirty="0">
              <a:solidFill>
                <a:schemeClr val="accent3">
                  <a:lumMod val="40000"/>
                  <a:lumOff val="60000"/>
                </a:schemeClr>
              </a:solidFill>
            </a:endParaRPr>
          </a:p>
        </p:txBody>
      </p:sp>
      <p:sp>
        <p:nvSpPr>
          <p:cNvPr id="3" name="Content Placeholder 2"/>
          <p:cNvSpPr>
            <a:spLocks noGrp="1"/>
          </p:cNvSpPr>
          <p:nvPr>
            <p:ph idx="1"/>
          </p:nvPr>
        </p:nvSpPr>
        <p:spPr/>
        <p:txBody>
          <a:bodyPr>
            <a:normAutofit/>
          </a:bodyPr>
          <a:lstStyle/>
          <a:p>
            <a:r>
              <a:rPr lang="en-US" b="1" dirty="0"/>
              <a:t>Global Footprint</a:t>
            </a:r>
            <a:r>
              <a:rPr lang="en-US" dirty="0"/>
              <a:t>: Apollo Tyres has established a strong global presence, with manufacturing and distribution networks across multiple countries, giving them access to diverse markets and customers.</a:t>
            </a:r>
          </a:p>
          <a:p>
            <a:r>
              <a:rPr lang="en-US" b="1" dirty="0"/>
              <a:t>Innovation and Quality</a:t>
            </a:r>
            <a:r>
              <a:rPr lang="en-US" dirty="0"/>
              <a:t>: The company's core strengths lie in their commitment to innovation in tire technology, consistently producing high-quality and durable tires that have earned them a reputation for reliability.</a:t>
            </a:r>
          </a:p>
          <a:p>
            <a:r>
              <a:rPr lang="en-US" b="1" dirty="0"/>
              <a:t>Sustainability Focus</a:t>
            </a:r>
            <a:r>
              <a:rPr lang="en-US" dirty="0"/>
              <a:t>: Apollo </a:t>
            </a:r>
            <a:r>
              <a:rPr lang="en-US" dirty="0" err="1"/>
              <a:t>Tyres'</a:t>
            </a:r>
            <a:r>
              <a:rPr lang="en-US" dirty="0"/>
              <a:t> dedication to sustainability and eco-friendly practices aligns well with the growing demand for responsible and environmentally conscious products, enhancing their brand image and market positioning.</a:t>
            </a:r>
          </a:p>
          <a:p>
            <a:br>
              <a:rPr lang="en-US" dirty="0"/>
            </a:br>
            <a:endParaRPr lang="en-IN" dirty="0"/>
          </a:p>
        </p:txBody>
      </p:sp>
    </p:spTree>
    <p:extLst>
      <p:ext uri="{BB962C8B-B14F-4D97-AF65-F5344CB8AC3E}">
        <p14:creationId xmlns:p14="http://schemas.microsoft.com/office/powerpoint/2010/main" val="3314466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rPr>
              <a:t>SOCIAL MEDIA LINKS</a:t>
            </a:r>
            <a:endParaRPr lang="en-IN" dirty="0">
              <a:solidFill>
                <a:srgbClr val="FFC000"/>
              </a:solidFill>
            </a:endParaRPr>
          </a:p>
        </p:txBody>
      </p:sp>
      <p:sp>
        <p:nvSpPr>
          <p:cNvPr id="3" name="Content Placeholder 2"/>
          <p:cNvSpPr>
            <a:spLocks noGrp="1"/>
          </p:cNvSpPr>
          <p:nvPr>
            <p:ph idx="1"/>
          </p:nvPr>
        </p:nvSpPr>
        <p:spPr>
          <a:xfrm>
            <a:off x="2390216" y="2132856"/>
            <a:ext cx="6619244" cy="3886944"/>
          </a:xfrm>
        </p:spPr>
        <p:txBody>
          <a:bodyPr>
            <a:normAutofit fontScale="62500" lnSpcReduction="20000"/>
          </a:bodyPr>
          <a:lstStyle/>
          <a:p>
            <a:pPr marL="0" indent="0">
              <a:buNone/>
            </a:pPr>
            <a:endParaRPr lang="en-US" dirty="0">
              <a:solidFill>
                <a:schemeClr val="bg2">
                  <a:lumMod val="75000"/>
                </a:schemeClr>
              </a:solidFill>
              <a:latin typeface="Elephant" pitchFamily="18" charset="0"/>
            </a:endParaRPr>
          </a:p>
          <a:p>
            <a:r>
              <a:rPr lang="en-US" dirty="0"/>
              <a:t>Please check my Instagram profile👇</a:t>
            </a:r>
          </a:p>
          <a:p>
            <a:r>
              <a:rPr lang="en-US" dirty="0">
                <a:hlinkClick r:id="rId2"/>
              </a:rPr>
              <a:t>https://instagram.com/apllo4849?igshid=OGQ5ZDc2ODk2ZA</a:t>
            </a:r>
            <a:r>
              <a:rPr lang="en-US" dirty="0"/>
              <a:t>==</a:t>
            </a:r>
          </a:p>
          <a:p>
            <a:r>
              <a:rPr lang="en-US" dirty="0"/>
              <a:t>Please follow my Facebook page👇</a:t>
            </a:r>
          </a:p>
          <a:p>
            <a:r>
              <a:rPr lang="en-US" dirty="0">
                <a:hlinkClick r:id="rId3"/>
              </a:rPr>
              <a:t>https://www.facebook.com/profile.php?id=61551864841990&amp;mibextid=ZbWKwL</a:t>
            </a:r>
            <a:endParaRPr lang="en-US" dirty="0"/>
          </a:p>
          <a:p>
            <a:endParaRPr lang="en-US" dirty="0"/>
          </a:p>
          <a:p>
            <a:r>
              <a:rPr lang="en-US" dirty="0"/>
              <a:t>Please check my stories/highlights in Instagram 👇</a:t>
            </a:r>
          </a:p>
          <a:p>
            <a:r>
              <a:rPr lang="en-US" dirty="0">
                <a:hlinkClick r:id="rId4"/>
              </a:rPr>
              <a:t>https://instagram.com/stories/apllo4849/3211827419063734084?igshid=NjZiM2M3MzIxNA</a:t>
            </a:r>
            <a:r>
              <a:rPr lang="en-US" dirty="0"/>
              <a:t>==</a:t>
            </a:r>
          </a:p>
          <a:p>
            <a:endParaRPr lang="en-US" dirty="0"/>
          </a:p>
          <a:p>
            <a:r>
              <a:rPr lang="en-US" dirty="0">
                <a:hlinkClick r:id="rId5"/>
              </a:rPr>
              <a:t>https://instagram.com/stories/apllo4849/3211829106272638017?igshid=NjZiM2M3MzIxNA</a:t>
            </a:r>
            <a:r>
              <a:rPr lang="en-US" dirty="0"/>
              <a:t>==</a:t>
            </a:r>
          </a:p>
          <a:p>
            <a:r>
              <a:rPr lang="en-US" dirty="0">
                <a:hlinkClick r:id="rId6"/>
              </a:rPr>
              <a:t>https://instagram.com/stories/apllo4849/3211829606141579881?igshid=NjZiM2M3MzIxNA</a:t>
            </a:r>
            <a:r>
              <a:rPr lang="en-US" dirty="0"/>
              <a:t>==</a:t>
            </a:r>
          </a:p>
          <a:p>
            <a:r>
              <a:rPr lang="en-US" dirty="0">
                <a:hlinkClick r:id="rId7"/>
              </a:rPr>
              <a:t>https://instagram.com/stories/apllo4849/3211830316816129960?igshid=NjZiM2M3MzIxNA</a:t>
            </a:r>
            <a:r>
              <a:rPr lang="en-US" dirty="0"/>
              <a:t>==</a:t>
            </a:r>
          </a:p>
          <a:p>
            <a:endParaRPr lang="en-US" dirty="0"/>
          </a:p>
        </p:txBody>
      </p:sp>
    </p:spTree>
    <p:extLst>
      <p:ext uri="{BB962C8B-B14F-4D97-AF65-F5344CB8AC3E}">
        <p14:creationId xmlns:p14="http://schemas.microsoft.com/office/powerpoint/2010/main" val="1967055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9424" y="945320"/>
            <a:ext cx="2223526" cy="4941168"/>
          </a:xfrm>
          <a:prstGeom prst="rect">
            <a:avLst/>
          </a:prstGeom>
          <a:ln>
            <a:noFill/>
          </a:ln>
          <a:effectLst>
            <a:softEdge rad="112500"/>
          </a:effectLst>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7849" y="873312"/>
            <a:ext cx="2288333" cy="5085184"/>
          </a:xfrm>
          <a:prstGeom prst="rect">
            <a:avLst/>
          </a:prstGeom>
          <a:ln>
            <a:noFill/>
          </a:ln>
          <a:effectLst>
            <a:softEdge rad="112500"/>
          </a:effectLst>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20136" y="944724"/>
            <a:ext cx="2191122" cy="4869160"/>
          </a:xfrm>
          <a:prstGeom prst="rect">
            <a:avLst/>
          </a:prstGeom>
          <a:ln>
            <a:noFill/>
          </a:ln>
          <a:effectLst>
            <a:softEdge rad="112500"/>
          </a:effectLst>
        </p:spPr>
      </p:pic>
    </p:spTree>
    <p:extLst>
      <p:ext uri="{BB962C8B-B14F-4D97-AF65-F5344CB8AC3E}">
        <p14:creationId xmlns:p14="http://schemas.microsoft.com/office/powerpoint/2010/main" val="2834403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5720" y="1412776"/>
            <a:ext cx="6048672" cy="5184576"/>
          </a:xfrm>
          <a:prstGeom prst="rect">
            <a:avLst/>
          </a:prstGeom>
        </p:spPr>
      </p:pic>
    </p:spTree>
    <p:extLst>
      <p:ext uri="{BB962C8B-B14F-4D97-AF65-F5344CB8AC3E}">
        <p14:creationId xmlns:p14="http://schemas.microsoft.com/office/powerpoint/2010/main" val="1690261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THANK YOU</a:t>
            </a:r>
            <a:endParaRPr lang="en-IN" sz="6000" dirty="0"/>
          </a:p>
        </p:txBody>
      </p:sp>
    </p:spTree>
    <p:extLst>
      <p:ext uri="{BB962C8B-B14F-4D97-AF65-F5344CB8AC3E}">
        <p14:creationId xmlns:p14="http://schemas.microsoft.com/office/powerpoint/2010/main" val="3494295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60000"/>
                    <a:lumOff val="40000"/>
                  </a:schemeClr>
                </a:solidFill>
                <a:latin typeface="Arial Black" pitchFamily="34" charset="0"/>
              </a:rPr>
              <a:t>INTRODUCTION</a:t>
            </a:r>
            <a:endParaRPr lang="en-IN" dirty="0">
              <a:solidFill>
                <a:schemeClr val="accent1">
                  <a:lumMod val="60000"/>
                  <a:lumOff val="40000"/>
                </a:schemeClr>
              </a:solidFill>
              <a:latin typeface="Arial Black" pitchFamily="34" charset="0"/>
            </a:endParaRPr>
          </a:p>
        </p:txBody>
      </p:sp>
      <p:sp>
        <p:nvSpPr>
          <p:cNvPr id="3" name="Content Placeholder 2"/>
          <p:cNvSpPr>
            <a:spLocks noGrp="1"/>
          </p:cNvSpPr>
          <p:nvPr>
            <p:ph idx="1"/>
          </p:nvPr>
        </p:nvSpPr>
        <p:spPr>
          <a:xfrm>
            <a:off x="2207568" y="2852936"/>
            <a:ext cx="4940224" cy="3416300"/>
          </a:xfrm>
        </p:spPr>
        <p:txBody>
          <a:bodyPr/>
          <a:lstStyle/>
          <a:p>
            <a:r>
              <a:rPr lang="en-US" dirty="0">
                <a:latin typeface="Calisto MT" pitchFamily="18" charset="0"/>
              </a:rPr>
              <a:t>Apollo Tyres was founded by Raunaq Singh in 1972. Raunaq Singh is an Indian entrepreneur who played a pivotal role in establishing the company as a prominent player in the tire manufacturing industry. Under his leadership, Apollo Tyres has grown to become a global tire manufacturer with a strong presence in various markets around the world</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0096" y="2708920"/>
            <a:ext cx="2499360" cy="3343240"/>
          </a:xfrm>
          <a:prstGeom prst="rect">
            <a:avLst/>
          </a:prstGeom>
          <a:ln>
            <a:noFill/>
          </a:ln>
          <a:effectLst>
            <a:softEdge rad="112500"/>
          </a:effectLst>
        </p:spPr>
      </p:pic>
    </p:spTree>
    <p:extLst>
      <p:ext uri="{BB962C8B-B14F-4D97-AF65-F5344CB8AC3E}">
        <p14:creationId xmlns:p14="http://schemas.microsoft.com/office/powerpoint/2010/main" val="2357302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Research </a:t>
            </a:r>
            <a:r>
              <a:rPr lang="en-GB" dirty="0" err="1"/>
              <a:t>Brand:APOLLO</a:t>
            </a:r>
            <a:r>
              <a:rPr lang="en-GB" dirty="0"/>
              <a:t> TYRES</a:t>
            </a:r>
            <a:endParaRPr lang="en-IN" dirty="0"/>
          </a:p>
        </p:txBody>
      </p:sp>
      <p:sp>
        <p:nvSpPr>
          <p:cNvPr id="3" name="Content Placeholder 2"/>
          <p:cNvSpPr>
            <a:spLocks noGrp="1"/>
          </p:cNvSpPr>
          <p:nvPr>
            <p:ph idx="1"/>
          </p:nvPr>
        </p:nvSpPr>
        <p:spPr>
          <a:xfrm>
            <a:off x="1847528" y="2924944"/>
            <a:ext cx="7882248" cy="3454896"/>
          </a:xfrm>
        </p:spPr>
        <p:txBody>
          <a:bodyPr/>
          <a:lstStyle/>
          <a:p>
            <a:r>
              <a:rPr lang="en-GB" dirty="0">
                <a:solidFill>
                  <a:schemeClr val="accent3">
                    <a:lumMod val="50000"/>
                  </a:schemeClr>
                </a:solidFill>
              </a:rPr>
              <a:t>Mission/</a:t>
            </a:r>
            <a:r>
              <a:rPr lang="en-GB" dirty="0" err="1">
                <a:solidFill>
                  <a:schemeClr val="accent3">
                    <a:lumMod val="50000"/>
                  </a:schemeClr>
                </a:solidFill>
              </a:rPr>
              <a:t>Values:</a:t>
            </a:r>
            <a:r>
              <a:rPr lang="en-GB" dirty="0" err="1">
                <a:solidFill>
                  <a:schemeClr val="accent5">
                    <a:lumMod val="75000"/>
                  </a:schemeClr>
                </a:solidFill>
              </a:rPr>
              <a:t>Our</a:t>
            </a:r>
            <a:r>
              <a:rPr lang="en-GB" dirty="0">
                <a:solidFill>
                  <a:schemeClr val="accent5">
                    <a:lumMod val="75000"/>
                  </a:schemeClr>
                </a:solidFill>
              </a:rPr>
              <a:t> core values –</a:t>
            </a:r>
            <a:r>
              <a:rPr lang="en-GB" dirty="0" err="1">
                <a:solidFill>
                  <a:schemeClr val="accent5">
                    <a:lumMod val="75000"/>
                  </a:schemeClr>
                </a:solidFill>
              </a:rPr>
              <a:t>apollo</a:t>
            </a:r>
            <a:r>
              <a:rPr lang="en-GB" dirty="0">
                <a:solidFill>
                  <a:schemeClr val="accent5">
                    <a:lumMod val="75000"/>
                  </a:schemeClr>
                </a:solidFill>
              </a:rPr>
              <a:t> tyres, best reflect what we do and believe in:
Be passionate with client’s success.
Treat each person with respect.
Be global and responsible.
Unyielding integrity in everything we do.       </a:t>
            </a:r>
          </a:p>
          <a:p>
            <a:endParaRPr lang="en-IN" dirty="0"/>
          </a:p>
        </p:txBody>
      </p:sp>
    </p:spTree>
    <p:extLst>
      <p:ext uri="{BB962C8B-B14F-4D97-AF65-F5344CB8AC3E}">
        <p14:creationId xmlns:p14="http://schemas.microsoft.com/office/powerpoint/2010/main" val="4285435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Unique Selling Proposition (USP):</a:t>
            </a:r>
            <a:endParaRPr lang="en-IN" dirty="0"/>
          </a:p>
        </p:txBody>
      </p:sp>
      <p:sp>
        <p:nvSpPr>
          <p:cNvPr id="3" name="Content Placeholder 2"/>
          <p:cNvSpPr>
            <a:spLocks noGrp="1"/>
          </p:cNvSpPr>
          <p:nvPr>
            <p:ph idx="1"/>
          </p:nvPr>
        </p:nvSpPr>
        <p:spPr>
          <a:xfrm>
            <a:off x="1775520" y="2780928"/>
            <a:ext cx="4320480" cy="3600400"/>
          </a:xfrm>
        </p:spPr>
        <p:txBody>
          <a:bodyPr/>
          <a:lstStyle/>
          <a:p>
            <a:r>
              <a:rPr lang="en-US" dirty="0"/>
              <a:t>Apollo Tyres stands out with its unique selling proposition by offering high-quality, durable tires that combine cutting-edge technology with a commitment to sustainability. With a global presence and a focus on innovation, Apollo Tyres provides customers with reliable, eco-friendly, and performance-driven tire solutions, making them a top choice for discerning consumers.</a:t>
            </a:r>
            <a:endParaRPr lang="en-IN" dirty="0"/>
          </a:p>
        </p:txBody>
      </p:sp>
      <p:pic>
        <p:nvPicPr>
          <p:cNvPr id="4" name="Picture 3">
            <a:extLst>
              <a:ext uri="{FF2B5EF4-FFF2-40B4-BE49-F238E27FC236}">
                <a16:creationId xmlns:a16="http://schemas.microsoft.com/office/drawing/2014/main" id="{18335613-74CB-7AFF-DE27-E99048B17EB5}"/>
              </a:ext>
            </a:extLst>
          </p:cNvPr>
          <p:cNvPicPr>
            <a:picLocks noChangeAspect="1"/>
          </p:cNvPicPr>
          <p:nvPr/>
        </p:nvPicPr>
        <p:blipFill>
          <a:blip r:embed="rId2"/>
          <a:stretch>
            <a:fillRect/>
          </a:stretch>
        </p:blipFill>
        <p:spPr>
          <a:xfrm>
            <a:off x="6096000" y="3501008"/>
            <a:ext cx="4411266" cy="2246844"/>
          </a:xfrm>
          <a:prstGeom prst="ellipse">
            <a:avLst/>
          </a:prstGeom>
          <a:ln>
            <a:noFill/>
          </a:ln>
          <a:effectLst>
            <a:softEdge rad="112500"/>
          </a:effectLst>
        </p:spPr>
      </p:pic>
    </p:spTree>
    <p:extLst>
      <p:ext uri="{BB962C8B-B14F-4D97-AF65-F5344CB8AC3E}">
        <p14:creationId xmlns:p14="http://schemas.microsoft.com/office/powerpoint/2010/main" val="2532878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1"/>
                </a:solidFill>
              </a:rPr>
              <a:t>Analyse Brand tone and Identity:</a:t>
            </a:r>
            <a:endParaRPr lang="en-IN" dirty="0">
              <a:solidFill>
                <a:schemeClr val="accent1"/>
              </a:solidFill>
            </a:endParaRPr>
          </a:p>
        </p:txBody>
      </p:sp>
      <p:sp>
        <p:nvSpPr>
          <p:cNvPr id="3" name="Content Placeholder 2"/>
          <p:cNvSpPr>
            <a:spLocks noGrp="1"/>
          </p:cNvSpPr>
          <p:nvPr>
            <p:ph idx="1"/>
          </p:nvPr>
        </p:nvSpPr>
        <p:spPr>
          <a:xfrm>
            <a:off x="2390216" y="2603500"/>
            <a:ext cx="7954256" cy="3416300"/>
          </a:xfrm>
        </p:spPr>
        <p:txBody>
          <a:bodyPr>
            <a:normAutofit/>
          </a:bodyPr>
          <a:lstStyle/>
          <a:p>
            <a:r>
              <a:rPr lang="en-US" dirty="0"/>
              <a:t>Apollo </a:t>
            </a:r>
            <a:r>
              <a:rPr lang="en-US" dirty="0" err="1"/>
              <a:t>Tyres'</a:t>
            </a:r>
            <a:r>
              <a:rPr lang="en-US" dirty="0"/>
              <a:t> brand identity is a blend of reliability, innovation, sustainability, responsibility, and global awareness, making them a reputable and forward-thinking tire brand.</a:t>
            </a:r>
          </a:p>
          <a:p>
            <a:r>
              <a:rPr lang="en-US" dirty="0"/>
              <a:t>Apollo Tyres has a strong global presence, and their brand tone reflects a sense of inclusivity and adaptability</a:t>
            </a:r>
          </a:p>
          <a:p>
            <a:r>
              <a:rPr lang="en-US" dirty="0"/>
              <a:t>They cater to diverse markets and audiences, positioning themselves as a tire manufacturer that understands the varying needs of customers worldwide.</a:t>
            </a:r>
          </a:p>
          <a:p>
            <a:r>
              <a:rPr lang="en-US" dirty="0"/>
              <a:t>Their brand identity also emphasizes sustainability and corporate responsibility.</a:t>
            </a:r>
            <a:endParaRPr lang="en-IN" dirty="0"/>
          </a:p>
        </p:txBody>
      </p:sp>
    </p:spTree>
    <p:extLst>
      <p:ext uri="{BB962C8B-B14F-4D97-AF65-F5344CB8AC3E}">
        <p14:creationId xmlns:p14="http://schemas.microsoft.com/office/powerpoint/2010/main" val="396757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980728"/>
            <a:ext cx="6571060" cy="706964"/>
          </a:xfrm>
        </p:spPr>
        <p:txBody>
          <a:bodyPr/>
          <a:lstStyle/>
          <a:p>
            <a:r>
              <a:rPr lang="en-GB" dirty="0">
                <a:solidFill>
                  <a:schemeClr val="accent1"/>
                </a:solidFill>
              </a:rPr>
              <a:t>Smart Goals of  APOLLO TYRES </a:t>
            </a:r>
            <a:r>
              <a:rPr lang="en-GB" dirty="0"/>
              <a:t>:</a:t>
            </a:r>
            <a:endParaRPr lang="en-IN" dirty="0"/>
          </a:p>
        </p:txBody>
      </p:sp>
      <p:sp>
        <p:nvSpPr>
          <p:cNvPr id="3" name="Content Placeholder 2"/>
          <p:cNvSpPr>
            <a:spLocks noGrp="1"/>
          </p:cNvSpPr>
          <p:nvPr>
            <p:ph idx="1"/>
          </p:nvPr>
        </p:nvSpPr>
        <p:spPr/>
        <p:txBody>
          <a:bodyPr/>
          <a:lstStyle/>
          <a:p>
            <a:r>
              <a:rPr lang="en-US" dirty="0"/>
              <a:t>To increase their market presence by entering three new international markets within the next two years, targeting a specific sales growth percentage.</a:t>
            </a:r>
          </a:p>
          <a:p>
            <a:r>
              <a:rPr lang="en-US" dirty="0"/>
              <a:t>Reduce their carbon footprint by implementing energy-efficient processes and achieving a specific reduction in greenhouse gas emissions over the next five years.</a:t>
            </a:r>
          </a:p>
          <a:p>
            <a:r>
              <a:rPr lang="en-US" dirty="0"/>
              <a:t>Achieve a customer satisfaction rating of 95% or higher within the next year by improving product quality, service delivery, and response times.</a:t>
            </a:r>
            <a:endParaRPr lang="en-IN" dirty="0"/>
          </a:p>
        </p:txBody>
      </p:sp>
    </p:spTree>
    <p:extLst>
      <p:ext uri="{BB962C8B-B14F-4D97-AF65-F5344CB8AC3E}">
        <p14:creationId xmlns:p14="http://schemas.microsoft.com/office/powerpoint/2010/main" val="1001081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6"/>
                </a:solidFill>
              </a:rPr>
              <a:t>Key Performance Indicators:</a:t>
            </a:r>
            <a:endParaRPr lang="en-IN" dirty="0">
              <a:solidFill>
                <a:schemeClr val="accent6"/>
              </a:solidFill>
            </a:endParaRPr>
          </a:p>
        </p:txBody>
      </p:sp>
      <p:sp>
        <p:nvSpPr>
          <p:cNvPr id="3" name="Content Placeholder 2"/>
          <p:cNvSpPr>
            <a:spLocks noGrp="1"/>
          </p:cNvSpPr>
          <p:nvPr>
            <p:ph idx="1"/>
          </p:nvPr>
        </p:nvSpPr>
        <p:spPr/>
        <p:txBody>
          <a:bodyPr/>
          <a:lstStyle/>
          <a:p>
            <a:r>
              <a:rPr lang="en-US" dirty="0"/>
              <a:t>Tracking year-over-year revenue growth to measure the company's financial performance and market expansion.</a:t>
            </a:r>
          </a:p>
          <a:p>
            <a:r>
              <a:rPr lang="en-US" dirty="0"/>
              <a:t>Monitoring metrics related to product quality, such as defect rates and warranty claims, to ensure the production of high-quality tires.</a:t>
            </a:r>
          </a:p>
          <a:p>
            <a:r>
              <a:rPr lang="en-US" dirty="0"/>
              <a:t>Measuring environmental KPIs, including carbon emissions, waste reduction, and energy efficiency improvements, to assess their commitment to sustainability and responsible manufacturing.</a:t>
            </a:r>
            <a:endParaRPr lang="en-IN" dirty="0"/>
          </a:p>
        </p:txBody>
      </p:sp>
    </p:spTree>
    <p:extLst>
      <p:ext uri="{BB962C8B-B14F-4D97-AF65-F5344CB8AC3E}">
        <p14:creationId xmlns:p14="http://schemas.microsoft.com/office/powerpoint/2010/main" val="1717696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6"/>
                </a:solidFill>
              </a:rPr>
              <a:t>Key Performance Indicators (KPIs):</a:t>
            </a:r>
            <a:endParaRPr lang="en-IN" dirty="0">
              <a:solidFill>
                <a:schemeClr val="accent6"/>
              </a:solidFill>
            </a:endParaRPr>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a:latin typeface="Calisto MT" pitchFamily="18" charset="0"/>
              </a:rPr>
              <a:t>Measuring sales and net profit to gauge financial health.</a:t>
            </a:r>
          </a:p>
          <a:p>
            <a:pPr>
              <a:buFont typeface="Wingdings" pitchFamily="2" charset="2"/>
              <a:buChar char="v"/>
            </a:pPr>
            <a:r>
              <a:rPr lang="en-US" dirty="0">
                <a:latin typeface="Calisto MT" pitchFamily="18" charset="0"/>
              </a:rPr>
              <a:t>Assessing the company's position in the tire industry.</a:t>
            </a:r>
          </a:p>
          <a:p>
            <a:pPr>
              <a:buFont typeface="Wingdings" pitchFamily="2" charset="2"/>
              <a:buChar char="v"/>
            </a:pPr>
            <a:r>
              <a:rPr lang="en-US" dirty="0">
                <a:latin typeface="Calisto MT" pitchFamily="18" charset="0"/>
              </a:rPr>
              <a:t>Monitoring manufacturing output and cost-effectiveness.</a:t>
            </a:r>
          </a:p>
          <a:p>
            <a:pPr>
              <a:buFont typeface="Wingdings" pitchFamily="2" charset="2"/>
              <a:buChar char="v"/>
            </a:pPr>
            <a:r>
              <a:rPr lang="en-US" dirty="0">
                <a:latin typeface="Calisto MT" pitchFamily="18" charset="0"/>
              </a:rPr>
              <a:t>Evaluating product quality and safety standards.</a:t>
            </a:r>
          </a:p>
          <a:p>
            <a:pPr>
              <a:buFont typeface="Wingdings" pitchFamily="2" charset="2"/>
              <a:buChar char="v"/>
            </a:pPr>
            <a:r>
              <a:rPr lang="en-US" dirty="0">
                <a:latin typeface="Calisto MT" pitchFamily="18" charset="0"/>
              </a:rPr>
              <a:t>Using customer feedback and surveys to Managing inventory, distribution, and supplier relationships.</a:t>
            </a:r>
          </a:p>
          <a:p>
            <a:pPr>
              <a:buFont typeface="Wingdings" pitchFamily="2" charset="2"/>
              <a:buChar char="v"/>
            </a:pPr>
            <a:r>
              <a:rPr lang="en-US" dirty="0">
                <a:latin typeface="Calisto MT" pitchFamily="18" charset="0"/>
              </a:rPr>
              <a:t>Tracking eco-friendly practices and reducing the </a:t>
            </a:r>
          </a:p>
          <a:p>
            <a:pPr>
              <a:buFont typeface="Wingdings" pitchFamily="2" charset="2"/>
              <a:buChar char="v"/>
            </a:pPr>
            <a:r>
              <a:rPr lang="en-US" dirty="0">
                <a:latin typeface="Calisto MT" pitchFamily="18" charset="0"/>
              </a:rPr>
              <a:t>Measuring the success and impact of research and development efforts, including new tire technologies and designs.</a:t>
            </a:r>
          </a:p>
        </p:txBody>
      </p:sp>
    </p:spTree>
    <p:extLst>
      <p:ext uri="{BB962C8B-B14F-4D97-AF65-F5344CB8AC3E}">
        <p14:creationId xmlns:p14="http://schemas.microsoft.com/office/powerpoint/2010/main" val="2047598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37</TotalTime>
  <Words>1293</Words>
  <Application>Microsoft Office PowerPoint</Application>
  <PresentationFormat>Widescreen</PresentationFormat>
  <Paragraphs>90</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Algerian</vt:lpstr>
      <vt:lpstr>Arial</vt:lpstr>
      <vt:lpstr>Arial Black</vt:lpstr>
      <vt:lpstr>Calibri</vt:lpstr>
      <vt:lpstr>Calibri Light</vt:lpstr>
      <vt:lpstr>Calisto MT</vt:lpstr>
      <vt:lpstr>Elephant</vt:lpstr>
      <vt:lpstr>Wingdings</vt:lpstr>
      <vt:lpstr>Celestial</vt:lpstr>
      <vt:lpstr>PowerPoint Presentation</vt:lpstr>
      <vt:lpstr>PROJECT NAME: APOLLO TYRES</vt:lpstr>
      <vt:lpstr>INTRODUCTION</vt:lpstr>
      <vt:lpstr>Research Brand:APOLLO TYRES</vt:lpstr>
      <vt:lpstr>Unique Selling Proposition (USP):</vt:lpstr>
      <vt:lpstr>Analyse Brand tone and Identity:</vt:lpstr>
      <vt:lpstr>Smart Goals of  APOLLO TYRES :</vt:lpstr>
      <vt:lpstr>Key Performance Indicators:</vt:lpstr>
      <vt:lpstr>Key Performance Indicators (KPIs):</vt:lpstr>
      <vt:lpstr>Buyer’s Audience Persona:</vt:lpstr>
      <vt:lpstr>Forces models:</vt:lpstr>
      <vt:lpstr>Competitor Analysis:</vt:lpstr>
      <vt:lpstr>PowerPoint Presentation</vt:lpstr>
      <vt:lpstr>SearCh Engine Optimization Audit(SEO):  </vt:lpstr>
      <vt:lpstr>Keyword Research:</vt:lpstr>
      <vt:lpstr>Content  Ideas And Marketing Strategies:</vt:lpstr>
      <vt:lpstr>Content Idea Generation And Strategy:</vt:lpstr>
      <vt:lpstr>Marketing Strategies:</vt:lpstr>
      <vt:lpstr>PowerPoint Presentation</vt:lpstr>
      <vt:lpstr>PowerPoint Presentation</vt:lpstr>
      <vt:lpstr>PowerPoint Presentation</vt:lpstr>
      <vt:lpstr>PowerPoint Presentation</vt:lpstr>
      <vt:lpstr>Analysis of APOLLO TYRES</vt:lpstr>
      <vt:lpstr>SOCIAL MEDIA LINKS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APOLLO TYRES</dc:title>
  <dc:creator>nakkaswathi80@gmail.com</dc:creator>
  <cp:lastModifiedBy>nakkaswathi80@gmail.com</cp:lastModifiedBy>
  <cp:revision>4</cp:revision>
  <dcterms:created xsi:type="dcterms:W3CDTF">2024-04-21T01:43:02Z</dcterms:created>
  <dcterms:modified xsi:type="dcterms:W3CDTF">2024-04-21T02:20:02Z</dcterms:modified>
</cp:coreProperties>
</file>