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6" r:id="rId1"/>
  </p:sldMasterIdLst>
  <p:notesMasterIdLst>
    <p:notesMasterId r:id="rId55"/>
  </p:notesMasterIdLst>
  <p:handoutMasterIdLst>
    <p:handoutMasterId r:id="rId56"/>
  </p:handoutMasterIdLst>
  <p:sldIdLst>
    <p:sldId id="258" r:id="rId2"/>
    <p:sldId id="316" r:id="rId3"/>
    <p:sldId id="439" r:id="rId4"/>
    <p:sldId id="482" r:id="rId5"/>
    <p:sldId id="481" r:id="rId6"/>
    <p:sldId id="483" r:id="rId7"/>
    <p:sldId id="256" r:id="rId8"/>
    <p:sldId id="365" r:id="rId9"/>
    <p:sldId id="440" r:id="rId10"/>
    <p:sldId id="441" r:id="rId11"/>
    <p:sldId id="442" r:id="rId12"/>
    <p:sldId id="447" r:id="rId13"/>
    <p:sldId id="448" r:id="rId14"/>
    <p:sldId id="449" r:id="rId15"/>
    <p:sldId id="450" r:id="rId16"/>
    <p:sldId id="444" r:id="rId17"/>
    <p:sldId id="451" r:id="rId18"/>
    <p:sldId id="452" r:id="rId19"/>
    <p:sldId id="453" r:id="rId20"/>
    <p:sldId id="454" r:id="rId21"/>
    <p:sldId id="445" r:id="rId22"/>
    <p:sldId id="455" r:id="rId23"/>
    <p:sldId id="456" r:id="rId24"/>
    <p:sldId id="446" r:id="rId25"/>
    <p:sldId id="457" r:id="rId26"/>
    <p:sldId id="458" r:id="rId27"/>
    <p:sldId id="459" r:id="rId28"/>
    <p:sldId id="462" r:id="rId29"/>
    <p:sldId id="460" r:id="rId30"/>
    <p:sldId id="461" r:id="rId31"/>
    <p:sldId id="463" r:id="rId32"/>
    <p:sldId id="464" r:id="rId33"/>
    <p:sldId id="443" r:id="rId34"/>
    <p:sldId id="465" r:id="rId35"/>
    <p:sldId id="466" r:id="rId36"/>
    <p:sldId id="467" r:id="rId37"/>
    <p:sldId id="468" r:id="rId38"/>
    <p:sldId id="469" r:id="rId39"/>
    <p:sldId id="470" r:id="rId40"/>
    <p:sldId id="484" r:id="rId41"/>
    <p:sldId id="471" r:id="rId42"/>
    <p:sldId id="474" r:id="rId43"/>
    <p:sldId id="475" r:id="rId44"/>
    <p:sldId id="476" r:id="rId45"/>
    <p:sldId id="477" r:id="rId46"/>
    <p:sldId id="473" r:id="rId47"/>
    <p:sldId id="478" r:id="rId48"/>
    <p:sldId id="479" r:id="rId49"/>
    <p:sldId id="480" r:id="rId50"/>
    <p:sldId id="472" r:id="rId51"/>
    <p:sldId id="308" r:id="rId52"/>
    <p:sldId id="315" r:id="rId53"/>
    <p:sldId id="309" r:id="rId54"/>
  </p:sldIdLst>
  <p:sldSz cx="9144000" cy="6858000" type="screen4x3"/>
  <p:notesSz cx="6797675" cy="9874250"/>
  <p:defaultTex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008000"/>
    <a:srgbClr val="3333FF"/>
    <a:srgbClr val="6699FF"/>
    <a:srgbClr val="3EB3F5"/>
    <a:srgbClr val="009900"/>
    <a:srgbClr val="33CCFF"/>
    <a:srgbClr val="2F9BFE"/>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28" autoAdjust="0"/>
  </p:normalViewPr>
  <p:slideViewPr>
    <p:cSldViewPr>
      <p:cViewPr varScale="1">
        <p:scale>
          <a:sx n="105" d="100"/>
          <a:sy n="105" d="100"/>
        </p:scale>
        <p:origin x="1752" y="3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C622B0D-7AB2-4680-AF7A-6C0C8851A20C}"/>
              </a:ext>
            </a:extLst>
          </p:cNvPr>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D6022C1-C8CC-4D9D-AAB1-9ECAEF5281B2}"/>
              </a:ext>
            </a:extLst>
          </p:cNvPr>
          <p:cNvSpPr>
            <a:spLocks noGrp="1"/>
          </p:cNvSpPr>
          <p:nvPr>
            <p:ph type="dt" sz="quarter" idx="1"/>
          </p:nvPr>
        </p:nvSpPr>
        <p:spPr>
          <a:xfrm>
            <a:off x="3849688" y="0"/>
            <a:ext cx="2946400" cy="495300"/>
          </a:xfrm>
          <a:prstGeom prst="rect">
            <a:avLst/>
          </a:prstGeom>
        </p:spPr>
        <p:txBody>
          <a:bodyPr vert="horz" lIns="91440" tIns="45720" rIns="91440" bIns="45720" rtlCol="0"/>
          <a:lstStyle>
            <a:lvl1pPr algn="r">
              <a:defRPr sz="1200"/>
            </a:lvl1pPr>
          </a:lstStyle>
          <a:p>
            <a:fld id="{FA124E93-0969-451B-B4FB-74ECC731A377}" type="datetimeFigureOut">
              <a:rPr lang="zh-CN" altLang="en-US" smtClean="0"/>
              <a:t>2019-12-16</a:t>
            </a:fld>
            <a:endParaRPr lang="zh-CN" altLang="en-US"/>
          </a:p>
        </p:txBody>
      </p:sp>
      <p:sp>
        <p:nvSpPr>
          <p:cNvPr id="4" name="页脚占位符 3">
            <a:extLst>
              <a:ext uri="{FF2B5EF4-FFF2-40B4-BE49-F238E27FC236}">
                <a16:creationId xmlns:a16="http://schemas.microsoft.com/office/drawing/2014/main" id="{65900A81-0D6F-4E19-9583-03ECD29550F3}"/>
              </a:ext>
            </a:extLst>
          </p:cNvPr>
          <p:cNvSpPr>
            <a:spLocks noGrp="1"/>
          </p:cNvSpPr>
          <p:nvPr>
            <p:ph type="ftr" sz="quarter" idx="2"/>
          </p:nvPr>
        </p:nvSpPr>
        <p:spPr>
          <a:xfrm>
            <a:off x="0" y="9378950"/>
            <a:ext cx="2946400" cy="4953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A8AD0BF4-2775-4F1B-8A69-0FAC5DA0AE94}"/>
              </a:ext>
            </a:extLst>
          </p:cNvPr>
          <p:cNvSpPr>
            <a:spLocks noGrp="1"/>
          </p:cNvSpPr>
          <p:nvPr>
            <p:ph type="sldNum" sz="quarter" idx="3"/>
          </p:nvPr>
        </p:nvSpPr>
        <p:spPr>
          <a:xfrm>
            <a:off x="3849688" y="9378950"/>
            <a:ext cx="2946400" cy="495300"/>
          </a:xfrm>
          <a:prstGeom prst="rect">
            <a:avLst/>
          </a:prstGeom>
        </p:spPr>
        <p:txBody>
          <a:bodyPr vert="horz" lIns="91440" tIns="45720" rIns="91440" bIns="45720" rtlCol="0" anchor="b"/>
          <a:lstStyle>
            <a:lvl1pPr algn="r">
              <a:defRPr sz="1200"/>
            </a:lvl1pPr>
          </a:lstStyle>
          <a:p>
            <a:fld id="{D33EB4C1-1930-441F-B949-1BA90A4D7396}" type="slidenum">
              <a:rPr lang="zh-CN" altLang="en-US" smtClean="0"/>
              <a:t>‹#›</a:t>
            </a:fld>
            <a:endParaRPr lang="zh-CN" altLang="en-US"/>
          </a:p>
        </p:txBody>
      </p:sp>
    </p:spTree>
    <p:extLst>
      <p:ext uri="{BB962C8B-B14F-4D97-AF65-F5344CB8AC3E}">
        <p14:creationId xmlns:p14="http://schemas.microsoft.com/office/powerpoint/2010/main" val="15141718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charset="-122"/>
              </a:defRPr>
            </a:lvl1pPr>
          </a:lstStyle>
          <a:p>
            <a:pPr>
              <a:defRPr/>
            </a:pPr>
            <a:endParaRPr lang="en-US" altLang="zh-CN"/>
          </a:p>
        </p:txBody>
      </p:sp>
      <p:sp>
        <p:nvSpPr>
          <p:cNvPr id="209923"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charset="-122"/>
              </a:defRPr>
            </a:lvl1pPr>
          </a:lstStyle>
          <a:p>
            <a:pPr>
              <a:defRPr/>
            </a:pPr>
            <a:endParaRPr lang="en-US" altLang="zh-CN"/>
          </a:p>
        </p:txBody>
      </p:sp>
      <p:sp>
        <p:nvSpPr>
          <p:cNvPr id="26628"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9925" name="Rectangle 5"/>
          <p:cNvSpPr>
            <a:spLocks noGrp="1" noChangeArrowheads="1"/>
          </p:cNvSpPr>
          <p:nvPr>
            <p:ph type="body" sz="quarter" idx="3"/>
          </p:nvPr>
        </p:nvSpPr>
        <p:spPr bwMode="auto">
          <a:xfrm>
            <a:off x="679450" y="4691063"/>
            <a:ext cx="5438775" cy="4443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9926" name="Rectangle 6"/>
          <p:cNvSpPr>
            <a:spLocks noGrp="1" noChangeArrowheads="1"/>
          </p:cNvSpPr>
          <p:nvPr>
            <p:ph type="ftr" sz="quarter" idx="4"/>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charset="-122"/>
              </a:defRPr>
            </a:lvl1pPr>
          </a:lstStyle>
          <a:p>
            <a:pPr>
              <a:defRPr/>
            </a:pPr>
            <a:endParaRPr lang="en-US" altLang="zh-CN"/>
          </a:p>
        </p:txBody>
      </p:sp>
      <p:sp>
        <p:nvSpPr>
          <p:cNvPr id="209927" name="Rectangle 7"/>
          <p:cNvSpPr>
            <a:spLocks noGrp="1" noChangeArrowheads="1"/>
          </p:cNvSpPr>
          <p:nvPr>
            <p:ph type="sldNum" sz="quarter" idx="5"/>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charset="-122"/>
              </a:defRPr>
            </a:lvl1pPr>
          </a:lstStyle>
          <a:p>
            <a:pPr>
              <a:defRPr/>
            </a:pPr>
            <a:fld id="{4A92456D-197F-413C-B53B-F9A110A06D8E}" type="slidenum">
              <a:rPr lang="en-US" altLang="zh-CN"/>
              <a:pPr>
                <a:defRPr/>
              </a:pPr>
              <a:t>‹#›</a:t>
            </a:fld>
            <a:endParaRPr lang="en-US" altLang="zh-CN"/>
          </a:p>
        </p:txBody>
      </p:sp>
    </p:spTree>
    <p:extLst>
      <p:ext uri="{BB962C8B-B14F-4D97-AF65-F5344CB8AC3E}">
        <p14:creationId xmlns:p14="http://schemas.microsoft.com/office/powerpoint/2010/main" val="90828674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A92456D-197F-413C-B53B-F9A110A06D8E}" type="slidenum">
              <a:rPr lang="en-US" altLang="zh-CN" smtClean="0"/>
              <a:pPr>
                <a:defRPr/>
              </a:pPr>
              <a:t>41</a:t>
            </a:fld>
            <a:endParaRPr lang="en-US" altLang="zh-CN"/>
          </a:p>
        </p:txBody>
      </p:sp>
    </p:spTree>
    <p:extLst>
      <p:ext uri="{BB962C8B-B14F-4D97-AF65-F5344CB8AC3E}">
        <p14:creationId xmlns:p14="http://schemas.microsoft.com/office/powerpoint/2010/main" val="225617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A92456D-197F-413C-B53B-F9A110A06D8E}" type="slidenum">
              <a:rPr lang="en-US" altLang="zh-CN" smtClean="0"/>
              <a:pPr>
                <a:defRPr/>
              </a:pPr>
              <a:t>42</a:t>
            </a:fld>
            <a:endParaRPr lang="en-US" altLang="zh-CN"/>
          </a:p>
        </p:txBody>
      </p:sp>
    </p:spTree>
    <p:extLst>
      <p:ext uri="{BB962C8B-B14F-4D97-AF65-F5344CB8AC3E}">
        <p14:creationId xmlns:p14="http://schemas.microsoft.com/office/powerpoint/2010/main" val="328399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A92456D-197F-413C-B53B-F9A110A06D8E}" type="slidenum">
              <a:rPr lang="en-US" altLang="zh-CN" smtClean="0"/>
              <a:pPr>
                <a:defRPr/>
              </a:pPr>
              <a:t>43</a:t>
            </a:fld>
            <a:endParaRPr lang="en-US" altLang="zh-CN"/>
          </a:p>
        </p:txBody>
      </p:sp>
    </p:spTree>
    <p:extLst>
      <p:ext uri="{BB962C8B-B14F-4D97-AF65-F5344CB8AC3E}">
        <p14:creationId xmlns:p14="http://schemas.microsoft.com/office/powerpoint/2010/main" val="2513123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A92456D-197F-413C-B53B-F9A110A06D8E}" type="slidenum">
              <a:rPr lang="en-US" altLang="zh-CN" smtClean="0"/>
              <a:pPr>
                <a:defRPr/>
              </a:pPr>
              <a:t>44</a:t>
            </a:fld>
            <a:endParaRPr lang="en-US" altLang="zh-CN"/>
          </a:p>
        </p:txBody>
      </p:sp>
    </p:spTree>
    <p:extLst>
      <p:ext uri="{BB962C8B-B14F-4D97-AF65-F5344CB8AC3E}">
        <p14:creationId xmlns:p14="http://schemas.microsoft.com/office/powerpoint/2010/main" val="1239864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A92456D-197F-413C-B53B-F9A110A06D8E}" type="slidenum">
              <a:rPr lang="en-US" altLang="zh-CN" smtClean="0"/>
              <a:pPr>
                <a:defRPr/>
              </a:pPr>
              <a:t>45</a:t>
            </a:fld>
            <a:endParaRPr lang="en-US" altLang="zh-CN"/>
          </a:p>
        </p:txBody>
      </p:sp>
    </p:spTree>
    <p:extLst>
      <p:ext uri="{BB962C8B-B14F-4D97-AF65-F5344CB8AC3E}">
        <p14:creationId xmlns:p14="http://schemas.microsoft.com/office/powerpoint/2010/main" val="23004045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ffectLst/>
        </p:spPr>
        <p:txBody>
          <a:bodyPr wrap="none" anchor="ctr"/>
          <a:lstStyle/>
          <a:p>
            <a:pPr>
              <a:defRPr/>
            </a:pPr>
            <a:endParaRPr lang="zh-CN" altLang="zh-CN">
              <a:latin typeface="微软雅黑" panose="020B0503020204020204" pitchFamily="34" charset="-122"/>
              <a:ea typeface="微软雅黑" panose="020B0503020204020204" pitchFamily="34" charset="-122"/>
            </a:endParaRPr>
          </a:p>
        </p:txBody>
      </p:sp>
      <p:sp>
        <p:nvSpPr>
          <p:cNvPr id="5" name="Rectangle 7"/>
          <p:cNvSpPr>
            <a:spLocks noChangeArrowheads="1"/>
          </p:cNvSpPr>
          <p:nvPr/>
        </p:nvSpPr>
        <p:spPr bwMode="hidden">
          <a:xfrm>
            <a:off x="0" y="2397125"/>
            <a:ext cx="4724400" cy="1143000"/>
          </a:xfrm>
          <a:prstGeom prst="rect">
            <a:avLst/>
          </a:prstGeom>
          <a:solidFill>
            <a:schemeClr val="accent2"/>
          </a:solidFill>
          <a:ln w="9525">
            <a:noFill/>
            <a:miter lim="800000"/>
            <a:headEnd/>
            <a:tailEnd/>
          </a:ln>
          <a:effectLst/>
        </p:spPr>
        <p:txBody>
          <a:bodyPr wrap="none" anchor="ctr"/>
          <a:lstStyle/>
          <a:p>
            <a:pPr>
              <a:defRPr/>
            </a:pPr>
            <a:endParaRPr lang="zh-CN" altLang="zh-CN" sz="2400">
              <a:latin typeface="微软雅黑" panose="020B0503020204020204" pitchFamily="34" charset="-122"/>
              <a:ea typeface="微软雅黑" panose="020B0503020204020204" pitchFamily="34" charset="-122"/>
            </a:endParaRPr>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zh-CN" sz="2400">
              <a:latin typeface="微软雅黑" panose="020B0503020204020204" pitchFamily="34" charset="-122"/>
              <a:ea typeface="微软雅黑" panose="020B0503020204020204" pitchFamily="34" charset="-122"/>
            </a:endParaRPr>
          </a:p>
        </p:txBody>
      </p:sp>
      <p:pic>
        <p:nvPicPr>
          <p:cNvPr id="9"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1870161" y="4260056"/>
            <a:ext cx="5184775" cy="1336675"/>
          </a:xfrm>
          <a:prstGeom prst="rect">
            <a:avLst/>
          </a:prstGeom>
        </p:spPr>
        <p:txBody>
          <a:bodyPr/>
          <a:lstStyle>
            <a:lvl1pPr marL="0" indent="0" algn="ctr">
              <a:buFont typeface="Wingdings" pitchFamily="2" charset="2"/>
              <a:buNone/>
              <a:defRPr>
                <a:solidFill>
                  <a:srgbClr val="000000"/>
                </a:solidFill>
                <a:latin typeface="微软雅黑" panose="020B0503020204020204" pitchFamily="34" charset="-122"/>
                <a:ea typeface="微软雅黑" panose="020B0503020204020204" pitchFamily="34" charset="-122"/>
              </a:defRPr>
            </a:lvl1pPr>
          </a:lstStyle>
          <a:p>
            <a:r>
              <a:rPr lang="zh-CN" altLang="en-US"/>
              <a:t>单击此处编辑母版副标题样式</a:t>
            </a:r>
          </a:p>
        </p:txBody>
      </p:sp>
      <p:sp>
        <p:nvSpPr>
          <p:cNvPr id="189449" name="Rectangle 9"/>
          <p:cNvSpPr>
            <a:spLocks noGrp="1" noChangeArrowheads="1"/>
          </p:cNvSpPr>
          <p:nvPr>
            <p:ph type="ctrTitle"/>
          </p:nvPr>
        </p:nvSpPr>
        <p:spPr>
          <a:xfrm>
            <a:off x="838200" y="2163763"/>
            <a:ext cx="7405688" cy="1600200"/>
          </a:xfrm>
        </p:spPr>
        <p:txBody>
          <a:bodyPr anchor="ctr"/>
          <a:lstStyle>
            <a:lvl1pPr>
              <a:defRPr baseline="0">
                <a:solidFill>
                  <a:srgbClr val="0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14" name="图片 13">
            <a:extLst>
              <a:ext uri="{FF2B5EF4-FFF2-40B4-BE49-F238E27FC236}">
                <a16:creationId xmlns:a16="http://schemas.microsoft.com/office/drawing/2014/main" id="{7AB1D0EB-4AA9-4BF4-ADEE-E913C7E6709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698" y="44947"/>
            <a:ext cx="1206916" cy="1204416"/>
          </a:xfrm>
          <a:prstGeom prst="rect">
            <a:avLst/>
          </a:prstGeom>
        </p:spPr>
      </p:pic>
      <p:pic>
        <p:nvPicPr>
          <p:cNvPr id="3" name="图片 2">
            <a:extLst>
              <a:ext uri="{FF2B5EF4-FFF2-40B4-BE49-F238E27FC236}">
                <a16:creationId xmlns:a16="http://schemas.microsoft.com/office/drawing/2014/main" id="{952CEC92-69A5-41DC-ACFD-E40C3B5119D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71704" y="380201"/>
            <a:ext cx="2005980" cy="514354"/>
          </a:xfrm>
          <a:prstGeom prst="rect">
            <a:avLst/>
          </a:prstGeom>
        </p:spPr>
      </p:pic>
    </p:spTree>
    <p:extLst>
      <p:ext uri="{BB962C8B-B14F-4D97-AF65-F5344CB8AC3E}">
        <p14:creationId xmlns:p14="http://schemas.microsoft.com/office/powerpoint/2010/main" val="1114392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691680" y="188640"/>
            <a:ext cx="5444926" cy="600992"/>
          </a:xfrm>
        </p:spPr>
        <p:txBody>
          <a:bodyPr/>
          <a:lstStyle/>
          <a:p>
            <a:r>
              <a:rPr lang="zh-CN" altLang="en-US" dirty="0"/>
              <a:t>单击此处编辑母版标题样式</a:t>
            </a:r>
          </a:p>
        </p:txBody>
      </p:sp>
      <p:sp>
        <p:nvSpPr>
          <p:cNvPr id="3" name="竖排文字占位符 2"/>
          <p:cNvSpPr>
            <a:spLocks noGrp="1"/>
          </p:cNvSpPr>
          <p:nvPr>
            <p:ph type="body" orient="vert" idx="1"/>
          </p:nvPr>
        </p:nvSpPr>
        <p:spPr>
          <a:xfrm>
            <a:off x="395536" y="1096640"/>
            <a:ext cx="8352927" cy="478028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a:extLst>
              <a:ext uri="{FF2B5EF4-FFF2-40B4-BE49-F238E27FC236}">
                <a16:creationId xmlns:a16="http://schemas.microsoft.com/office/drawing/2014/main" id="{7251F7F6-A43B-44EA-8E31-46277112D00C}"/>
              </a:ext>
            </a:extLst>
          </p:cNvPr>
          <p:cNvSpPr>
            <a:spLocks noGrp="1" noChangeArrowheads="1"/>
          </p:cNvSpPr>
          <p:nvPr>
            <p:ph type="dt" sz="half" idx="2"/>
          </p:nvPr>
        </p:nvSpPr>
        <p:spPr bwMode="auto">
          <a:xfrm>
            <a:off x="770786" y="6470239"/>
            <a:ext cx="755972"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a:t>2019</a:t>
            </a:r>
            <a:endParaRPr lang="en-US" altLang="zh-CN" dirty="0"/>
          </a:p>
        </p:txBody>
      </p:sp>
      <p:sp>
        <p:nvSpPr>
          <p:cNvPr id="8" name="Rectangle 8">
            <a:extLst>
              <a:ext uri="{FF2B5EF4-FFF2-40B4-BE49-F238E27FC236}">
                <a16:creationId xmlns:a16="http://schemas.microsoft.com/office/drawing/2014/main" id="{E99BE35B-803D-46C9-8107-7C4F404160F4}"/>
              </a:ext>
            </a:extLst>
          </p:cNvPr>
          <p:cNvSpPr>
            <a:spLocks noGrp="1" noChangeArrowheads="1"/>
          </p:cNvSpPr>
          <p:nvPr>
            <p:ph type="ftr" sz="quarter" idx="3"/>
          </p:nvPr>
        </p:nvSpPr>
        <p:spPr bwMode="auto">
          <a:xfrm>
            <a:off x="2483767" y="6466953"/>
            <a:ext cx="4176464"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dirty="0"/>
              <a:t>Xinxiang Medical University</a:t>
            </a:r>
          </a:p>
        </p:txBody>
      </p:sp>
      <p:sp>
        <p:nvSpPr>
          <p:cNvPr id="9" name="Rectangle 9">
            <a:extLst>
              <a:ext uri="{FF2B5EF4-FFF2-40B4-BE49-F238E27FC236}">
                <a16:creationId xmlns:a16="http://schemas.microsoft.com/office/drawing/2014/main" id="{6B4A0547-DF8A-4132-8AA0-6B2F989F64AE}"/>
              </a:ext>
            </a:extLst>
          </p:cNvPr>
          <p:cNvSpPr>
            <a:spLocks noGrp="1" noChangeArrowheads="1"/>
          </p:cNvSpPr>
          <p:nvPr>
            <p:ph type="sldNum" sz="quarter" idx="4"/>
          </p:nvPr>
        </p:nvSpPr>
        <p:spPr bwMode="auto">
          <a:xfrm>
            <a:off x="7753350" y="6468108"/>
            <a:ext cx="933450" cy="3641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a:solidFill>
                  <a:srgbClr val="000000"/>
                </a:solidFill>
                <a:latin typeface="微软雅黑" panose="020B0503020204020204" pitchFamily="34" charset="-122"/>
                <a:ea typeface="微软雅黑" panose="020B0503020204020204" pitchFamily="34" charset="-122"/>
              </a:defRPr>
            </a:lvl1pPr>
          </a:lstStyle>
          <a:p>
            <a:pPr>
              <a:defRPr/>
            </a:pPr>
            <a:fld id="{36D848D2-51D9-44DF-BA19-C693F18A832A}" type="slidenum">
              <a:rPr lang="en-US" altLang="zh-CN" smtClean="0"/>
              <a:pPr>
                <a:defRPr/>
              </a:pPr>
              <a:t>‹#›</a:t>
            </a:fld>
            <a:endParaRPr lang="en-US" altLang="zh-CN"/>
          </a:p>
        </p:txBody>
      </p:sp>
    </p:spTree>
    <p:extLst>
      <p:ext uri="{BB962C8B-B14F-4D97-AF65-F5344CB8AC3E}">
        <p14:creationId xmlns:p14="http://schemas.microsoft.com/office/powerpoint/2010/main" val="2324509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1124743"/>
            <a:ext cx="2035175" cy="511256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1124743"/>
            <a:ext cx="5954712" cy="5112568"/>
          </a:xfrm>
          <a:prstGeom prst="rect">
            <a:avLst/>
          </a:prstGeo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Rectangle 7">
            <a:extLst>
              <a:ext uri="{FF2B5EF4-FFF2-40B4-BE49-F238E27FC236}">
                <a16:creationId xmlns:a16="http://schemas.microsoft.com/office/drawing/2014/main" id="{D8A0462C-3042-4F34-8E5D-644D78F87029}"/>
              </a:ext>
            </a:extLst>
          </p:cNvPr>
          <p:cNvSpPr>
            <a:spLocks noGrp="1" noChangeArrowheads="1"/>
          </p:cNvSpPr>
          <p:nvPr>
            <p:ph type="dt" sz="half" idx="2"/>
          </p:nvPr>
        </p:nvSpPr>
        <p:spPr bwMode="auto">
          <a:xfrm>
            <a:off x="770786" y="6470239"/>
            <a:ext cx="755972"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a:t>2019</a:t>
            </a:r>
            <a:endParaRPr lang="en-US" altLang="zh-CN" dirty="0"/>
          </a:p>
        </p:txBody>
      </p:sp>
      <p:sp>
        <p:nvSpPr>
          <p:cNvPr id="8" name="Rectangle 8">
            <a:extLst>
              <a:ext uri="{FF2B5EF4-FFF2-40B4-BE49-F238E27FC236}">
                <a16:creationId xmlns:a16="http://schemas.microsoft.com/office/drawing/2014/main" id="{5DEFB418-D9EE-4968-8801-23D7E92A4773}"/>
              </a:ext>
            </a:extLst>
          </p:cNvPr>
          <p:cNvSpPr>
            <a:spLocks noGrp="1" noChangeArrowheads="1"/>
          </p:cNvSpPr>
          <p:nvPr>
            <p:ph type="ftr" sz="quarter" idx="3"/>
          </p:nvPr>
        </p:nvSpPr>
        <p:spPr bwMode="auto">
          <a:xfrm>
            <a:off x="2483767" y="6466953"/>
            <a:ext cx="4176464"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dirty="0"/>
              <a:t>Xinxiang Medical University</a:t>
            </a:r>
          </a:p>
        </p:txBody>
      </p:sp>
      <p:sp>
        <p:nvSpPr>
          <p:cNvPr id="9" name="Rectangle 9">
            <a:extLst>
              <a:ext uri="{FF2B5EF4-FFF2-40B4-BE49-F238E27FC236}">
                <a16:creationId xmlns:a16="http://schemas.microsoft.com/office/drawing/2014/main" id="{F075E6F7-8AE8-44D0-B8E0-CA7AC8947A0F}"/>
              </a:ext>
            </a:extLst>
          </p:cNvPr>
          <p:cNvSpPr>
            <a:spLocks noGrp="1" noChangeArrowheads="1"/>
          </p:cNvSpPr>
          <p:nvPr>
            <p:ph type="sldNum" sz="quarter" idx="4"/>
          </p:nvPr>
        </p:nvSpPr>
        <p:spPr bwMode="auto">
          <a:xfrm>
            <a:off x="7753350" y="6468108"/>
            <a:ext cx="933450" cy="3641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a:solidFill>
                  <a:srgbClr val="000000"/>
                </a:solidFill>
                <a:latin typeface="微软雅黑" panose="020B0503020204020204" pitchFamily="34" charset="-122"/>
                <a:ea typeface="微软雅黑" panose="020B0503020204020204" pitchFamily="34" charset="-122"/>
              </a:defRPr>
            </a:lvl1pPr>
          </a:lstStyle>
          <a:p>
            <a:pPr>
              <a:defRPr/>
            </a:pPr>
            <a:fld id="{36D848D2-51D9-44DF-BA19-C693F18A832A}" type="slidenum">
              <a:rPr lang="en-US" altLang="zh-CN" smtClean="0"/>
              <a:pPr>
                <a:defRPr/>
              </a:pPr>
              <a:t>‹#›</a:t>
            </a:fld>
            <a:endParaRPr lang="en-US" altLang="zh-CN"/>
          </a:p>
        </p:txBody>
      </p:sp>
    </p:spTree>
    <p:extLst>
      <p:ext uri="{BB962C8B-B14F-4D97-AF65-F5344CB8AC3E}">
        <p14:creationId xmlns:p14="http://schemas.microsoft.com/office/powerpoint/2010/main" val="224176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352927" cy="4824189"/>
          </a:xfrm>
          <a:prstGeom prst="rect">
            <a:avLst/>
          </a:prstGeom>
        </p:spPr>
        <p:txBody>
          <a:bodyPr/>
          <a:lstStyle>
            <a:lvl1pPr marL="514350" indent="-514350">
              <a:lnSpc>
                <a:spcPct val="150000"/>
              </a:lnSpc>
              <a:spcBef>
                <a:spcPts val="0"/>
              </a:spcBef>
              <a:buClr>
                <a:srgbClr val="0000FF"/>
              </a:buClr>
              <a:buFontTx/>
              <a:buBlip>
                <a:blip r:embed="rId2"/>
              </a:buBlip>
              <a:defRPr>
                <a:solidFill>
                  <a:srgbClr val="000000"/>
                </a:solidFill>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50000"/>
              </a:lnSpc>
              <a:spcBef>
                <a:spcPts val="0"/>
              </a:spcBef>
              <a:buClr>
                <a:srgbClr val="0000FF"/>
              </a:buClr>
              <a:defRPr>
                <a:solidFill>
                  <a:srgbClr val="000000"/>
                </a:solidFill>
                <a:latin typeface="微软雅黑" panose="020B0503020204020204" pitchFamily="34" charset="-122"/>
                <a:ea typeface="微软雅黑" panose="020B0503020204020204" pitchFamily="34" charset="-122"/>
                <a:cs typeface="Times New Roman" panose="02020603050405020304" pitchFamily="18" charset="0"/>
              </a:defRPr>
            </a:lvl2pPr>
            <a:lvl3pPr marL="1293813" indent="-403225">
              <a:lnSpc>
                <a:spcPct val="150000"/>
              </a:lnSpc>
              <a:spcBef>
                <a:spcPts val="0"/>
              </a:spcBef>
              <a:buClr>
                <a:srgbClr val="0000FF"/>
              </a:buClr>
              <a:buSzPct val="100000"/>
              <a:buFontTx/>
              <a:buBlip>
                <a:blip r:embed="rId2"/>
              </a:buBlip>
              <a:defRPr>
                <a:solidFill>
                  <a:srgbClr val="000000"/>
                </a:solidFill>
                <a:latin typeface="微软雅黑" panose="020B0503020204020204" pitchFamily="34" charset="-122"/>
                <a:ea typeface="微软雅黑" panose="020B0503020204020204" pitchFamily="34" charset="-122"/>
                <a:cs typeface="Times New Roman" panose="02020603050405020304" pitchFamily="18" charset="0"/>
              </a:defRPr>
            </a:lvl3pPr>
            <a:lvl4pPr marL="1681163" indent="-385763">
              <a:lnSpc>
                <a:spcPct val="150000"/>
              </a:lnSpc>
              <a:spcBef>
                <a:spcPts val="0"/>
              </a:spcBef>
              <a:buClr>
                <a:srgbClr val="0000FF"/>
              </a:buClr>
              <a:buFont typeface="Wingdings" panose="05000000000000000000" pitchFamily="2" charset="2"/>
              <a:buChar char="ü"/>
              <a:defRPr>
                <a:solidFill>
                  <a:srgbClr val="000000"/>
                </a:solidFill>
                <a:latin typeface="微软雅黑" panose="020B0503020204020204" pitchFamily="34" charset="-122"/>
                <a:ea typeface="微软雅黑" panose="020B0503020204020204" pitchFamily="34" charset="-122"/>
                <a:cs typeface="Times New Roman" panose="02020603050405020304" pitchFamily="18" charset="0"/>
              </a:defRPr>
            </a:lvl4pPr>
            <a:lvl5pPr marL="2070100" indent="-387350">
              <a:lnSpc>
                <a:spcPct val="150000"/>
              </a:lnSpc>
              <a:spcBef>
                <a:spcPts val="0"/>
              </a:spcBef>
              <a:buClr>
                <a:srgbClr val="0000FF"/>
              </a:buClr>
              <a:buFont typeface="Wingdings" panose="05000000000000000000" pitchFamily="2" charset="2"/>
              <a:buChar char="Ø"/>
              <a:defRPr>
                <a:solidFill>
                  <a:srgbClr val="000000"/>
                </a:solidFill>
                <a:latin typeface="微软雅黑" panose="020B0503020204020204" pitchFamily="34" charset="-122"/>
                <a:ea typeface="微软雅黑" panose="020B0503020204020204" pitchFamily="34" charset="-122"/>
                <a:cs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Rectangle 4">
            <a:extLst>
              <a:ext uri="{FF2B5EF4-FFF2-40B4-BE49-F238E27FC236}">
                <a16:creationId xmlns:a16="http://schemas.microsoft.com/office/drawing/2014/main" id="{6909D4DA-EFD9-4912-AB5B-F0CDC8E538F7}"/>
              </a:ext>
            </a:extLst>
          </p:cNvPr>
          <p:cNvSpPr>
            <a:spLocks noGrp="1" noChangeArrowheads="1"/>
          </p:cNvSpPr>
          <p:nvPr>
            <p:ph type="title"/>
          </p:nvPr>
        </p:nvSpPr>
        <p:spPr bwMode="auto">
          <a:xfrm>
            <a:off x="1691680" y="188640"/>
            <a:ext cx="5444926" cy="600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rgbClr val="000000"/>
                </a:solidFill>
              </a:defRPr>
            </a:lvl1pPr>
          </a:lstStyle>
          <a:p>
            <a:pPr lvl="0"/>
            <a:r>
              <a:rPr lang="zh-CN" altLang="en-US" dirty="0"/>
              <a:t>单击此处编辑母版标题样式</a:t>
            </a:r>
          </a:p>
        </p:txBody>
      </p:sp>
      <p:sp>
        <p:nvSpPr>
          <p:cNvPr id="8" name="Rectangle 7">
            <a:extLst>
              <a:ext uri="{FF2B5EF4-FFF2-40B4-BE49-F238E27FC236}">
                <a16:creationId xmlns:a16="http://schemas.microsoft.com/office/drawing/2014/main" id="{B0568AAC-B5D1-4E4F-8BAC-BEF8267CE039}"/>
              </a:ext>
            </a:extLst>
          </p:cNvPr>
          <p:cNvSpPr>
            <a:spLocks noGrp="1" noChangeArrowheads="1"/>
          </p:cNvSpPr>
          <p:nvPr>
            <p:ph type="dt" sz="half" idx="2"/>
          </p:nvPr>
        </p:nvSpPr>
        <p:spPr bwMode="auto">
          <a:xfrm>
            <a:off x="770786" y="6470239"/>
            <a:ext cx="755972"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a:t>2019</a:t>
            </a:r>
            <a:endParaRPr lang="en-US" altLang="zh-CN" dirty="0"/>
          </a:p>
        </p:txBody>
      </p:sp>
      <p:sp>
        <p:nvSpPr>
          <p:cNvPr id="9" name="Rectangle 8">
            <a:extLst>
              <a:ext uri="{FF2B5EF4-FFF2-40B4-BE49-F238E27FC236}">
                <a16:creationId xmlns:a16="http://schemas.microsoft.com/office/drawing/2014/main" id="{7C84B556-C49C-405D-8C8B-EB5781048D02}"/>
              </a:ext>
            </a:extLst>
          </p:cNvPr>
          <p:cNvSpPr>
            <a:spLocks noGrp="1" noChangeArrowheads="1"/>
          </p:cNvSpPr>
          <p:nvPr>
            <p:ph type="ftr" sz="quarter" idx="3"/>
          </p:nvPr>
        </p:nvSpPr>
        <p:spPr bwMode="auto">
          <a:xfrm>
            <a:off x="2483767" y="6466953"/>
            <a:ext cx="4176464"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dirty="0"/>
              <a:t>Xinxiang Medical University</a:t>
            </a:r>
          </a:p>
        </p:txBody>
      </p:sp>
      <p:sp>
        <p:nvSpPr>
          <p:cNvPr id="10" name="Rectangle 9">
            <a:extLst>
              <a:ext uri="{FF2B5EF4-FFF2-40B4-BE49-F238E27FC236}">
                <a16:creationId xmlns:a16="http://schemas.microsoft.com/office/drawing/2014/main" id="{77D845A4-D61A-4E13-8174-E51ED9C8335E}"/>
              </a:ext>
            </a:extLst>
          </p:cNvPr>
          <p:cNvSpPr>
            <a:spLocks noGrp="1" noChangeArrowheads="1"/>
          </p:cNvSpPr>
          <p:nvPr>
            <p:ph type="sldNum" sz="quarter" idx="4"/>
          </p:nvPr>
        </p:nvSpPr>
        <p:spPr bwMode="auto">
          <a:xfrm>
            <a:off x="7753350" y="6468108"/>
            <a:ext cx="933450" cy="3641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a:solidFill>
                  <a:srgbClr val="000000"/>
                </a:solidFill>
                <a:latin typeface="微软雅黑" panose="020B0503020204020204" pitchFamily="34" charset="-122"/>
                <a:ea typeface="微软雅黑" panose="020B0503020204020204" pitchFamily="34" charset="-122"/>
              </a:defRPr>
            </a:lvl1pPr>
          </a:lstStyle>
          <a:p>
            <a:pPr>
              <a:defRPr/>
            </a:pPr>
            <a:fld id="{36D848D2-51D9-44DF-BA19-C693F18A832A}" type="slidenum">
              <a:rPr lang="en-US" altLang="zh-CN" smtClean="0"/>
              <a:pPr>
                <a:defRPr/>
              </a:pPr>
              <a:t>‹#›</a:t>
            </a:fld>
            <a:endParaRPr lang="en-US" altLang="zh-CN"/>
          </a:p>
        </p:txBody>
      </p:sp>
    </p:spTree>
    <p:extLst>
      <p:ext uri="{BB962C8B-B14F-4D97-AF65-F5344CB8AC3E}">
        <p14:creationId xmlns:p14="http://schemas.microsoft.com/office/powerpoint/2010/main" val="2848111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13" name="Rectangle 7">
            <a:extLst>
              <a:ext uri="{FF2B5EF4-FFF2-40B4-BE49-F238E27FC236}">
                <a16:creationId xmlns:a16="http://schemas.microsoft.com/office/drawing/2014/main" id="{0E0EFA1E-69C2-4BD4-B376-CBCBE28705B0}"/>
              </a:ext>
            </a:extLst>
          </p:cNvPr>
          <p:cNvSpPr>
            <a:spLocks noGrp="1" noChangeArrowheads="1"/>
          </p:cNvSpPr>
          <p:nvPr>
            <p:ph type="dt" sz="half" idx="2"/>
          </p:nvPr>
        </p:nvSpPr>
        <p:spPr bwMode="auto">
          <a:xfrm>
            <a:off x="770786" y="6470239"/>
            <a:ext cx="755972"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a:t>2019</a:t>
            </a:r>
            <a:endParaRPr lang="en-US" altLang="zh-CN" dirty="0"/>
          </a:p>
        </p:txBody>
      </p:sp>
      <p:sp>
        <p:nvSpPr>
          <p:cNvPr id="14" name="Rectangle 8">
            <a:extLst>
              <a:ext uri="{FF2B5EF4-FFF2-40B4-BE49-F238E27FC236}">
                <a16:creationId xmlns:a16="http://schemas.microsoft.com/office/drawing/2014/main" id="{35D9B172-17A5-4181-9A4A-A64568303DB4}"/>
              </a:ext>
            </a:extLst>
          </p:cNvPr>
          <p:cNvSpPr>
            <a:spLocks noGrp="1" noChangeArrowheads="1"/>
          </p:cNvSpPr>
          <p:nvPr>
            <p:ph type="ftr" sz="quarter" idx="3"/>
          </p:nvPr>
        </p:nvSpPr>
        <p:spPr bwMode="auto">
          <a:xfrm>
            <a:off x="2483767" y="6466953"/>
            <a:ext cx="4176464"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dirty="0"/>
              <a:t>Xinxiang Medical University</a:t>
            </a:r>
          </a:p>
        </p:txBody>
      </p:sp>
      <p:sp>
        <p:nvSpPr>
          <p:cNvPr id="15" name="Rectangle 9">
            <a:extLst>
              <a:ext uri="{FF2B5EF4-FFF2-40B4-BE49-F238E27FC236}">
                <a16:creationId xmlns:a16="http://schemas.microsoft.com/office/drawing/2014/main" id="{09D2C957-E7FC-49EB-B485-6A8B77077950}"/>
              </a:ext>
            </a:extLst>
          </p:cNvPr>
          <p:cNvSpPr>
            <a:spLocks noGrp="1" noChangeArrowheads="1"/>
          </p:cNvSpPr>
          <p:nvPr>
            <p:ph type="sldNum" sz="quarter" idx="4"/>
          </p:nvPr>
        </p:nvSpPr>
        <p:spPr bwMode="auto">
          <a:xfrm>
            <a:off x="7753350" y="6468108"/>
            <a:ext cx="933450" cy="3641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a:solidFill>
                  <a:srgbClr val="000000"/>
                </a:solidFill>
                <a:latin typeface="微软雅黑" panose="020B0503020204020204" pitchFamily="34" charset="-122"/>
                <a:ea typeface="微软雅黑" panose="020B0503020204020204" pitchFamily="34" charset="-122"/>
              </a:defRPr>
            </a:lvl1pPr>
          </a:lstStyle>
          <a:p>
            <a:pPr>
              <a:defRPr/>
            </a:pPr>
            <a:fld id="{36D848D2-51D9-44DF-BA19-C693F18A832A}" type="slidenum">
              <a:rPr lang="en-US" altLang="zh-CN" smtClean="0"/>
              <a:pPr>
                <a:defRPr/>
              </a:pPr>
              <a:t>‹#›</a:t>
            </a:fld>
            <a:endParaRPr lang="en-US" altLang="zh-CN"/>
          </a:p>
        </p:txBody>
      </p:sp>
    </p:spTree>
    <p:extLst>
      <p:ext uri="{BB962C8B-B14F-4D97-AF65-F5344CB8AC3E}">
        <p14:creationId xmlns:p14="http://schemas.microsoft.com/office/powerpoint/2010/main" val="3645917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68313" y="1124744"/>
            <a:ext cx="3994150" cy="475218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14863" y="1124744"/>
            <a:ext cx="3995737" cy="475218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Rectangle 7">
            <a:extLst>
              <a:ext uri="{FF2B5EF4-FFF2-40B4-BE49-F238E27FC236}">
                <a16:creationId xmlns:a16="http://schemas.microsoft.com/office/drawing/2014/main" id="{A99028C3-386A-4FF8-A476-AB8AE405495F}"/>
              </a:ext>
            </a:extLst>
          </p:cNvPr>
          <p:cNvSpPr>
            <a:spLocks noGrp="1" noChangeArrowheads="1"/>
          </p:cNvSpPr>
          <p:nvPr>
            <p:ph type="dt" sz="half" idx="10"/>
          </p:nvPr>
        </p:nvSpPr>
        <p:spPr bwMode="auto">
          <a:xfrm>
            <a:off x="770786" y="6470239"/>
            <a:ext cx="755972"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a:t>2019</a:t>
            </a:r>
            <a:endParaRPr lang="en-US" altLang="zh-CN" dirty="0"/>
          </a:p>
        </p:txBody>
      </p:sp>
      <p:sp>
        <p:nvSpPr>
          <p:cNvPr id="12" name="Rectangle 8">
            <a:extLst>
              <a:ext uri="{FF2B5EF4-FFF2-40B4-BE49-F238E27FC236}">
                <a16:creationId xmlns:a16="http://schemas.microsoft.com/office/drawing/2014/main" id="{95C85CD7-17D3-4036-A5EE-B19AD45A7947}"/>
              </a:ext>
            </a:extLst>
          </p:cNvPr>
          <p:cNvSpPr>
            <a:spLocks noGrp="1" noChangeArrowheads="1"/>
          </p:cNvSpPr>
          <p:nvPr>
            <p:ph type="ftr" sz="quarter" idx="3"/>
          </p:nvPr>
        </p:nvSpPr>
        <p:spPr bwMode="auto">
          <a:xfrm>
            <a:off x="2483767" y="6466953"/>
            <a:ext cx="4176464"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dirty="0"/>
              <a:t>Xinxiang Medical University</a:t>
            </a:r>
          </a:p>
        </p:txBody>
      </p:sp>
      <p:sp>
        <p:nvSpPr>
          <p:cNvPr id="13" name="Rectangle 9">
            <a:extLst>
              <a:ext uri="{FF2B5EF4-FFF2-40B4-BE49-F238E27FC236}">
                <a16:creationId xmlns:a16="http://schemas.microsoft.com/office/drawing/2014/main" id="{3A48C62D-FB0C-49C0-8AE0-B0E76651D8CF}"/>
              </a:ext>
            </a:extLst>
          </p:cNvPr>
          <p:cNvSpPr>
            <a:spLocks noGrp="1" noChangeArrowheads="1"/>
          </p:cNvSpPr>
          <p:nvPr>
            <p:ph type="sldNum" sz="quarter" idx="4"/>
          </p:nvPr>
        </p:nvSpPr>
        <p:spPr bwMode="auto">
          <a:xfrm>
            <a:off x="7753350" y="6468108"/>
            <a:ext cx="933450" cy="3641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a:solidFill>
                  <a:srgbClr val="000000"/>
                </a:solidFill>
                <a:latin typeface="微软雅黑" panose="020B0503020204020204" pitchFamily="34" charset="-122"/>
                <a:ea typeface="微软雅黑" panose="020B0503020204020204" pitchFamily="34" charset="-122"/>
              </a:defRPr>
            </a:lvl1pPr>
          </a:lstStyle>
          <a:p>
            <a:pPr>
              <a:defRPr/>
            </a:pPr>
            <a:fld id="{36D848D2-51D9-44DF-BA19-C693F18A832A}" type="slidenum">
              <a:rPr lang="en-US" altLang="zh-CN" smtClean="0"/>
              <a:pPr>
                <a:defRPr/>
              </a:pPr>
              <a:t>‹#›</a:t>
            </a:fld>
            <a:endParaRPr lang="en-US" altLang="zh-CN"/>
          </a:p>
        </p:txBody>
      </p:sp>
    </p:spTree>
    <p:extLst>
      <p:ext uri="{BB962C8B-B14F-4D97-AF65-F5344CB8AC3E}">
        <p14:creationId xmlns:p14="http://schemas.microsoft.com/office/powerpoint/2010/main" val="4092591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124744"/>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57200" y="1764506"/>
            <a:ext cx="4040188" cy="436165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45025" y="1124744"/>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764506"/>
            <a:ext cx="4041775" cy="436165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标题 1">
            <a:extLst>
              <a:ext uri="{FF2B5EF4-FFF2-40B4-BE49-F238E27FC236}">
                <a16:creationId xmlns:a16="http://schemas.microsoft.com/office/drawing/2014/main" id="{8F3F8426-D7CD-442F-9131-263E75537FA4}"/>
              </a:ext>
            </a:extLst>
          </p:cNvPr>
          <p:cNvSpPr>
            <a:spLocks noGrp="1"/>
          </p:cNvSpPr>
          <p:nvPr>
            <p:ph type="title"/>
          </p:nvPr>
        </p:nvSpPr>
        <p:spPr>
          <a:xfrm>
            <a:off x="1042988" y="404813"/>
            <a:ext cx="5616575" cy="576262"/>
          </a:xfrm>
        </p:spPr>
        <p:txBody>
          <a:bodyPr/>
          <a:lstStyle/>
          <a:p>
            <a:r>
              <a:rPr lang="zh-CN" altLang="en-US" dirty="0"/>
              <a:t>单击此处编辑母版标题样式</a:t>
            </a:r>
          </a:p>
        </p:txBody>
      </p:sp>
      <p:sp>
        <p:nvSpPr>
          <p:cNvPr id="14" name="Rectangle 7">
            <a:extLst>
              <a:ext uri="{FF2B5EF4-FFF2-40B4-BE49-F238E27FC236}">
                <a16:creationId xmlns:a16="http://schemas.microsoft.com/office/drawing/2014/main" id="{602D9103-F973-422B-8E2D-4ED9BBE6579E}"/>
              </a:ext>
            </a:extLst>
          </p:cNvPr>
          <p:cNvSpPr>
            <a:spLocks noGrp="1" noChangeArrowheads="1"/>
          </p:cNvSpPr>
          <p:nvPr>
            <p:ph type="dt" sz="half" idx="10"/>
          </p:nvPr>
        </p:nvSpPr>
        <p:spPr bwMode="auto">
          <a:xfrm>
            <a:off x="770786" y="6470239"/>
            <a:ext cx="755972"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a:t>2019</a:t>
            </a:r>
            <a:endParaRPr lang="en-US" altLang="zh-CN" dirty="0"/>
          </a:p>
        </p:txBody>
      </p:sp>
      <p:sp>
        <p:nvSpPr>
          <p:cNvPr id="15" name="Rectangle 8">
            <a:extLst>
              <a:ext uri="{FF2B5EF4-FFF2-40B4-BE49-F238E27FC236}">
                <a16:creationId xmlns:a16="http://schemas.microsoft.com/office/drawing/2014/main" id="{CCD6D7D2-27AA-47FE-8171-4F26FC260B65}"/>
              </a:ext>
            </a:extLst>
          </p:cNvPr>
          <p:cNvSpPr>
            <a:spLocks noGrp="1" noChangeArrowheads="1"/>
          </p:cNvSpPr>
          <p:nvPr>
            <p:ph type="ftr" sz="quarter" idx="11"/>
          </p:nvPr>
        </p:nvSpPr>
        <p:spPr bwMode="auto">
          <a:xfrm>
            <a:off x="2483767" y="6466953"/>
            <a:ext cx="4176464"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dirty="0"/>
              <a:t>Xinxiang Medical University</a:t>
            </a:r>
          </a:p>
        </p:txBody>
      </p:sp>
      <p:sp>
        <p:nvSpPr>
          <p:cNvPr id="16" name="Rectangle 9">
            <a:extLst>
              <a:ext uri="{FF2B5EF4-FFF2-40B4-BE49-F238E27FC236}">
                <a16:creationId xmlns:a16="http://schemas.microsoft.com/office/drawing/2014/main" id="{4F9EB991-463E-46B8-B6E7-29319E8EB5AF}"/>
              </a:ext>
            </a:extLst>
          </p:cNvPr>
          <p:cNvSpPr>
            <a:spLocks noGrp="1" noChangeArrowheads="1"/>
          </p:cNvSpPr>
          <p:nvPr>
            <p:ph type="sldNum" sz="quarter" idx="12"/>
          </p:nvPr>
        </p:nvSpPr>
        <p:spPr bwMode="auto">
          <a:xfrm>
            <a:off x="7753350" y="6468108"/>
            <a:ext cx="933450" cy="3641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a:solidFill>
                  <a:srgbClr val="000000"/>
                </a:solidFill>
                <a:latin typeface="微软雅黑" panose="020B0503020204020204" pitchFamily="34" charset="-122"/>
                <a:ea typeface="微软雅黑" panose="020B0503020204020204" pitchFamily="34" charset="-122"/>
              </a:defRPr>
            </a:lvl1pPr>
          </a:lstStyle>
          <a:p>
            <a:pPr>
              <a:defRPr/>
            </a:pPr>
            <a:fld id="{36D848D2-51D9-44DF-BA19-C693F18A832A}" type="slidenum">
              <a:rPr lang="en-US" altLang="zh-CN" smtClean="0"/>
              <a:pPr>
                <a:defRPr/>
              </a:pPr>
              <a:t>‹#›</a:t>
            </a:fld>
            <a:endParaRPr lang="en-US" altLang="zh-CN"/>
          </a:p>
        </p:txBody>
      </p:sp>
    </p:spTree>
    <p:extLst>
      <p:ext uri="{BB962C8B-B14F-4D97-AF65-F5344CB8AC3E}">
        <p14:creationId xmlns:p14="http://schemas.microsoft.com/office/powerpoint/2010/main" val="59130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9" name="Rectangle 7">
            <a:extLst>
              <a:ext uri="{FF2B5EF4-FFF2-40B4-BE49-F238E27FC236}">
                <a16:creationId xmlns:a16="http://schemas.microsoft.com/office/drawing/2014/main" id="{AE2D00CD-FC99-43E1-896A-B9AFDFEE14F0}"/>
              </a:ext>
            </a:extLst>
          </p:cNvPr>
          <p:cNvSpPr>
            <a:spLocks noGrp="1" noChangeArrowheads="1"/>
          </p:cNvSpPr>
          <p:nvPr>
            <p:ph type="dt" sz="half" idx="2"/>
          </p:nvPr>
        </p:nvSpPr>
        <p:spPr bwMode="auto">
          <a:xfrm>
            <a:off x="770786" y="6470239"/>
            <a:ext cx="755972"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a:t>2019</a:t>
            </a:r>
            <a:endParaRPr lang="en-US" altLang="zh-CN" dirty="0"/>
          </a:p>
        </p:txBody>
      </p:sp>
      <p:sp>
        <p:nvSpPr>
          <p:cNvPr id="10" name="Rectangle 8">
            <a:extLst>
              <a:ext uri="{FF2B5EF4-FFF2-40B4-BE49-F238E27FC236}">
                <a16:creationId xmlns:a16="http://schemas.microsoft.com/office/drawing/2014/main" id="{69739F68-82F0-419B-B6FE-8B3AAC6A367A}"/>
              </a:ext>
            </a:extLst>
          </p:cNvPr>
          <p:cNvSpPr>
            <a:spLocks noGrp="1" noChangeArrowheads="1"/>
          </p:cNvSpPr>
          <p:nvPr>
            <p:ph type="ftr" sz="quarter" idx="3"/>
          </p:nvPr>
        </p:nvSpPr>
        <p:spPr bwMode="auto">
          <a:xfrm>
            <a:off x="2483767" y="6466953"/>
            <a:ext cx="4176464"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dirty="0"/>
              <a:t>Xinxiang Medical University</a:t>
            </a:r>
          </a:p>
        </p:txBody>
      </p:sp>
      <p:sp>
        <p:nvSpPr>
          <p:cNvPr id="11" name="Rectangle 9">
            <a:extLst>
              <a:ext uri="{FF2B5EF4-FFF2-40B4-BE49-F238E27FC236}">
                <a16:creationId xmlns:a16="http://schemas.microsoft.com/office/drawing/2014/main" id="{A9DD47D9-3C5E-47F9-865B-782EA6133A40}"/>
              </a:ext>
            </a:extLst>
          </p:cNvPr>
          <p:cNvSpPr>
            <a:spLocks noGrp="1" noChangeArrowheads="1"/>
          </p:cNvSpPr>
          <p:nvPr>
            <p:ph type="sldNum" sz="quarter" idx="4"/>
          </p:nvPr>
        </p:nvSpPr>
        <p:spPr bwMode="auto">
          <a:xfrm>
            <a:off x="7753350" y="6468108"/>
            <a:ext cx="933450" cy="3641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a:solidFill>
                  <a:srgbClr val="000000"/>
                </a:solidFill>
                <a:latin typeface="微软雅黑" panose="020B0503020204020204" pitchFamily="34" charset="-122"/>
                <a:ea typeface="微软雅黑" panose="020B0503020204020204" pitchFamily="34" charset="-122"/>
              </a:defRPr>
            </a:lvl1pPr>
          </a:lstStyle>
          <a:p>
            <a:pPr>
              <a:defRPr/>
            </a:pPr>
            <a:fld id="{36D848D2-51D9-44DF-BA19-C693F18A832A}" type="slidenum">
              <a:rPr lang="en-US" altLang="zh-CN" smtClean="0"/>
              <a:pPr>
                <a:defRPr/>
              </a:pPr>
              <a:t>‹#›</a:t>
            </a:fld>
            <a:endParaRPr lang="en-US" altLang="zh-CN"/>
          </a:p>
        </p:txBody>
      </p:sp>
    </p:spTree>
    <p:extLst>
      <p:ext uri="{BB962C8B-B14F-4D97-AF65-F5344CB8AC3E}">
        <p14:creationId xmlns:p14="http://schemas.microsoft.com/office/powerpoint/2010/main" val="404621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E9F99BF-EEB7-4190-9F36-944C4B8C0638}"/>
              </a:ext>
            </a:extLst>
          </p:cNvPr>
          <p:cNvSpPr>
            <a:spLocks noGrp="1" noChangeArrowheads="1"/>
          </p:cNvSpPr>
          <p:nvPr>
            <p:ph type="dt" sz="half" idx="2"/>
          </p:nvPr>
        </p:nvSpPr>
        <p:spPr bwMode="auto">
          <a:xfrm>
            <a:off x="770786" y="6470239"/>
            <a:ext cx="755972"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a:t>2019</a:t>
            </a:r>
            <a:endParaRPr lang="en-US" altLang="zh-CN" dirty="0"/>
          </a:p>
        </p:txBody>
      </p:sp>
      <p:sp>
        <p:nvSpPr>
          <p:cNvPr id="6" name="Rectangle 8">
            <a:extLst>
              <a:ext uri="{FF2B5EF4-FFF2-40B4-BE49-F238E27FC236}">
                <a16:creationId xmlns:a16="http://schemas.microsoft.com/office/drawing/2014/main" id="{F02B6104-BC79-4D3E-9EA3-F7F960A7FBD2}"/>
              </a:ext>
            </a:extLst>
          </p:cNvPr>
          <p:cNvSpPr>
            <a:spLocks noGrp="1" noChangeArrowheads="1"/>
          </p:cNvSpPr>
          <p:nvPr>
            <p:ph type="ftr" sz="quarter" idx="3"/>
          </p:nvPr>
        </p:nvSpPr>
        <p:spPr bwMode="auto">
          <a:xfrm>
            <a:off x="2483767" y="6466953"/>
            <a:ext cx="4176464"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dirty="0"/>
              <a:t>Xinxiang Medical University</a:t>
            </a:r>
          </a:p>
        </p:txBody>
      </p:sp>
      <p:sp>
        <p:nvSpPr>
          <p:cNvPr id="7" name="Rectangle 9">
            <a:extLst>
              <a:ext uri="{FF2B5EF4-FFF2-40B4-BE49-F238E27FC236}">
                <a16:creationId xmlns:a16="http://schemas.microsoft.com/office/drawing/2014/main" id="{1F38C013-C475-4A2B-9133-D3E53F03303C}"/>
              </a:ext>
            </a:extLst>
          </p:cNvPr>
          <p:cNvSpPr>
            <a:spLocks noGrp="1" noChangeArrowheads="1"/>
          </p:cNvSpPr>
          <p:nvPr>
            <p:ph type="sldNum" sz="quarter" idx="4"/>
          </p:nvPr>
        </p:nvSpPr>
        <p:spPr bwMode="auto">
          <a:xfrm>
            <a:off x="7753350" y="6468108"/>
            <a:ext cx="933450" cy="3641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a:solidFill>
                  <a:srgbClr val="000000"/>
                </a:solidFill>
                <a:latin typeface="微软雅黑" panose="020B0503020204020204" pitchFamily="34" charset="-122"/>
                <a:ea typeface="微软雅黑" panose="020B0503020204020204" pitchFamily="34" charset="-122"/>
              </a:defRPr>
            </a:lvl1pPr>
          </a:lstStyle>
          <a:p>
            <a:pPr>
              <a:defRPr/>
            </a:pPr>
            <a:fld id="{36D848D2-51D9-44DF-BA19-C693F18A832A}" type="slidenum">
              <a:rPr lang="en-US" altLang="zh-CN" smtClean="0"/>
              <a:pPr>
                <a:defRPr/>
              </a:pPr>
              <a:t>‹#›</a:t>
            </a:fld>
            <a:endParaRPr lang="en-US" altLang="zh-CN"/>
          </a:p>
        </p:txBody>
      </p:sp>
    </p:spTree>
    <p:extLst>
      <p:ext uri="{BB962C8B-B14F-4D97-AF65-F5344CB8AC3E}">
        <p14:creationId xmlns:p14="http://schemas.microsoft.com/office/powerpoint/2010/main" val="2972225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042814"/>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1042814"/>
            <a:ext cx="5111750" cy="508334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2204864"/>
            <a:ext cx="3008313" cy="3921299"/>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8" name="Rectangle 7">
            <a:extLst>
              <a:ext uri="{FF2B5EF4-FFF2-40B4-BE49-F238E27FC236}">
                <a16:creationId xmlns:a16="http://schemas.microsoft.com/office/drawing/2014/main" id="{E648B01C-DA6A-4C4D-B26E-13E03A716894}"/>
              </a:ext>
            </a:extLst>
          </p:cNvPr>
          <p:cNvSpPr>
            <a:spLocks noGrp="1" noChangeArrowheads="1"/>
          </p:cNvSpPr>
          <p:nvPr>
            <p:ph type="dt" sz="half" idx="10"/>
          </p:nvPr>
        </p:nvSpPr>
        <p:spPr bwMode="auto">
          <a:xfrm>
            <a:off x="770786" y="6470239"/>
            <a:ext cx="755972"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a:t>2019</a:t>
            </a:r>
            <a:endParaRPr lang="en-US" altLang="zh-CN" dirty="0"/>
          </a:p>
        </p:txBody>
      </p:sp>
      <p:sp>
        <p:nvSpPr>
          <p:cNvPr id="9" name="Rectangle 8">
            <a:extLst>
              <a:ext uri="{FF2B5EF4-FFF2-40B4-BE49-F238E27FC236}">
                <a16:creationId xmlns:a16="http://schemas.microsoft.com/office/drawing/2014/main" id="{32E8363B-3F29-4B7E-8B91-430AAB22896E}"/>
              </a:ext>
            </a:extLst>
          </p:cNvPr>
          <p:cNvSpPr>
            <a:spLocks noGrp="1" noChangeArrowheads="1"/>
          </p:cNvSpPr>
          <p:nvPr>
            <p:ph type="ftr" sz="quarter" idx="3"/>
          </p:nvPr>
        </p:nvSpPr>
        <p:spPr bwMode="auto">
          <a:xfrm>
            <a:off x="2483767" y="6466953"/>
            <a:ext cx="4176464"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dirty="0"/>
              <a:t>Xinxiang Medical University</a:t>
            </a:r>
          </a:p>
        </p:txBody>
      </p:sp>
      <p:sp>
        <p:nvSpPr>
          <p:cNvPr id="10" name="Rectangle 9">
            <a:extLst>
              <a:ext uri="{FF2B5EF4-FFF2-40B4-BE49-F238E27FC236}">
                <a16:creationId xmlns:a16="http://schemas.microsoft.com/office/drawing/2014/main" id="{CEE1A692-B904-424D-84A3-EBF6AB216371}"/>
              </a:ext>
            </a:extLst>
          </p:cNvPr>
          <p:cNvSpPr>
            <a:spLocks noGrp="1" noChangeArrowheads="1"/>
          </p:cNvSpPr>
          <p:nvPr>
            <p:ph type="sldNum" sz="quarter" idx="4"/>
          </p:nvPr>
        </p:nvSpPr>
        <p:spPr bwMode="auto">
          <a:xfrm>
            <a:off x="7753350" y="6468108"/>
            <a:ext cx="933450" cy="3641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a:solidFill>
                  <a:srgbClr val="000000"/>
                </a:solidFill>
                <a:latin typeface="微软雅黑" panose="020B0503020204020204" pitchFamily="34" charset="-122"/>
                <a:ea typeface="微软雅黑" panose="020B0503020204020204" pitchFamily="34" charset="-122"/>
              </a:defRPr>
            </a:lvl1pPr>
          </a:lstStyle>
          <a:p>
            <a:pPr>
              <a:defRPr/>
            </a:pPr>
            <a:fld id="{36D848D2-51D9-44DF-BA19-C693F18A832A}" type="slidenum">
              <a:rPr lang="en-US" altLang="zh-CN" smtClean="0"/>
              <a:pPr>
                <a:defRPr/>
              </a:pPr>
              <a:t>‹#›</a:t>
            </a:fld>
            <a:endParaRPr lang="en-US" altLang="zh-CN"/>
          </a:p>
        </p:txBody>
      </p:sp>
    </p:spTree>
    <p:extLst>
      <p:ext uri="{BB962C8B-B14F-4D97-AF65-F5344CB8AC3E}">
        <p14:creationId xmlns:p14="http://schemas.microsoft.com/office/powerpoint/2010/main" val="2735207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1052735"/>
            <a:ext cx="5486400" cy="367483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Rectangle 7">
            <a:extLst>
              <a:ext uri="{FF2B5EF4-FFF2-40B4-BE49-F238E27FC236}">
                <a16:creationId xmlns:a16="http://schemas.microsoft.com/office/drawing/2014/main" id="{D2A81BBD-E09D-416E-9FAE-489ECC7F53AE}"/>
              </a:ext>
            </a:extLst>
          </p:cNvPr>
          <p:cNvSpPr>
            <a:spLocks noGrp="1" noChangeArrowheads="1"/>
          </p:cNvSpPr>
          <p:nvPr>
            <p:ph type="dt" sz="half" idx="10"/>
          </p:nvPr>
        </p:nvSpPr>
        <p:spPr bwMode="auto">
          <a:xfrm>
            <a:off x="770786" y="6470239"/>
            <a:ext cx="755972"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a:t>2019</a:t>
            </a:r>
            <a:endParaRPr lang="en-US" altLang="zh-CN" dirty="0"/>
          </a:p>
        </p:txBody>
      </p:sp>
      <p:sp>
        <p:nvSpPr>
          <p:cNvPr id="9" name="Rectangle 8">
            <a:extLst>
              <a:ext uri="{FF2B5EF4-FFF2-40B4-BE49-F238E27FC236}">
                <a16:creationId xmlns:a16="http://schemas.microsoft.com/office/drawing/2014/main" id="{19D27005-9111-42F7-868B-78AD57BCB1E5}"/>
              </a:ext>
            </a:extLst>
          </p:cNvPr>
          <p:cNvSpPr>
            <a:spLocks noGrp="1" noChangeArrowheads="1"/>
          </p:cNvSpPr>
          <p:nvPr>
            <p:ph type="ftr" sz="quarter" idx="3"/>
          </p:nvPr>
        </p:nvSpPr>
        <p:spPr bwMode="auto">
          <a:xfrm>
            <a:off x="2483767" y="6466953"/>
            <a:ext cx="4176464"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dirty="0"/>
              <a:t>Xinxiang Medical University</a:t>
            </a:r>
          </a:p>
        </p:txBody>
      </p:sp>
      <p:sp>
        <p:nvSpPr>
          <p:cNvPr id="10" name="Rectangle 9">
            <a:extLst>
              <a:ext uri="{FF2B5EF4-FFF2-40B4-BE49-F238E27FC236}">
                <a16:creationId xmlns:a16="http://schemas.microsoft.com/office/drawing/2014/main" id="{C43C6307-B875-493C-BA3E-650F37F43DAC}"/>
              </a:ext>
            </a:extLst>
          </p:cNvPr>
          <p:cNvSpPr>
            <a:spLocks noGrp="1" noChangeArrowheads="1"/>
          </p:cNvSpPr>
          <p:nvPr>
            <p:ph type="sldNum" sz="quarter" idx="4"/>
          </p:nvPr>
        </p:nvSpPr>
        <p:spPr bwMode="auto">
          <a:xfrm>
            <a:off x="7753350" y="6468108"/>
            <a:ext cx="933450" cy="3641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a:solidFill>
                  <a:srgbClr val="000000"/>
                </a:solidFill>
                <a:latin typeface="微软雅黑" panose="020B0503020204020204" pitchFamily="34" charset="-122"/>
                <a:ea typeface="微软雅黑" panose="020B0503020204020204" pitchFamily="34" charset="-122"/>
              </a:defRPr>
            </a:lvl1pPr>
          </a:lstStyle>
          <a:p>
            <a:pPr>
              <a:defRPr/>
            </a:pPr>
            <a:fld id="{36D848D2-51D9-44DF-BA19-C693F18A832A}" type="slidenum">
              <a:rPr lang="en-US" altLang="zh-CN" smtClean="0"/>
              <a:pPr>
                <a:defRPr/>
              </a:pPr>
              <a:t>‹#›</a:t>
            </a:fld>
            <a:endParaRPr lang="en-US" altLang="zh-CN"/>
          </a:p>
        </p:txBody>
      </p:sp>
    </p:spTree>
    <p:extLst>
      <p:ext uri="{BB962C8B-B14F-4D97-AF65-F5344CB8AC3E}">
        <p14:creationId xmlns:p14="http://schemas.microsoft.com/office/powerpoint/2010/main" val="4204446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879128"/>
            <a:ext cx="2133600" cy="101600"/>
          </a:xfrm>
          <a:prstGeom prst="rect">
            <a:avLst/>
          </a:prstGeom>
          <a:solidFill>
            <a:schemeClr val="accent2"/>
          </a:solidFill>
          <a:ln w="9525">
            <a:noFill/>
            <a:miter lim="800000"/>
            <a:headEnd/>
            <a:tailEnd/>
          </a:ln>
          <a:effectLst/>
        </p:spPr>
        <p:txBody>
          <a:bodyPr wrap="none" anchor="ctr"/>
          <a:lstStyle/>
          <a:p>
            <a:pPr>
              <a:defRPr/>
            </a:pPr>
            <a:endParaRPr lang="zh-CN" altLang="zh-CN" sz="2400">
              <a:solidFill>
                <a:srgbClr val="000000"/>
              </a:solidFill>
              <a:latin typeface="微软雅黑" panose="020B0503020204020204" pitchFamily="34" charset="-122"/>
              <a:ea typeface="微软雅黑" panose="020B0503020204020204" pitchFamily="34" charset="-122"/>
            </a:endParaRPr>
          </a:p>
        </p:txBody>
      </p:sp>
      <p:sp>
        <p:nvSpPr>
          <p:cNvPr id="188419" name="Rectangle 3"/>
          <p:cNvSpPr>
            <a:spLocks noChangeArrowheads="1"/>
          </p:cNvSpPr>
          <p:nvPr/>
        </p:nvSpPr>
        <p:spPr bwMode="auto">
          <a:xfrm>
            <a:off x="1447800" y="879128"/>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zh-CN" sz="2400">
              <a:solidFill>
                <a:srgbClr val="000000"/>
              </a:solidFill>
              <a:latin typeface="微软雅黑" panose="020B0503020204020204" pitchFamily="34" charset="-122"/>
              <a:ea typeface="微软雅黑" panose="020B0503020204020204" pitchFamily="34" charset="-122"/>
            </a:endParaRPr>
          </a:p>
        </p:txBody>
      </p:sp>
      <p:sp>
        <p:nvSpPr>
          <p:cNvPr id="1028" name="Rectangle 4"/>
          <p:cNvSpPr>
            <a:spLocks noGrp="1" noChangeArrowheads="1"/>
          </p:cNvSpPr>
          <p:nvPr>
            <p:ph type="title"/>
          </p:nvPr>
        </p:nvSpPr>
        <p:spPr bwMode="auto">
          <a:xfrm>
            <a:off x="1691680" y="188640"/>
            <a:ext cx="5444926" cy="600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88423" name="Rectangle 7"/>
          <p:cNvSpPr>
            <a:spLocks noGrp="1" noChangeArrowheads="1"/>
          </p:cNvSpPr>
          <p:nvPr>
            <p:ph type="dt" sz="half" idx="2"/>
          </p:nvPr>
        </p:nvSpPr>
        <p:spPr bwMode="auto">
          <a:xfrm>
            <a:off x="770786" y="6470239"/>
            <a:ext cx="755972"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a:t>2019</a:t>
            </a:r>
            <a:endParaRPr lang="en-US" altLang="zh-CN" dirty="0"/>
          </a:p>
        </p:txBody>
      </p:sp>
      <p:sp>
        <p:nvSpPr>
          <p:cNvPr id="188424" name="Rectangle 8"/>
          <p:cNvSpPr>
            <a:spLocks noGrp="1" noChangeArrowheads="1"/>
          </p:cNvSpPr>
          <p:nvPr>
            <p:ph type="ftr" sz="quarter" idx="3"/>
          </p:nvPr>
        </p:nvSpPr>
        <p:spPr bwMode="auto">
          <a:xfrm>
            <a:off x="2483767" y="6466953"/>
            <a:ext cx="4176464"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dirty="0"/>
              <a:t>Xinxiang Medical University</a:t>
            </a:r>
          </a:p>
        </p:txBody>
      </p:sp>
      <p:sp>
        <p:nvSpPr>
          <p:cNvPr id="188425" name="Rectangle 9"/>
          <p:cNvSpPr>
            <a:spLocks noGrp="1" noChangeArrowheads="1"/>
          </p:cNvSpPr>
          <p:nvPr>
            <p:ph type="sldNum" sz="quarter" idx="4"/>
          </p:nvPr>
        </p:nvSpPr>
        <p:spPr bwMode="auto">
          <a:xfrm>
            <a:off x="7753350" y="6468108"/>
            <a:ext cx="933450" cy="3641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a:solidFill>
                  <a:srgbClr val="000000"/>
                </a:solidFill>
                <a:latin typeface="微软雅黑" panose="020B0503020204020204" pitchFamily="34" charset="-122"/>
                <a:ea typeface="微软雅黑" panose="020B0503020204020204" pitchFamily="34" charset="-122"/>
              </a:defRPr>
            </a:lvl1pPr>
          </a:lstStyle>
          <a:p>
            <a:pPr>
              <a:defRPr/>
            </a:pPr>
            <a:fld id="{36D848D2-51D9-44DF-BA19-C693F18A832A}" type="slidenum">
              <a:rPr lang="en-US" altLang="zh-CN" smtClean="0"/>
              <a:pPr>
                <a:defRPr/>
              </a:pPr>
              <a:t>‹#›</a:t>
            </a:fld>
            <a:endParaRPr lang="en-US" altLang="zh-CN"/>
          </a:p>
        </p:txBody>
      </p:sp>
      <p:pic>
        <p:nvPicPr>
          <p:cNvPr id="1034"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288" y="6424761"/>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a:extLst>
              <a:ext uri="{FF2B5EF4-FFF2-40B4-BE49-F238E27FC236}">
                <a16:creationId xmlns:a16="http://schemas.microsoft.com/office/drawing/2014/main" id="{98CC06C1-BE7C-4107-A0A4-D4EEB70B3EF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35496" y="29632"/>
            <a:ext cx="824788" cy="823080"/>
          </a:xfrm>
          <a:prstGeom prst="rect">
            <a:avLst/>
          </a:prstGeom>
        </p:spPr>
      </p:pic>
      <p:pic>
        <p:nvPicPr>
          <p:cNvPr id="4" name="图片 3">
            <a:extLst>
              <a:ext uri="{FF2B5EF4-FFF2-40B4-BE49-F238E27FC236}">
                <a16:creationId xmlns:a16="http://schemas.microsoft.com/office/drawing/2014/main" id="{379A7C87-E394-43E9-938E-CABE7708E5F0}"/>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136606" y="25772"/>
            <a:ext cx="1994694" cy="737444"/>
          </a:xfrm>
          <a:prstGeom prst="rect">
            <a:avLst/>
          </a:prstGeom>
          <a:ln>
            <a:noFill/>
          </a:ln>
          <a:effectLst>
            <a:outerShdw blurRad="508000" dist="114300" dir="5400000" sx="108000" sy="108000" algn="t" rotWithShape="0">
              <a:prstClr val="black">
                <a:alpha val="25000"/>
              </a:prstClr>
            </a:outerShdw>
          </a:effectLst>
        </p:spPr>
      </p:pic>
      <p:sp>
        <p:nvSpPr>
          <p:cNvPr id="2" name="文本占位符 1">
            <a:extLst>
              <a:ext uri="{FF2B5EF4-FFF2-40B4-BE49-F238E27FC236}">
                <a16:creationId xmlns:a16="http://schemas.microsoft.com/office/drawing/2014/main" id="{8215F4B1-8B53-46F6-929C-99BE7E7EE2B0}"/>
              </a:ext>
            </a:extLst>
          </p:cNvPr>
          <p:cNvSpPr>
            <a:spLocks noGrp="1"/>
          </p:cNvSpPr>
          <p:nvPr>
            <p:ph type="body" idx="1"/>
          </p:nvPr>
        </p:nvSpPr>
        <p:spPr>
          <a:xfrm>
            <a:off x="467544" y="1070223"/>
            <a:ext cx="8219255" cy="516344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 bg1="lt1" tx1="dk1" bg2="lt2" tx2="dk2" accent1="accent1" accent2="accent2" accent3="accent3" accent4="accent4" accent5="accent5" accent6="accent6" hlink="hlink" folHlink="folHlink"/>
  <p:sldLayoutIdLst>
    <p:sldLayoutId id="2147483727"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hf hdr="0" ftr="0" dt="0"/>
  <p:txStyles>
    <p:titleStyle>
      <a:lvl1pPr algn="ctr" rtl="0" eaLnBrk="0" fontAlgn="base" hangingPunct="0">
        <a:lnSpc>
          <a:spcPct val="150000"/>
        </a:lnSpc>
        <a:spcBef>
          <a:spcPct val="0"/>
        </a:spcBef>
        <a:spcAft>
          <a:spcPct val="0"/>
        </a:spcAft>
        <a:defRPr sz="3200" b="1">
          <a:solidFill>
            <a:srgbClr val="000000"/>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Arial" charset="0"/>
          <a:ea typeface="宋体" charset="-122"/>
        </a:defRPr>
      </a:lvl2pPr>
      <a:lvl3pPr algn="ctr" rtl="0" eaLnBrk="0" fontAlgn="base" hangingPunct="0">
        <a:spcBef>
          <a:spcPct val="0"/>
        </a:spcBef>
        <a:spcAft>
          <a:spcPct val="0"/>
        </a:spcAft>
        <a:defRPr sz="3200">
          <a:solidFill>
            <a:schemeClr val="tx1"/>
          </a:solidFill>
          <a:latin typeface="Arial" charset="0"/>
          <a:ea typeface="宋体" charset="-122"/>
        </a:defRPr>
      </a:lvl3pPr>
      <a:lvl4pPr algn="ctr" rtl="0" eaLnBrk="0" fontAlgn="base" hangingPunct="0">
        <a:spcBef>
          <a:spcPct val="0"/>
        </a:spcBef>
        <a:spcAft>
          <a:spcPct val="0"/>
        </a:spcAft>
        <a:defRPr sz="3200">
          <a:solidFill>
            <a:schemeClr val="tx1"/>
          </a:solidFill>
          <a:latin typeface="Arial" charset="0"/>
          <a:ea typeface="宋体" charset="-122"/>
        </a:defRPr>
      </a:lvl4pPr>
      <a:lvl5pPr algn="ctr" rtl="0" eaLnBrk="0" fontAlgn="base" hangingPunct="0">
        <a:spcBef>
          <a:spcPct val="0"/>
        </a:spcBef>
        <a:spcAft>
          <a:spcPct val="0"/>
        </a:spcAft>
        <a:defRPr sz="3200">
          <a:solidFill>
            <a:schemeClr val="tx1"/>
          </a:solidFill>
          <a:latin typeface="Arial" charset="0"/>
          <a:ea typeface="宋体" charset="-122"/>
        </a:defRPr>
      </a:lvl5pPr>
      <a:lvl6pPr marL="457200" algn="ctr" rtl="0" fontAlgn="base">
        <a:spcBef>
          <a:spcPct val="0"/>
        </a:spcBef>
        <a:spcAft>
          <a:spcPct val="0"/>
        </a:spcAft>
        <a:defRPr sz="3200">
          <a:solidFill>
            <a:schemeClr val="tx1"/>
          </a:solidFill>
          <a:latin typeface="Arial" charset="0"/>
          <a:ea typeface="宋体" charset="-122"/>
        </a:defRPr>
      </a:lvl6pPr>
      <a:lvl7pPr marL="914400" algn="ctr" rtl="0" fontAlgn="base">
        <a:spcBef>
          <a:spcPct val="0"/>
        </a:spcBef>
        <a:spcAft>
          <a:spcPct val="0"/>
        </a:spcAft>
        <a:defRPr sz="3200">
          <a:solidFill>
            <a:schemeClr val="tx1"/>
          </a:solidFill>
          <a:latin typeface="Arial" charset="0"/>
          <a:ea typeface="宋体" charset="-122"/>
        </a:defRPr>
      </a:lvl7pPr>
      <a:lvl8pPr marL="1371600" algn="ctr" rtl="0" fontAlgn="base">
        <a:spcBef>
          <a:spcPct val="0"/>
        </a:spcBef>
        <a:spcAft>
          <a:spcPct val="0"/>
        </a:spcAft>
        <a:defRPr sz="3200">
          <a:solidFill>
            <a:schemeClr val="tx1"/>
          </a:solidFill>
          <a:latin typeface="Arial" charset="0"/>
          <a:ea typeface="宋体" charset="-122"/>
        </a:defRPr>
      </a:lvl8pPr>
      <a:lvl9pPr marL="1828800" algn="ctr" rtl="0" fontAlgn="base">
        <a:spcBef>
          <a:spcPct val="0"/>
        </a:spcBef>
        <a:spcAft>
          <a:spcPct val="0"/>
        </a:spcAft>
        <a:defRPr sz="3200">
          <a:solidFill>
            <a:schemeClr val="tx1"/>
          </a:solidFill>
          <a:latin typeface="Arial" charset="0"/>
          <a:ea typeface="宋体" charset="-122"/>
        </a:defRPr>
      </a:lvl9pPr>
    </p:titleStyle>
    <p:bodyStyle>
      <a:lvl1pPr marL="457200" indent="-457200" algn="l" rtl="0" eaLnBrk="0" fontAlgn="base" hangingPunct="0">
        <a:lnSpc>
          <a:spcPct val="150000"/>
        </a:lnSpc>
        <a:spcBef>
          <a:spcPts val="0"/>
        </a:spcBef>
        <a:spcAft>
          <a:spcPct val="0"/>
        </a:spcAft>
        <a:buClr>
          <a:srgbClr val="008000"/>
        </a:buClr>
        <a:buSzPct val="100000"/>
        <a:buFontTx/>
        <a:buBlip>
          <a:blip r:embed="rId16"/>
        </a:buBlip>
        <a:defRPr sz="2800">
          <a:solidFill>
            <a:srgbClr val="000000"/>
          </a:solidFill>
          <a:latin typeface="微软雅黑" panose="020B0503020204020204" pitchFamily="34" charset="-122"/>
          <a:ea typeface="微软雅黑" panose="020B0503020204020204" pitchFamily="34" charset="-122"/>
          <a:cs typeface="+mn-cs"/>
        </a:defRPr>
      </a:lvl1pPr>
      <a:lvl2pPr marL="889000" indent="-439738" algn="l" rtl="0" eaLnBrk="0" fontAlgn="base" hangingPunct="0">
        <a:lnSpc>
          <a:spcPct val="150000"/>
        </a:lnSpc>
        <a:spcBef>
          <a:spcPts val="0"/>
        </a:spcBef>
        <a:spcAft>
          <a:spcPct val="0"/>
        </a:spcAft>
        <a:buClr>
          <a:srgbClr val="0000FF"/>
        </a:buClr>
        <a:buSzPct val="100000"/>
        <a:buFontTx/>
        <a:buBlip>
          <a:blip r:embed="rId17"/>
        </a:buBlip>
        <a:defRPr sz="2400">
          <a:solidFill>
            <a:srgbClr val="000000"/>
          </a:solidFill>
          <a:latin typeface="微软雅黑" panose="020B0503020204020204" pitchFamily="34" charset="-122"/>
          <a:ea typeface="微软雅黑" panose="020B0503020204020204" pitchFamily="34" charset="-122"/>
        </a:defRPr>
      </a:lvl2pPr>
      <a:lvl3pPr marL="1293813" indent="-403225" algn="l" rtl="0" eaLnBrk="0" fontAlgn="base" hangingPunct="0">
        <a:lnSpc>
          <a:spcPct val="150000"/>
        </a:lnSpc>
        <a:spcBef>
          <a:spcPts val="0"/>
        </a:spcBef>
        <a:spcAft>
          <a:spcPct val="0"/>
        </a:spcAft>
        <a:buClr>
          <a:srgbClr val="0000FF"/>
        </a:buClr>
        <a:buSzPct val="100000"/>
        <a:buFontTx/>
        <a:buBlip>
          <a:blip r:embed="rId16"/>
        </a:buBlip>
        <a:defRPr sz="2000">
          <a:solidFill>
            <a:srgbClr val="000000"/>
          </a:solidFill>
          <a:latin typeface="微软雅黑" panose="020B0503020204020204" pitchFamily="34" charset="-122"/>
          <a:ea typeface="微软雅黑" panose="020B0503020204020204" pitchFamily="34" charset="-122"/>
        </a:defRPr>
      </a:lvl3pPr>
      <a:lvl4pPr marL="1681163" indent="-385763" algn="l" rtl="0" eaLnBrk="0" fontAlgn="base" hangingPunct="0">
        <a:lnSpc>
          <a:spcPct val="150000"/>
        </a:lnSpc>
        <a:spcBef>
          <a:spcPts val="0"/>
        </a:spcBef>
        <a:spcAft>
          <a:spcPct val="0"/>
        </a:spcAft>
        <a:buClr>
          <a:srgbClr val="0000FF"/>
        </a:buClr>
        <a:buSzPct val="75000"/>
        <a:buFont typeface="Wingdings" panose="05000000000000000000" pitchFamily="2" charset="2"/>
        <a:buChar char="Ø"/>
        <a:defRPr>
          <a:solidFill>
            <a:srgbClr val="000000"/>
          </a:solidFill>
          <a:latin typeface="微软雅黑" panose="020B0503020204020204" pitchFamily="34" charset="-122"/>
          <a:ea typeface="微软雅黑" panose="020B0503020204020204" pitchFamily="34" charset="-122"/>
        </a:defRPr>
      </a:lvl4pPr>
      <a:lvl5pPr marL="2070100" indent="-387350" algn="l" rtl="0" eaLnBrk="0" fontAlgn="base" hangingPunct="0">
        <a:lnSpc>
          <a:spcPct val="150000"/>
        </a:lnSpc>
        <a:spcBef>
          <a:spcPts val="0"/>
        </a:spcBef>
        <a:spcAft>
          <a:spcPct val="0"/>
        </a:spcAft>
        <a:buClr>
          <a:srgbClr val="0000FF"/>
        </a:buClr>
        <a:buSzPct val="70000"/>
        <a:buFont typeface="Wingdings" panose="05000000000000000000" pitchFamily="2" charset="2"/>
        <a:buChar char="ü"/>
        <a:defRPr sz="1600">
          <a:solidFill>
            <a:srgbClr val="000000"/>
          </a:solidFill>
          <a:latin typeface="微软雅黑" panose="020B0503020204020204" pitchFamily="34" charset="-122"/>
          <a:ea typeface="微软雅黑" panose="020B0503020204020204"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python123.io/student/series/5/catalogs/1533901866519/modules/46" TargetMode="External"/><Relationship Id="rId2" Type="http://schemas.openxmlformats.org/officeDocument/2006/relationships/hyperlink" Target="https://python123.io/index/ncre"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42996B8-5D3A-47A8-B186-5F3AE9CF531E}"/>
              </a:ext>
            </a:extLst>
          </p:cNvPr>
          <p:cNvPicPr>
            <a:picLocks noChangeAspect="1"/>
          </p:cNvPicPr>
          <p:nvPr/>
        </p:nvPicPr>
        <p:blipFill rotWithShape="1">
          <a:blip r:embed="rId2"/>
          <a:srcRect l="8187" t="1285" r="13118" b="1297"/>
          <a:stretch/>
        </p:blipFill>
        <p:spPr>
          <a:xfrm>
            <a:off x="0" y="0"/>
            <a:ext cx="9144000" cy="6858000"/>
          </a:xfrm>
          <a:prstGeom prst="rect">
            <a:avLst/>
          </a:prstGeom>
        </p:spPr>
      </p:pic>
      <p:sp>
        <p:nvSpPr>
          <p:cNvPr id="5" name="矩形 4">
            <a:extLst>
              <a:ext uri="{FF2B5EF4-FFF2-40B4-BE49-F238E27FC236}">
                <a16:creationId xmlns:a16="http://schemas.microsoft.com/office/drawing/2014/main" id="{70140CFC-21AD-47B8-90BC-FA8044C76E40}"/>
              </a:ext>
            </a:extLst>
          </p:cNvPr>
          <p:cNvSpPr/>
          <p:nvPr/>
        </p:nvSpPr>
        <p:spPr>
          <a:xfrm>
            <a:off x="2508936" y="4724955"/>
            <a:ext cx="4270143" cy="954107"/>
          </a:xfrm>
          <a:prstGeom prst="rect">
            <a:avLst/>
          </a:prstGeom>
          <a:noFill/>
        </p:spPr>
        <p:txBody>
          <a:bodyPr wrap="none" lIns="91440" tIns="45720" rIns="91440" bIns="45720">
            <a:spAutoFit/>
          </a:bodyPr>
          <a:lstStyle/>
          <a:p>
            <a:r>
              <a:rPr lang="en-US" altLang="zh-CN" sz="2800" cap="none" spc="0" dirty="0">
                <a:ln w="10160">
                  <a:solidFill>
                    <a:schemeClr val="accent5"/>
                  </a:solidFill>
                  <a:prstDash val="solid"/>
                </a:ln>
                <a:solidFill>
                  <a:srgbClr val="FFFFFF"/>
                </a:solidFill>
                <a:latin typeface="微软雅黑" panose="020B0503020204020204" pitchFamily="34" charset="-122"/>
                <a:ea typeface="微软雅黑" panose="020B0503020204020204" pitchFamily="34" charset="-122"/>
              </a:rPr>
              <a:t>Life is short,</a:t>
            </a:r>
            <a:r>
              <a:rPr lang="zh-CN" altLang="en-US" sz="2800" cap="none" spc="0" dirty="0">
                <a:ln w="10160">
                  <a:solidFill>
                    <a:schemeClr val="accent5"/>
                  </a:solidFill>
                  <a:prstDash val="solid"/>
                </a:ln>
                <a:solidFill>
                  <a:srgbClr val="FFFFFF"/>
                </a:solidFill>
                <a:latin typeface="微软雅黑" panose="020B0503020204020204" pitchFamily="34" charset="-122"/>
                <a:ea typeface="微软雅黑" panose="020B0503020204020204" pitchFamily="34" charset="-122"/>
              </a:rPr>
              <a:t> </a:t>
            </a:r>
            <a:r>
              <a:rPr lang="en-US" altLang="zh-CN" sz="2800" cap="none" spc="0" dirty="0">
                <a:ln w="10160">
                  <a:solidFill>
                    <a:schemeClr val="accent5"/>
                  </a:solidFill>
                  <a:prstDash val="solid"/>
                </a:ln>
                <a:solidFill>
                  <a:srgbClr val="FFFFFF"/>
                </a:solidFill>
                <a:latin typeface="微软雅黑" panose="020B0503020204020204" pitchFamily="34" charset="-122"/>
                <a:ea typeface="微软雅黑" panose="020B0503020204020204" pitchFamily="34" charset="-122"/>
              </a:rPr>
              <a:t>use</a:t>
            </a:r>
            <a:r>
              <a:rPr lang="zh-CN" altLang="en-US" sz="2800" cap="none" spc="0" dirty="0">
                <a:ln w="10160">
                  <a:solidFill>
                    <a:schemeClr val="accent5"/>
                  </a:solidFill>
                  <a:prstDash val="solid"/>
                </a:ln>
                <a:solidFill>
                  <a:srgbClr val="FFFFFF"/>
                </a:solidFill>
                <a:latin typeface="微软雅黑" panose="020B0503020204020204" pitchFamily="34" charset="-122"/>
                <a:ea typeface="微软雅黑" panose="020B0503020204020204" pitchFamily="34" charset="-122"/>
              </a:rPr>
              <a:t> </a:t>
            </a:r>
            <a:r>
              <a:rPr lang="en-US" altLang="zh-CN" sz="2800" cap="none" spc="0" dirty="0">
                <a:ln w="10160">
                  <a:solidFill>
                    <a:schemeClr val="accent5"/>
                  </a:solidFill>
                  <a:prstDash val="solid"/>
                </a:ln>
                <a:solidFill>
                  <a:srgbClr val="FFFFFF"/>
                </a:solidFill>
                <a:latin typeface="微软雅黑" panose="020B0503020204020204" pitchFamily="34" charset="-122"/>
                <a:ea typeface="微软雅黑" panose="020B0503020204020204" pitchFamily="34" charset="-122"/>
              </a:rPr>
              <a:t>Python</a:t>
            </a:r>
          </a:p>
          <a:p>
            <a:r>
              <a:rPr lang="zh-CN" altLang="en-US" sz="2800" cap="none" spc="0" dirty="0">
                <a:ln w="10160">
                  <a:solidFill>
                    <a:schemeClr val="accent5"/>
                  </a:solidFill>
                  <a:prstDash val="solid"/>
                </a:ln>
                <a:solidFill>
                  <a:srgbClr val="FFFFFF"/>
                </a:solidFill>
                <a:latin typeface="微软雅黑" panose="020B0503020204020204" pitchFamily="34" charset="-122"/>
                <a:ea typeface="微软雅黑" panose="020B0503020204020204" pitchFamily="34" charset="-122"/>
              </a:rPr>
              <a:t>人生苦短</a:t>
            </a:r>
            <a:r>
              <a:rPr lang="zh-CN" altLang="en-US" sz="2800" dirty="0">
                <a:ln w="10160">
                  <a:solidFill>
                    <a:schemeClr val="accent5"/>
                  </a:solidFill>
                  <a:prstDash val="solid"/>
                </a:ln>
                <a:solidFill>
                  <a:srgbClr val="FFFFFF"/>
                </a:solidFill>
                <a:latin typeface="微软雅黑" panose="020B0503020204020204" pitchFamily="34" charset="-122"/>
                <a:ea typeface="微软雅黑" panose="020B0503020204020204" pitchFamily="34" charset="-122"/>
              </a:rPr>
              <a:t>，</a:t>
            </a:r>
            <a:r>
              <a:rPr lang="zh-CN" altLang="en-US" sz="2800" cap="none" spc="0" dirty="0">
                <a:ln w="10160">
                  <a:solidFill>
                    <a:schemeClr val="accent5"/>
                  </a:solidFill>
                  <a:prstDash val="solid"/>
                </a:ln>
                <a:solidFill>
                  <a:srgbClr val="FFFFFF"/>
                </a:solidFill>
                <a:latin typeface="微软雅黑" panose="020B0503020204020204" pitchFamily="34" charset="-122"/>
                <a:ea typeface="微软雅黑" panose="020B0503020204020204" pitchFamily="34" charset="-122"/>
              </a:rPr>
              <a:t>我用</a:t>
            </a:r>
            <a:r>
              <a:rPr lang="en-US" altLang="zh-CN" sz="2800" cap="none" spc="0" dirty="0">
                <a:ln w="10160">
                  <a:solidFill>
                    <a:schemeClr val="accent5"/>
                  </a:solidFill>
                  <a:prstDash val="solid"/>
                </a:ln>
                <a:solidFill>
                  <a:srgbClr val="FFFFFF"/>
                </a:solidFill>
                <a:latin typeface="微软雅黑" panose="020B0503020204020204" pitchFamily="34" charset="-122"/>
                <a:ea typeface="微软雅黑" panose="020B0503020204020204" pitchFamily="34" charset="-122"/>
              </a:rPr>
              <a:t>Python</a:t>
            </a:r>
            <a:endParaRPr lang="zh-CN" altLang="en-US" sz="2800" cap="none" spc="0" dirty="0">
              <a:ln w="10160">
                <a:solidFill>
                  <a:schemeClr val="accent5"/>
                </a:solidFill>
                <a:prstDash val="solid"/>
              </a:ln>
              <a:solidFill>
                <a:srgbClr val="FFFFFF"/>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0949BB73-F9E3-4D06-B92A-E0D8C3FBD7BC}"/>
              </a:ext>
            </a:extLst>
          </p:cNvPr>
          <p:cNvSpPr txBox="1"/>
          <p:nvPr/>
        </p:nvSpPr>
        <p:spPr>
          <a:xfrm>
            <a:off x="1979711" y="1340768"/>
            <a:ext cx="5328592" cy="584775"/>
          </a:xfrm>
          <a:prstGeom prst="rect">
            <a:avLst/>
          </a:prstGeom>
          <a:noFill/>
        </p:spPr>
        <p:txBody>
          <a:bodyPr wrap="square">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Python</a:t>
            </a:r>
            <a:r>
              <a:rPr lang="zh-CN" altLang="en-US" sz="3200" b="1" dirty="0">
                <a:solidFill>
                  <a:schemeClr val="bg1"/>
                </a:solidFill>
                <a:latin typeface="微软雅黑" panose="020B0503020204020204" pitchFamily="34" charset="-122"/>
                <a:ea typeface="微软雅黑" panose="020B0503020204020204" pitchFamily="34" charset="-122"/>
              </a:rPr>
              <a:t>程序语言入门与应用</a:t>
            </a:r>
          </a:p>
        </p:txBody>
      </p:sp>
      <p:sp>
        <p:nvSpPr>
          <p:cNvPr id="2" name="灯片编号占位符 1">
            <a:extLst>
              <a:ext uri="{FF2B5EF4-FFF2-40B4-BE49-F238E27FC236}">
                <a16:creationId xmlns:a16="http://schemas.microsoft.com/office/drawing/2014/main" id="{A8468906-0A9F-4B11-8350-ED6E5B271AA1}"/>
              </a:ext>
            </a:extLst>
          </p:cNvPr>
          <p:cNvSpPr>
            <a:spLocks noGrp="1"/>
          </p:cNvSpPr>
          <p:nvPr>
            <p:ph type="sldNum" sz="quarter" idx="4"/>
          </p:nvPr>
        </p:nvSpPr>
        <p:spPr/>
        <p:txBody>
          <a:bodyPr/>
          <a:lstStyle/>
          <a:p>
            <a:pPr>
              <a:defRPr/>
            </a:pPr>
            <a:fld id="{36D848D2-51D9-44DF-BA19-C693F18A832A}" type="slidenum">
              <a:rPr lang="en-US" altLang="zh-CN" smtClean="0"/>
              <a:pPr>
                <a:defRPr/>
              </a:pPr>
              <a:t>1</a:t>
            </a:fld>
            <a:endParaRPr lang="en-US" altLang="zh-CN"/>
          </a:p>
        </p:txBody>
      </p:sp>
    </p:spTree>
    <p:extLst>
      <p:ext uri="{BB962C8B-B14F-4D97-AF65-F5344CB8AC3E}">
        <p14:creationId xmlns:p14="http://schemas.microsoft.com/office/powerpoint/2010/main" val="1288540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p:txBody>
          <a:bodyPr/>
          <a:lstStyle/>
          <a:p>
            <a:r>
              <a:rPr lang="zh-CN" altLang="en-US" dirty="0"/>
              <a:t>考试大纲</a:t>
            </a:r>
            <a:endParaRPr lang="en-US" altLang="zh-CN" dirty="0"/>
          </a:p>
          <a:p>
            <a:pPr lvl="1"/>
            <a:r>
              <a:rPr lang="en-US" altLang="zh-CN" dirty="0"/>
              <a:t>Python</a:t>
            </a:r>
            <a:r>
              <a:rPr lang="zh-CN" altLang="en-US" dirty="0"/>
              <a:t>计算生态</a:t>
            </a:r>
          </a:p>
          <a:p>
            <a:pPr lvl="2"/>
            <a:r>
              <a:rPr lang="en-US" altLang="zh-CN" dirty="0"/>
              <a:t>Python</a:t>
            </a:r>
            <a:r>
              <a:rPr lang="zh-CN" altLang="en-US" dirty="0"/>
              <a:t>计算生态覆盖标准库和第三方库，包括程序考核和</a:t>
            </a:r>
            <a:r>
              <a:rPr lang="zh-CN" altLang="en-US" dirty="0">
                <a:solidFill>
                  <a:srgbClr val="0000FF"/>
                </a:solidFill>
              </a:rPr>
              <a:t>名称考核</a:t>
            </a:r>
            <a:r>
              <a:rPr lang="zh-CN" altLang="en-US" dirty="0"/>
              <a:t>。</a:t>
            </a:r>
            <a:endParaRPr lang="en-US" altLang="zh-CN" dirty="0"/>
          </a:p>
          <a:p>
            <a:pPr lvl="2"/>
            <a:r>
              <a:rPr lang="zh-CN" altLang="en-US" dirty="0"/>
              <a:t>名称考核</a:t>
            </a:r>
            <a:endParaRPr lang="en-US" altLang="zh-CN" dirty="0"/>
          </a:p>
          <a:p>
            <a:pPr lvl="3"/>
            <a:r>
              <a:rPr lang="zh-CN" altLang="en-US" dirty="0"/>
              <a:t>重点考核库名称与功能类别的对应关系。</a:t>
            </a:r>
          </a:p>
          <a:p>
            <a:endParaRPr lang="zh-CN" altLang="en-US" dirty="0"/>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10</a:t>
            </a:fld>
            <a:endParaRPr lang="en-US" altLang="zh-CN"/>
          </a:p>
        </p:txBody>
      </p:sp>
    </p:spTree>
    <p:extLst>
      <p:ext uri="{BB962C8B-B14F-4D97-AF65-F5344CB8AC3E}">
        <p14:creationId xmlns:p14="http://schemas.microsoft.com/office/powerpoint/2010/main" val="2616690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184576"/>
          </a:xfrm>
        </p:spPr>
        <p:txBody>
          <a:bodyPr>
            <a:normAutofit/>
          </a:bodyPr>
          <a:lstStyle/>
          <a:p>
            <a:pPr lvl="0"/>
            <a:r>
              <a:rPr lang="en-US" altLang="zh-CN" dirty="0"/>
              <a:t>1.1 Python</a:t>
            </a:r>
            <a:r>
              <a:rPr lang="zh-CN" altLang="en-US" dirty="0"/>
              <a:t>基本语法元素（</a:t>
            </a:r>
            <a:r>
              <a:rPr lang="en-US" altLang="zh-CN" dirty="0">
                <a:solidFill>
                  <a:srgbClr val="0000FF"/>
                </a:solidFill>
              </a:rPr>
              <a:t>3</a:t>
            </a:r>
            <a:r>
              <a:rPr lang="zh-CN" altLang="en-US" dirty="0">
                <a:solidFill>
                  <a:srgbClr val="0000FF"/>
                </a:solidFill>
              </a:rPr>
              <a:t>项内容</a:t>
            </a:r>
            <a:r>
              <a:rPr lang="zh-CN" altLang="en-US" dirty="0"/>
              <a:t>）</a:t>
            </a:r>
            <a:endParaRPr lang="en-US" altLang="zh-CN" dirty="0"/>
          </a:p>
          <a:p>
            <a:pPr lvl="1"/>
            <a:r>
              <a:rPr lang="zh-CN" altLang="en-US" dirty="0"/>
              <a:t>考点①：程序的</a:t>
            </a:r>
            <a:r>
              <a:rPr lang="zh-CN" altLang="en-US" dirty="0">
                <a:solidFill>
                  <a:srgbClr val="0000FF"/>
                </a:solidFill>
              </a:rPr>
              <a:t>格式框架、缩进、注释、变量、命名、保留字、数据类型、赋值语句</a:t>
            </a:r>
            <a:r>
              <a:rPr lang="zh-CN" altLang="en-US" dirty="0">
                <a:solidFill>
                  <a:schemeClr val="tx1"/>
                </a:solidFill>
              </a:rPr>
              <a:t>与</a:t>
            </a:r>
            <a:r>
              <a:rPr lang="zh-CN" altLang="en-US" dirty="0">
                <a:solidFill>
                  <a:srgbClr val="0000FF"/>
                </a:solidFill>
              </a:rPr>
              <a:t>引用</a:t>
            </a:r>
            <a:r>
              <a:rPr lang="zh-CN" altLang="en-US" dirty="0"/>
              <a:t>。</a:t>
            </a:r>
            <a:endParaRPr lang="en-US" altLang="zh-CN" dirty="0"/>
          </a:p>
          <a:p>
            <a:pPr lvl="2"/>
            <a:r>
              <a:rPr lang="zh-CN" altLang="en-US" dirty="0"/>
              <a:t>格式框架：表达语句</a:t>
            </a:r>
            <a:r>
              <a:rPr lang="zh-CN" altLang="en-US" b="1" dirty="0"/>
              <a:t>从属关系</a:t>
            </a:r>
            <a:r>
              <a:rPr lang="zh-CN" altLang="en-US" dirty="0"/>
              <a:t>，由</a:t>
            </a:r>
            <a:r>
              <a:rPr lang="zh-CN" altLang="en-US" b="1" dirty="0"/>
              <a:t>缩进</a:t>
            </a:r>
            <a:r>
              <a:rPr lang="zh-CN" altLang="en-US" dirty="0"/>
              <a:t>表达，使用</a:t>
            </a:r>
            <a:r>
              <a:rPr lang="en-US" altLang="zh-CN" dirty="0"/>
              <a:t>if/</a:t>
            </a:r>
            <a:r>
              <a:rPr lang="en-US" altLang="zh-CN" dirty="0" err="1"/>
              <a:t>elif</a:t>
            </a:r>
            <a:r>
              <a:rPr lang="en-US" altLang="zh-CN" dirty="0"/>
              <a:t>/else /for/while/def</a:t>
            </a:r>
            <a:r>
              <a:rPr lang="zh-CN" altLang="en-US" dirty="0"/>
              <a:t>等保留字在</a:t>
            </a:r>
            <a:r>
              <a:rPr lang="zh-CN" altLang="en-US" b="1" dirty="0"/>
              <a:t>行尾加冒号</a:t>
            </a:r>
            <a:r>
              <a:rPr lang="zh-CN" altLang="en-US" dirty="0"/>
              <a:t>实现。体现代码可读性，缩进一般采用</a:t>
            </a:r>
            <a:r>
              <a:rPr lang="en-US" altLang="zh-CN" b="1" dirty="0"/>
              <a:t>4</a:t>
            </a:r>
            <a:r>
              <a:rPr lang="zh-CN" altLang="en-US" b="1" dirty="0"/>
              <a:t>个空格</a:t>
            </a:r>
            <a:r>
              <a:rPr lang="zh-CN" altLang="en-US" dirty="0"/>
              <a:t>，亦可使用</a:t>
            </a:r>
            <a:r>
              <a:rPr lang="zh-CN" altLang="en-US" dirty="0">
                <a:solidFill>
                  <a:srgbClr val="FF0000"/>
                </a:solidFill>
              </a:rPr>
              <a:t>相同数量</a:t>
            </a:r>
            <a:r>
              <a:rPr lang="zh-CN" altLang="en-US" dirty="0"/>
              <a:t>的</a:t>
            </a:r>
            <a:r>
              <a:rPr lang="zh-CN" altLang="en-US" b="1" dirty="0"/>
              <a:t>空白字符</a:t>
            </a:r>
            <a:r>
              <a:rPr lang="zh-CN" altLang="en-US" dirty="0"/>
              <a:t>。</a:t>
            </a:r>
            <a:endParaRPr lang="en-US" altLang="zh-CN" dirty="0"/>
          </a:p>
          <a:p>
            <a:pPr lvl="2"/>
            <a:r>
              <a:rPr lang="zh-CN" altLang="en-US" dirty="0"/>
              <a:t>注释：不被解释器执行，</a:t>
            </a:r>
            <a:r>
              <a:rPr lang="zh-CN" altLang="en-US" b="1" dirty="0"/>
              <a:t>单行注释使用</a:t>
            </a:r>
            <a:r>
              <a:rPr lang="en-US" altLang="zh-CN" b="1" dirty="0"/>
              <a:t>#</a:t>
            </a:r>
            <a:r>
              <a:rPr lang="zh-CN" altLang="en-US" dirty="0"/>
              <a:t>引导，</a:t>
            </a:r>
            <a:r>
              <a:rPr lang="zh-CN" altLang="en-US" b="1" dirty="0"/>
              <a:t>多行注释用</a:t>
            </a:r>
            <a:r>
              <a:rPr lang="en-US" altLang="zh-CN" b="1" dirty="0"/>
              <a:t>'''</a:t>
            </a:r>
            <a:r>
              <a:rPr lang="zh-CN" altLang="en-US" b="1" dirty="0"/>
              <a:t>或</a:t>
            </a:r>
            <a:r>
              <a:rPr lang="en-US" altLang="zh-CN" b="1" dirty="0"/>
              <a:t>"""</a:t>
            </a:r>
            <a:r>
              <a:rPr lang="zh-CN" altLang="en-US" dirty="0"/>
              <a:t>括起来</a:t>
            </a:r>
            <a:endParaRPr lang="en-US" altLang="zh-CN" dirty="0"/>
          </a:p>
          <a:p>
            <a:pPr lvl="2"/>
            <a:r>
              <a:rPr lang="zh-CN" altLang="en-US" dirty="0"/>
              <a:t>变量：用户定义用于保存和表示数据值，</a:t>
            </a:r>
            <a:r>
              <a:rPr lang="zh-CN" altLang="en-US" b="1" dirty="0"/>
              <a:t>无需预先声明</a:t>
            </a:r>
            <a:r>
              <a:rPr lang="zh-CN" altLang="en-US" dirty="0"/>
              <a:t>（随时命名、随时赋值、随时使用）</a:t>
            </a:r>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11</a:t>
            </a:fld>
            <a:endParaRPr lang="en-US" altLang="zh-CN"/>
          </a:p>
        </p:txBody>
      </p:sp>
    </p:spTree>
    <p:extLst>
      <p:ext uri="{BB962C8B-B14F-4D97-AF65-F5344CB8AC3E}">
        <p14:creationId xmlns:p14="http://schemas.microsoft.com/office/powerpoint/2010/main" val="1280625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415372"/>
          </a:xfrm>
        </p:spPr>
        <p:txBody>
          <a:bodyPr>
            <a:normAutofit lnSpcReduction="10000"/>
          </a:bodyPr>
          <a:lstStyle/>
          <a:p>
            <a:pPr lvl="0"/>
            <a:r>
              <a:rPr lang="en-US" altLang="zh-CN" dirty="0"/>
              <a:t>1.1 Python</a:t>
            </a:r>
            <a:r>
              <a:rPr lang="zh-CN" altLang="en-US" dirty="0"/>
              <a:t>基本语法元素（</a:t>
            </a:r>
            <a:r>
              <a:rPr lang="en-US" altLang="zh-CN" dirty="0">
                <a:solidFill>
                  <a:srgbClr val="0000FF"/>
                </a:solidFill>
              </a:rPr>
              <a:t>3</a:t>
            </a:r>
            <a:r>
              <a:rPr lang="zh-CN" altLang="en-US" dirty="0">
                <a:solidFill>
                  <a:srgbClr val="0000FF"/>
                </a:solidFill>
              </a:rPr>
              <a:t>项内容</a:t>
            </a:r>
            <a:r>
              <a:rPr lang="zh-CN" altLang="en-US" dirty="0"/>
              <a:t>）</a:t>
            </a:r>
            <a:endParaRPr lang="en-US" altLang="zh-CN" dirty="0"/>
          </a:p>
          <a:p>
            <a:pPr lvl="1"/>
            <a:r>
              <a:rPr lang="zh-CN" altLang="en-US" dirty="0"/>
              <a:t>考点①：程序的</a:t>
            </a:r>
            <a:r>
              <a:rPr lang="zh-CN" altLang="en-US" dirty="0">
                <a:solidFill>
                  <a:srgbClr val="0000FF"/>
                </a:solidFill>
              </a:rPr>
              <a:t>格式框架、缩进、注释、变量、命名、保留字、数据类型、赋值语句</a:t>
            </a:r>
            <a:r>
              <a:rPr lang="zh-CN" altLang="en-US" dirty="0">
                <a:solidFill>
                  <a:schemeClr val="tx1"/>
                </a:solidFill>
              </a:rPr>
              <a:t>与</a:t>
            </a:r>
            <a:r>
              <a:rPr lang="zh-CN" altLang="en-US" dirty="0">
                <a:solidFill>
                  <a:srgbClr val="0000FF"/>
                </a:solidFill>
              </a:rPr>
              <a:t>引用</a:t>
            </a:r>
            <a:r>
              <a:rPr lang="zh-CN" altLang="en-US" dirty="0"/>
              <a:t>。</a:t>
            </a:r>
            <a:endParaRPr lang="en-US" altLang="zh-CN" dirty="0"/>
          </a:p>
          <a:p>
            <a:pPr lvl="2"/>
            <a:r>
              <a:rPr lang="zh-CN" altLang="en-US" dirty="0"/>
              <a:t>命名：给变量等元素关联名称，使用</a:t>
            </a:r>
            <a:r>
              <a:rPr lang="zh-CN" altLang="en-US" b="1" dirty="0"/>
              <a:t>大小写字符</a:t>
            </a:r>
            <a:r>
              <a:rPr lang="zh-CN" altLang="en-US" dirty="0"/>
              <a:t>、</a:t>
            </a:r>
            <a:r>
              <a:rPr lang="zh-CN" altLang="en-US" b="1" dirty="0"/>
              <a:t>数字</a:t>
            </a:r>
            <a:r>
              <a:rPr lang="zh-CN" altLang="en-US" dirty="0"/>
              <a:t>、</a:t>
            </a:r>
            <a:r>
              <a:rPr lang="en-US" altLang="zh-CN" b="1" dirty="0"/>
              <a:t>_</a:t>
            </a:r>
            <a:r>
              <a:rPr lang="zh-CN" altLang="en-US" dirty="0"/>
              <a:t>、</a:t>
            </a:r>
            <a:r>
              <a:rPr lang="zh-CN" altLang="en-US" b="1" dirty="0"/>
              <a:t>汉字</a:t>
            </a:r>
            <a:r>
              <a:rPr lang="zh-CN" altLang="en-US" dirty="0"/>
              <a:t>等字符及其组合进行命名，但</a:t>
            </a:r>
            <a:r>
              <a:rPr lang="zh-CN" altLang="en-US" dirty="0">
                <a:solidFill>
                  <a:srgbClr val="FF0000"/>
                </a:solidFill>
              </a:rPr>
              <a:t>首位不能是数字</a:t>
            </a:r>
            <a:r>
              <a:rPr lang="zh-CN" altLang="en-US" dirty="0"/>
              <a:t>，且不能使用空格、连字符、标点符号、引号或其他字符、</a:t>
            </a:r>
            <a:r>
              <a:rPr lang="zh-CN" altLang="en-US" b="1" dirty="0"/>
              <a:t>大小写敏感</a:t>
            </a:r>
            <a:r>
              <a:rPr lang="zh-CN" altLang="en-US" dirty="0"/>
              <a:t>且长度无限制</a:t>
            </a:r>
            <a:endParaRPr lang="en-US" altLang="zh-CN" dirty="0"/>
          </a:p>
          <a:p>
            <a:pPr lvl="2"/>
            <a:r>
              <a:rPr lang="zh-CN" altLang="en-US" dirty="0"/>
              <a:t>保留字：内部定义并保留使用的标识符，如</a:t>
            </a:r>
            <a:r>
              <a:rPr lang="en-US" altLang="zh-CN" dirty="0">
                <a:solidFill>
                  <a:srgbClr val="0000FF"/>
                </a:solidFill>
              </a:rPr>
              <a:t>if/</a:t>
            </a:r>
            <a:r>
              <a:rPr lang="en-US" altLang="zh-CN" dirty="0" err="1">
                <a:solidFill>
                  <a:srgbClr val="0000FF"/>
                </a:solidFill>
              </a:rPr>
              <a:t>elif</a:t>
            </a:r>
            <a:r>
              <a:rPr lang="en-US" altLang="zh-CN" dirty="0">
                <a:solidFill>
                  <a:srgbClr val="0000FF"/>
                </a:solidFill>
              </a:rPr>
              <a:t>/else</a:t>
            </a:r>
            <a:r>
              <a:rPr lang="zh-CN" altLang="en-US" dirty="0"/>
              <a:t>、</a:t>
            </a:r>
            <a:r>
              <a:rPr lang="en-US" altLang="zh-CN" dirty="0">
                <a:solidFill>
                  <a:srgbClr val="0000FF"/>
                </a:solidFill>
              </a:rPr>
              <a:t>for/in/while</a:t>
            </a:r>
            <a:r>
              <a:rPr lang="zh-CN" altLang="en-US" dirty="0"/>
              <a:t>、</a:t>
            </a:r>
            <a:r>
              <a:rPr lang="en-US" altLang="zh-CN" dirty="0">
                <a:solidFill>
                  <a:srgbClr val="0000FF"/>
                </a:solidFill>
              </a:rPr>
              <a:t>break/continue/pass</a:t>
            </a:r>
            <a:r>
              <a:rPr lang="zh-CN" altLang="en-US" dirty="0"/>
              <a:t>、</a:t>
            </a:r>
            <a:r>
              <a:rPr lang="en-US" altLang="zh-CN" dirty="0">
                <a:solidFill>
                  <a:srgbClr val="0000FF"/>
                </a:solidFill>
              </a:rPr>
              <a:t>def/class/return</a:t>
            </a:r>
            <a:r>
              <a:rPr lang="zh-CN" altLang="en-US" dirty="0"/>
              <a:t>、</a:t>
            </a:r>
            <a:r>
              <a:rPr lang="en-US" altLang="zh-CN" dirty="0">
                <a:solidFill>
                  <a:srgbClr val="0000FF"/>
                </a:solidFill>
              </a:rPr>
              <a:t>not/and/or</a:t>
            </a:r>
            <a:r>
              <a:rPr lang="zh-CN" altLang="en-US" dirty="0"/>
              <a:t>、</a:t>
            </a:r>
            <a:r>
              <a:rPr lang="en-US" altLang="zh-CN" dirty="0">
                <a:solidFill>
                  <a:srgbClr val="0000FF"/>
                </a:solidFill>
              </a:rPr>
              <a:t>True/False</a:t>
            </a:r>
            <a:r>
              <a:rPr lang="zh-CN" altLang="en-US" dirty="0"/>
              <a:t>、</a:t>
            </a:r>
            <a:r>
              <a:rPr lang="en-US" altLang="zh-CN" dirty="0">
                <a:solidFill>
                  <a:srgbClr val="0000FF"/>
                </a:solidFill>
              </a:rPr>
              <a:t>from/import/as</a:t>
            </a:r>
            <a:r>
              <a:rPr lang="zh-CN" altLang="en-US" dirty="0"/>
              <a:t>、</a:t>
            </a:r>
            <a:r>
              <a:rPr lang="en-US" altLang="zh-CN" dirty="0"/>
              <a:t>with</a:t>
            </a:r>
            <a:r>
              <a:rPr lang="zh-CN" altLang="en-US" dirty="0"/>
              <a:t>、</a:t>
            </a:r>
            <a:r>
              <a:rPr lang="en-US" altLang="zh-CN" dirty="0">
                <a:solidFill>
                  <a:srgbClr val="0000FF"/>
                </a:solidFill>
              </a:rPr>
              <a:t>try/except</a:t>
            </a:r>
            <a:r>
              <a:rPr lang="en-US" altLang="zh-CN" dirty="0"/>
              <a:t>/raise/</a:t>
            </a:r>
            <a:r>
              <a:rPr lang="en-US" altLang="zh-CN" dirty="0">
                <a:solidFill>
                  <a:srgbClr val="0000FF"/>
                </a:solidFill>
              </a:rPr>
              <a:t>finally</a:t>
            </a:r>
            <a:r>
              <a:rPr lang="zh-CN" altLang="en-US" dirty="0"/>
              <a:t>、</a:t>
            </a:r>
            <a:r>
              <a:rPr lang="en-US" altLang="zh-CN" dirty="0">
                <a:solidFill>
                  <a:srgbClr val="0000FF"/>
                </a:solidFill>
              </a:rPr>
              <a:t>lambda</a:t>
            </a:r>
            <a:r>
              <a:rPr lang="zh-CN" altLang="en-US" dirty="0"/>
              <a:t>、</a:t>
            </a:r>
            <a:r>
              <a:rPr lang="en-US" altLang="zh-CN" dirty="0">
                <a:solidFill>
                  <a:srgbClr val="0000FF"/>
                </a:solidFill>
              </a:rPr>
              <a:t>global</a:t>
            </a:r>
            <a:r>
              <a:rPr lang="zh-CN" altLang="en-US" dirty="0"/>
              <a:t>等</a:t>
            </a:r>
            <a:endParaRPr lang="en-US" altLang="zh-CN" dirty="0"/>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12</a:t>
            </a:fld>
            <a:endParaRPr lang="en-US" altLang="zh-CN"/>
          </a:p>
        </p:txBody>
      </p:sp>
    </p:spTree>
    <p:extLst>
      <p:ext uri="{BB962C8B-B14F-4D97-AF65-F5344CB8AC3E}">
        <p14:creationId xmlns:p14="http://schemas.microsoft.com/office/powerpoint/2010/main" val="4289881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328592"/>
          </a:xfrm>
        </p:spPr>
        <p:txBody>
          <a:bodyPr>
            <a:normAutofit/>
          </a:bodyPr>
          <a:lstStyle/>
          <a:p>
            <a:pPr lvl="0"/>
            <a:r>
              <a:rPr lang="en-US" altLang="zh-CN" dirty="0"/>
              <a:t>1.1 Python</a:t>
            </a:r>
            <a:r>
              <a:rPr lang="zh-CN" altLang="en-US" dirty="0"/>
              <a:t>基本语法元素（</a:t>
            </a:r>
            <a:r>
              <a:rPr lang="en-US" altLang="zh-CN" dirty="0">
                <a:solidFill>
                  <a:srgbClr val="0000FF"/>
                </a:solidFill>
              </a:rPr>
              <a:t>3</a:t>
            </a:r>
            <a:r>
              <a:rPr lang="zh-CN" altLang="en-US" dirty="0">
                <a:solidFill>
                  <a:srgbClr val="0000FF"/>
                </a:solidFill>
              </a:rPr>
              <a:t>项内容</a:t>
            </a:r>
            <a:r>
              <a:rPr lang="zh-CN" altLang="en-US" dirty="0"/>
              <a:t>）</a:t>
            </a:r>
            <a:endParaRPr lang="en-US" altLang="zh-CN" dirty="0"/>
          </a:p>
          <a:p>
            <a:pPr lvl="1"/>
            <a:r>
              <a:rPr lang="zh-CN" altLang="en-US" dirty="0"/>
              <a:t>考点①：程序的</a:t>
            </a:r>
            <a:r>
              <a:rPr lang="zh-CN" altLang="en-US" dirty="0">
                <a:solidFill>
                  <a:srgbClr val="0000FF"/>
                </a:solidFill>
              </a:rPr>
              <a:t>格式框架、缩进、注释、变量、命名、保留字、数据类型、赋值语句</a:t>
            </a:r>
            <a:r>
              <a:rPr lang="zh-CN" altLang="en-US" dirty="0">
                <a:solidFill>
                  <a:schemeClr val="tx1"/>
                </a:solidFill>
              </a:rPr>
              <a:t>与</a:t>
            </a:r>
            <a:r>
              <a:rPr lang="zh-CN" altLang="en-US" dirty="0">
                <a:solidFill>
                  <a:srgbClr val="0000FF"/>
                </a:solidFill>
              </a:rPr>
              <a:t>引用</a:t>
            </a:r>
            <a:r>
              <a:rPr lang="zh-CN" altLang="en-US" dirty="0"/>
              <a:t>。</a:t>
            </a:r>
            <a:endParaRPr lang="en-US" altLang="zh-CN" dirty="0"/>
          </a:p>
          <a:p>
            <a:pPr lvl="2"/>
            <a:r>
              <a:rPr lang="zh-CN" altLang="en-US" dirty="0"/>
              <a:t>数据类型：表达数据含义，消除计算机对数据理解的二义性，主要有</a:t>
            </a:r>
            <a:r>
              <a:rPr lang="zh-CN" altLang="en-US" b="1" dirty="0"/>
              <a:t>整数、浮点数、复数、字符串、列表、字典</a:t>
            </a:r>
            <a:r>
              <a:rPr lang="en-US" altLang="zh-CN" dirty="0"/>
              <a:t>6</a:t>
            </a:r>
            <a:r>
              <a:rPr lang="zh-CN" altLang="en-US" dirty="0"/>
              <a:t>种类型。</a:t>
            </a:r>
            <a:endParaRPr lang="en-US" altLang="zh-CN" dirty="0"/>
          </a:p>
          <a:p>
            <a:pPr lvl="2"/>
            <a:r>
              <a:rPr lang="zh-CN" altLang="en-US" dirty="0"/>
              <a:t>赋值：将等号（</a:t>
            </a:r>
            <a:r>
              <a:rPr lang="en-US" altLang="zh-CN" dirty="0"/>
              <a:t>=</a:t>
            </a:r>
            <a:r>
              <a:rPr lang="zh-CN" altLang="en-US" dirty="0"/>
              <a:t>）右侧表达式的结果赋给左侧变量。</a:t>
            </a:r>
            <a:endParaRPr lang="en-US" altLang="zh-CN" dirty="0"/>
          </a:p>
          <a:p>
            <a:pPr lvl="2"/>
            <a:r>
              <a:rPr lang="zh-CN" altLang="en-US" dirty="0"/>
              <a:t>引用：调用其他功能库，使用</a:t>
            </a:r>
            <a:r>
              <a:rPr lang="en-US" altLang="zh-CN" dirty="0">
                <a:solidFill>
                  <a:srgbClr val="0000FF"/>
                </a:solidFill>
              </a:rPr>
              <a:t>import</a:t>
            </a:r>
            <a:r>
              <a:rPr lang="zh-CN" altLang="en-US" dirty="0"/>
              <a:t>，分为</a:t>
            </a:r>
            <a:r>
              <a:rPr lang="en-US" altLang="zh-CN" dirty="0"/>
              <a:t>4</a:t>
            </a:r>
            <a:r>
              <a:rPr lang="zh-CN" altLang="en-US" dirty="0"/>
              <a:t>种方式：</a:t>
            </a:r>
            <a:endParaRPr lang="en-US" altLang="zh-CN" dirty="0"/>
          </a:p>
          <a:p>
            <a:pPr lvl="3"/>
            <a:r>
              <a:rPr lang="en-US" altLang="zh-CN" dirty="0"/>
              <a:t>import</a:t>
            </a:r>
            <a:r>
              <a:rPr lang="zh-CN" altLang="en-US" dirty="0"/>
              <a:t> </a:t>
            </a:r>
            <a:r>
              <a:rPr lang="en-US" altLang="zh-CN" dirty="0"/>
              <a:t>&lt;</a:t>
            </a:r>
            <a:r>
              <a:rPr lang="zh-CN" altLang="en-US" dirty="0"/>
              <a:t>库名</a:t>
            </a:r>
            <a:r>
              <a:rPr lang="en-US" altLang="zh-CN" dirty="0"/>
              <a:t>&gt;</a:t>
            </a:r>
            <a:r>
              <a:rPr lang="zh-CN" altLang="en-US" dirty="0"/>
              <a:t>（全命名空间引用）</a:t>
            </a:r>
            <a:endParaRPr lang="en-US" altLang="zh-CN" dirty="0"/>
          </a:p>
          <a:p>
            <a:pPr lvl="3"/>
            <a:r>
              <a:rPr lang="en-US" altLang="zh-CN" dirty="0"/>
              <a:t>from &lt;</a:t>
            </a:r>
            <a:r>
              <a:rPr lang="zh-CN" altLang="en-US" dirty="0"/>
              <a:t>库名</a:t>
            </a:r>
            <a:r>
              <a:rPr lang="en-US" altLang="zh-CN" dirty="0"/>
              <a:t>&gt; import &lt;</a:t>
            </a:r>
            <a:r>
              <a:rPr lang="zh-CN" altLang="en-US" dirty="0"/>
              <a:t>函数</a:t>
            </a:r>
            <a:r>
              <a:rPr lang="en-US" altLang="zh-CN" dirty="0"/>
              <a:t>&gt;</a:t>
            </a:r>
            <a:r>
              <a:rPr lang="zh-CN" altLang="en-US" dirty="0"/>
              <a:t>（具体函数引用）</a:t>
            </a:r>
            <a:endParaRPr lang="en-US" altLang="zh-CN" dirty="0"/>
          </a:p>
          <a:p>
            <a:pPr lvl="3"/>
            <a:r>
              <a:rPr lang="en-US" altLang="zh-CN" dirty="0"/>
              <a:t>from &lt;</a:t>
            </a:r>
            <a:r>
              <a:rPr lang="zh-CN" altLang="en-US" dirty="0"/>
              <a:t>库名</a:t>
            </a:r>
            <a:r>
              <a:rPr lang="en-US" altLang="zh-CN" dirty="0"/>
              <a:t>&gt; import </a:t>
            </a:r>
            <a:r>
              <a:rPr lang="zh-CN" altLang="en-US" dirty="0"/>
              <a:t>*（全函数引用）</a:t>
            </a:r>
            <a:endParaRPr lang="en-US" altLang="zh-CN" dirty="0"/>
          </a:p>
          <a:p>
            <a:pPr lvl="3"/>
            <a:r>
              <a:rPr lang="en-US" altLang="zh-CN" dirty="0"/>
              <a:t>import</a:t>
            </a:r>
            <a:r>
              <a:rPr lang="zh-CN" altLang="en-US" dirty="0"/>
              <a:t> </a:t>
            </a:r>
            <a:r>
              <a:rPr lang="en-US" altLang="zh-CN" dirty="0"/>
              <a:t>&lt;</a:t>
            </a:r>
            <a:r>
              <a:rPr lang="zh-CN" altLang="en-US" dirty="0"/>
              <a:t>库名</a:t>
            </a:r>
            <a:r>
              <a:rPr lang="en-US" altLang="zh-CN" dirty="0"/>
              <a:t>&gt; as &lt;</a:t>
            </a:r>
            <a:r>
              <a:rPr lang="zh-CN" altLang="en-US" dirty="0"/>
              <a:t>别名</a:t>
            </a:r>
            <a:r>
              <a:rPr lang="en-US" altLang="zh-CN" dirty="0"/>
              <a:t>&gt;</a:t>
            </a:r>
            <a:r>
              <a:rPr lang="zh-CN" altLang="en-US" dirty="0"/>
              <a:t>（库别名引用）</a:t>
            </a:r>
            <a:endParaRPr lang="en-US" altLang="zh-CN" dirty="0"/>
          </a:p>
          <a:p>
            <a:pPr lvl="3"/>
            <a:endParaRPr lang="en-US" altLang="zh-CN" dirty="0"/>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13</a:t>
            </a:fld>
            <a:endParaRPr lang="en-US" altLang="zh-CN"/>
          </a:p>
        </p:txBody>
      </p:sp>
      <p:sp>
        <p:nvSpPr>
          <p:cNvPr id="5" name="矩形 4">
            <a:extLst>
              <a:ext uri="{FF2B5EF4-FFF2-40B4-BE49-F238E27FC236}">
                <a16:creationId xmlns:a16="http://schemas.microsoft.com/office/drawing/2014/main" id="{CCF54192-78BC-4522-82C5-A09A39FD6171}"/>
              </a:ext>
            </a:extLst>
          </p:cNvPr>
          <p:cNvSpPr/>
          <p:nvPr/>
        </p:nvSpPr>
        <p:spPr>
          <a:xfrm>
            <a:off x="6876256" y="4746630"/>
            <a:ext cx="2160239" cy="338554"/>
          </a:xfrm>
          <a:prstGeom prst="rect">
            <a:avLst/>
          </a:prstGeom>
        </p:spPr>
        <p:txBody>
          <a:bodyPr wrap="square">
            <a:spAutoFit/>
          </a:bodyPr>
          <a:lstStyle/>
          <a:p>
            <a:pPr algn="l"/>
            <a:r>
              <a:rPr lang="en-US" altLang="zh-CN" sz="1600" dirty="0">
                <a:solidFill>
                  <a:srgbClr val="0000FF"/>
                </a:solidFill>
                <a:latin typeface="微软雅黑" panose="020B0503020204020204" pitchFamily="34" charset="-122"/>
                <a:ea typeface="微软雅黑" panose="020B0503020204020204" pitchFamily="34" charset="-122"/>
              </a:rPr>
              <a:t>&lt;</a:t>
            </a:r>
            <a:r>
              <a:rPr lang="zh-CN" altLang="en-US" sz="1600" dirty="0">
                <a:solidFill>
                  <a:srgbClr val="0000FF"/>
                </a:solidFill>
                <a:latin typeface="微软雅黑" panose="020B0503020204020204" pitchFamily="34" charset="-122"/>
                <a:ea typeface="微软雅黑" panose="020B0503020204020204" pitchFamily="34" charset="-122"/>
              </a:rPr>
              <a:t>库名</a:t>
            </a:r>
            <a:r>
              <a:rPr lang="en-US" altLang="zh-CN" sz="1600" dirty="0">
                <a:solidFill>
                  <a:srgbClr val="0000FF"/>
                </a:solidFill>
                <a:latin typeface="微软雅黑" panose="020B0503020204020204" pitchFamily="34" charset="-122"/>
                <a:ea typeface="微软雅黑" panose="020B0503020204020204" pitchFamily="34" charset="-122"/>
              </a:rPr>
              <a:t>&gt;.&lt;</a:t>
            </a:r>
            <a:r>
              <a:rPr lang="zh-CN" altLang="en-US" sz="1600" dirty="0">
                <a:solidFill>
                  <a:srgbClr val="0000FF"/>
                </a:solidFill>
                <a:latin typeface="微软雅黑" panose="020B0503020204020204" pitchFamily="34" charset="-122"/>
                <a:ea typeface="微软雅黑" panose="020B0503020204020204" pitchFamily="34" charset="-122"/>
              </a:rPr>
              <a:t>函数名</a:t>
            </a:r>
            <a:r>
              <a:rPr lang="en-US" altLang="zh-CN" sz="1600" dirty="0">
                <a:solidFill>
                  <a:srgbClr val="0000FF"/>
                </a:solidFill>
                <a:latin typeface="微软雅黑" panose="020B0503020204020204" pitchFamily="34" charset="-122"/>
                <a:ea typeface="微软雅黑" panose="020B0503020204020204" pitchFamily="34" charset="-122"/>
              </a:rPr>
              <a:t>&gt;()</a:t>
            </a:r>
            <a:endParaRPr lang="pl-PL" altLang="zh-CN" sz="1600" dirty="0">
              <a:solidFill>
                <a:srgbClr val="0000FF"/>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69B25E43-BFDE-42C8-9A5B-DCFB797EE36A}"/>
              </a:ext>
            </a:extLst>
          </p:cNvPr>
          <p:cNvSpPr/>
          <p:nvPr/>
        </p:nvSpPr>
        <p:spPr>
          <a:xfrm>
            <a:off x="6876256" y="5150543"/>
            <a:ext cx="2160239" cy="338554"/>
          </a:xfrm>
          <a:prstGeom prst="rect">
            <a:avLst/>
          </a:prstGeom>
        </p:spPr>
        <p:txBody>
          <a:bodyPr wrap="square">
            <a:spAutoFit/>
          </a:bodyPr>
          <a:lstStyle/>
          <a:p>
            <a:pPr algn="l"/>
            <a:r>
              <a:rPr lang="en-US" altLang="zh-CN" sz="1600" dirty="0">
                <a:solidFill>
                  <a:srgbClr val="0000FF"/>
                </a:solidFill>
                <a:latin typeface="微软雅黑" panose="020B0503020204020204" pitchFamily="34" charset="-122"/>
                <a:ea typeface="微软雅黑" panose="020B0503020204020204" pitchFamily="34" charset="-122"/>
              </a:rPr>
              <a:t>&lt;</a:t>
            </a:r>
            <a:r>
              <a:rPr lang="zh-CN" altLang="en-US" sz="1600" dirty="0">
                <a:solidFill>
                  <a:srgbClr val="0000FF"/>
                </a:solidFill>
                <a:latin typeface="微软雅黑" panose="020B0503020204020204" pitchFamily="34" charset="-122"/>
                <a:ea typeface="微软雅黑" panose="020B0503020204020204" pitchFamily="34" charset="-122"/>
              </a:rPr>
              <a:t>函数名</a:t>
            </a:r>
            <a:r>
              <a:rPr lang="en-US" altLang="zh-CN" sz="1600" dirty="0">
                <a:solidFill>
                  <a:srgbClr val="0000FF"/>
                </a:solidFill>
                <a:latin typeface="微软雅黑" panose="020B0503020204020204" pitchFamily="34" charset="-122"/>
                <a:ea typeface="微软雅黑" panose="020B0503020204020204" pitchFamily="34" charset="-122"/>
              </a:rPr>
              <a:t>&gt;()</a:t>
            </a:r>
            <a:endParaRPr lang="pl-PL" altLang="zh-CN" sz="1600" dirty="0">
              <a:solidFill>
                <a:srgbClr val="0000FF"/>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A6EDB1B2-7AD4-4E3C-854B-5CE9587FFD8A}"/>
              </a:ext>
            </a:extLst>
          </p:cNvPr>
          <p:cNvSpPr/>
          <p:nvPr/>
        </p:nvSpPr>
        <p:spPr>
          <a:xfrm>
            <a:off x="6876256" y="5554456"/>
            <a:ext cx="2160239" cy="338554"/>
          </a:xfrm>
          <a:prstGeom prst="rect">
            <a:avLst/>
          </a:prstGeom>
        </p:spPr>
        <p:txBody>
          <a:bodyPr wrap="square">
            <a:spAutoFit/>
          </a:bodyPr>
          <a:lstStyle/>
          <a:p>
            <a:pPr algn="l"/>
            <a:r>
              <a:rPr lang="en-US" altLang="zh-CN" sz="1600" dirty="0">
                <a:solidFill>
                  <a:srgbClr val="0000FF"/>
                </a:solidFill>
                <a:latin typeface="微软雅黑" panose="020B0503020204020204" pitchFamily="34" charset="-122"/>
                <a:ea typeface="微软雅黑" panose="020B0503020204020204" pitchFamily="34" charset="-122"/>
              </a:rPr>
              <a:t>&lt;</a:t>
            </a:r>
            <a:r>
              <a:rPr lang="zh-CN" altLang="en-US" sz="1600" dirty="0">
                <a:solidFill>
                  <a:srgbClr val="0000FF"/>
                </a:solidFill>
                <a:latin typeface="微软雅黑" panose="020B0503020204020204" pitchFamily="34" charset="-122"/>
                <a:ea typeface="微软雅黑" panose="020B0503020204020204" pitchFamily="34" charset="-122"/>
              </a:rPr>
              <a:t>函数名</a:t>
            </a:r>
            <a:r>
              <a:rPr lang="en-US" altLang="zh-CN" sz="1600" dirty="0">
                <a:solidFill>
                  <a:srgbClr val="0000FF"/>
                </a:solidFill>
                <a:latin typeface="微软雅黑" panose="020B0503020204020204" pitchFamily="34" charset="-122"/>
                <a:ea typeface="微软雅黑" panose="020B0503020204020204" pitchFamily="34" charset="-122"/>
              </a:rPr>
              <a:t>&gt;()</a:t>
            </a:r>
            <a:endParaRPr lang="pl-PL" altLang="zh-CN" sz="1600" dirty="0">
              <a:solidFill>
                <a:srgbClr val="0000FF"/>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6EF94996-05C4-4F9A-9242-813480FF3CEB}"/>
              </a:ext>
            </a:extLst>
          </p:cNvPr>
          <p:cNvSpPr/>
          <p:nvPr/>
        </p:nvSpPr>
        <p:spPr>
          <a:xfrm>
            <a:off x="6876256" y="5958370"/>
            <a:ext cx="2160239" cy="338554"/>
          </a:xfrm>
          <a:prstGeom prst="rect">
            <a:avLst/>
          </a:prstGeom>
        </p:spPr>
        <p:txBody>
          <a:bodyPr wrap="square">
            <a:spAutoFit/>
          </a:bodyPr>
          <a:lstStyle/>
          <a:p>
            <a:r>
              <a:rPr lang="en-US" altLang="zh-CN" sz="1600" dirty="0">
                <a:solidFill>
                  <a:srgbClr val="0000FF"/>
                </a:solidFill>
                <a:latin typeface="微软雅黑" panose="020B0503020204020204" pitchFamily="34" charset="-122"/>
                <a:ea typeface="微软雅黑" panose="020B0503020204020204" pitchFamily="34" charset="-122"/>
              </a:rPr>
              <a:t>&lt;</a:t>
            </a:r>
            <a:r>
              <a:rPr lang="zh-CN" altLang="en-US" sz="1600" dirty="0">
                <a:solidFill>
                  <a:srgbClr val="0000FF"/>
                </a:solidFill>
                <a:latin typeface="微软雅黑" panose="020B0503020204020204" pitchFamily="34" charset="-122"/>
                <a:ea typeface="微软雅黑" panose="020B0503020204020204" pitchFamily="34" charset="-122"/>
              </a:rPr>
              <a:t>库别名</a:t>
            </a:r>
            <a:r>
              <a:rPr lang="en-US" altLang="zh-CN" sz="1600" dirty="0">
                <a:solidFill>
                  <a:srgbClr val="0000FF"/>
                </a:solidFill>
                <a:latin typeface="微软雅黑" panose="020B0503020204020204" pitchFamily="34" charset="-122"/>
                <a:ea typeface="微软雅黑" panose="020B0503020204020204" pitchFamily="34" charset="-122"/>
              </a:rPr>
              <a:t>&gt;.&lt;</a:t>
            </a:r>
            <a:r>
              <a:rPr lang="zh-CN" altLang="en-US" sz="1600" dirty="0">
                <a:solidFill>
                  <a:srgbClr val="0000FF"/>
                </a:solidFill>
                <a:latin typeface="微软雅黑" panose="020B0503020204020204" pitchFamily="34" charset="-122"/>
                <a:ea typeface="微软雅黑" panose="020B0503020204020204" pitchFamily="34" charset="-122"/>
              </a:rPr>
              <a:t>函数名</a:t>
            </a:r>
            <a:r>
              <a:rPr lang="en-US" altLang="zh-CN" sz="1600" dirty="0">
                <a:solidFill>
                  <a:srgbClr val="0000FF"/>
                </a:solidFill>
                <a:latin typeface="微软雅黑" panose="020B0503020204020204" pitchFamily="34" charset="-122"/>
                <a:ea typeface="微软雅黑" panose="020B0503020204020204" pitchFamily="34" charset="-122"/>
              </a:rPr>
              <a:t>&gt;()</a:t>
            </a:r>
            <a:endParaRPr lang="pl-PL" altLang="zh-CN" sz="16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3803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328592"/>
          </a:xfrm>
        </p:spPr>
        <p:txBody>
          <a:bodyPr>
            <a:normAutofit/>
          </a:bodyPr>
          <a:lstStyle/>
          <a:p>
            <a:r>
              <a:rPr lang="en-US" altLang="zh-CN" dirty="0"/>
              <a:t>1.1 Python</a:t>
            </a:r>
            <a:r>
              <a:rPr lang="zh-CN" altLang="en-US" dirty="0"/>
              <a:t>基本语法元素（</a:t>
            </a:r>
            <a:r>
              <a:rPr lang="en-US" altLang="zh-CN" dirty="0">
                <a:solidFill>
                  <a:srgbClr val="0000FF"/>
                </a:solidFill>
              </a:rPr>
              <a:t>3</a:t>
            </a:r>
            <a:r>
              <a:rPr lang="zh-CN" altLang="en-US" dirty="0">
                <a:solidFill>
                  <a:srgbClr val="0000FF"/>
                </a:solidFill>
              </a:rPr>
              <a:t>项内容</a:t>
            </a:r>
            <a:r>
              <a:rPr lang="zh-CN" altLang="en-US" dirty="0"/>
              <a:t>）</a:t>
            </a:r>
            <a:endParaRPr lang="en-US" altLang="zh-CN" dirty="0"/>
          </a:p>
          <a:p>
            <a:pPr lvl="1"/>
            <a:r>
              <a:rPr lang="zh-CN" altLang="en-US" dirty="0"/>
              <a:t>考点②：基本输入输出函数：</a:t>
            </a:r>
            <a:r>
              <a:rPr lang="en-US" altLang="zh-CN" dirty="0">
                <a:solidFill>
                  <a:srgbClr val="0000FF"/>
                </a:solidFill>
              </a:rPr>
              <a:t>input()</a:t>
            </a:r>
            <a:r>
              <a:rPr lang="zh-CN" altLang="en-US" dirty="0"/>
              <a:t>、</a:t>
            </a:r>
            <a:r>
              <a:rPr lang="en-US" altLang="zh-CN" dirty="0">
                <a:solidFill>
                  <a:srgbClr val="0000FF"/>
                </a:solidFill>
              </a:rPr>
              <a:t>eval()</a:t>
            </a:r>
            <a:r>
              <a:rPr lang="zh-CN" altLang="en-US" dirty="0"/>
              <a:t>、</a:t>
            </a:r>
            <a:r>
              <a:rPr lang="en-US" altLang="zh-CN" dirty="0">
                <a:solidFill>
                  <a:srgbClr val="0000FF"/>
                </a:solidFill>
              </a:rPr>
              <a:t>print()</a:t>
            </a:r>
          </a:p>
          <a:p>
            <a:pPr lvl="2"/>
            <a:r>
              <a:rPr lang="en-US" altLang="zh-CN" dirty="0">
                <a:solidFill>
                  <a:srgbClr val="0000FF"/>
                </a:solidFill>
              </a:rPr>
              <a:t>input()</a:t>
            </a:r>
            <a:r>
              <a:rPr lang="zh-CN" altLang="en-US" dirty="0"/>
              <a:t>函数从控制台获得输入并以</a:t>
            </a:r>
            <a:r>
              <a:rPr lang="zh-CN" altLang="en-US" dirty="0">
                <a:solidFill>
                  <a:srgbClr val="0000FF"/>
                </a:solidFill>
              </a:rPr>
              <a:t>字符串类型</a:t>
            </a:r>
            <a:r>
              <a:rPr lang="zh-CN" altLang="en-US" dirty="0"/>
              <a:t>返回</a:t>
            </a:r>
            <a:endParaRPr lang="en-US" altLang="zh-CN" dirty="0"/>
          </a:p>
          <a:p>
            <a:pPr lvl="2"/>
            <a:endParaRPr lang="en-US" altLang="zh-CN" dirty="0"/>
          </a:p>
          <a:p>
            <a:pPr lvl="2"/>
            <a:r>
              <a:rPr lang="en-US" altLang="zh-CN" dirty="0">
                <a:solidFill>
                  <a:srgbClr val="0000FF"/>
                </a:solidFill>
              </a:rPr>
              <a:t>eval()</a:t>
            </a:r>
            <a:r>
              <a:rPr lang="zh-CN" altLang="en-US" dirty="0"/>
              <a:t>函数去掉字符串外侧引号并执行字符串内容</a:t>
            </a:r>
            <a:endParaRPr lang="en-US" altLang="zh-CN" dirty="0"/>
          </a:p>
          <a:p>
            <a:pPr lvl="2"/>
            <a:endParaRPr lang="en-US" altLang="zh-CN" dirty="0"/>
          </a:p>
          <a:p>
            <a:pPr lvl="2"/>
            <a:r>
              <a:rPr lang="en-US" altLang="zh-CN" dirty="0">
                <a:solidFill>
                  <a:srgbClr val="0000FF"/>
                </a:solidFill>
              </a:rPr>
              <a:t>print()</a:t>
            </a:r>
            <a:r>
              <a:rPr lang="zh-CN" altLang="en-US" dirty="0"/>
              <a:t>函数用于输出</a:t>
            </a:r>
            <a:r>
              <a:rPr lang="en-US" altLang="zh-CN" dirty="0"/>
              <a:t>(</a:t>
            </a:r>
            <a:r>
              <a:rPr lang="zh-CN" altLang="en-US" dirty="0"/>
              <a:t>运算</a:t>
            </a:r>
            <a:r>
              <a:rPr lang="en-US" altLang="zh-CN" dirty="0"/>
              <a:t>)</a:t>
            </a:r>
            <a:r>
              <a:rPr lang="zh-CN" altLang="en-US" dirty="0"/>
              <a:t>结果，有</a:t>
            </a:r>
            <a:r>
              <a:rPr lang="en-US" altLang="zh-CN" dirty="0"/>
              <a:t>3</a:t>
            </a:r>
            <a:r>
              <a:rPr lang="zh-CN" altLang="en-US" dirty="0"/>
              <a:t>种用法：</a:t>
            </a:r>
            <a:endParaRPr lang="en-US" altLang="zh-CN" dirty="0"/>
          </a:p>
          <a:p>
            <a:pPr lvl="3"/>
            <a:r>
              <a:rPr lang="zh-CN" altLang="en-US" dirty="0"/>
              <a:t>单变量输出：</a:t>
            </a:r>
            <a:r>
              <a:rPr lang="en-US" altLang="zh-CN" dirty="0">
                <a:solidFill>
                  <a:srgbClr val="0000FF"/>
                </a:solidFill>
              </a:rPr>
              <a:t> print(&lt;</a:t>
            </a:r>
            <a:r>
              <a:rPr lang="zh-CN" altLang="en-US" dirty="0">
                <a:solidFill>
                  <a:srgbClr val="0000FF"/>
                </a:solidFill>
              </a:rPr>
              <a:t>变量</a:t>
            </a:r>
            <a:r>
              <a:rPr lang="en-US" altLang="zh-CN" dirty="0">
                <a:solidFill>
                  <a:srgbClr val="0000FF"/>
                </a:solidFill>
              </a:rPr>
              <a:t>&gt;)</a:t>
            </a:r>
            <a:endParaRPr lang="en-US" altLang="zh-CN" dirty="0"/>
          </a:p>
          <a:p>
            <a:pPr lvl="3"/>
            <a:r>
              <a:rPr lang="zh-CN" altLang="en-US" dirty="0"/>
              <a:t>多变量输出：</a:t>
            </a:r>
            <a:r>
              <a:rPr lang="en-US" altLang="zh-CN" dirty="0">
                <a:solidFill>
                  <a:srgbClr val="0000FF"/>
                </a:solidFill>
              </a:rPr>
              <a:t> print(&lt;</a:t>
            </a:r>
            <a:r>
              <a:rPr lang="zh-CN" altLang="en-US" dirty="0">
                <a:solidFill>
                  <a:srgbClr val="0000FF"/>
                </a:solidFill>
              </a:rPr>
              <a:t>变量</a:t>
            </a:r>
            <a:r>
              <a:rPr lang="en-US" altLang="zh-CN" dirty="0">
                <a:solidFill>
                  <a:srgbClr val="0000FF"/>
                </a:solidFill>
              </a:rPr>
              <a:t>1&gt;, &lt;</a:t>
            </a:r>
            <a:r>
              <a:rPr lang="zh-CN" altLang="en-US" dirty="0">
                <a:solidFill>
                  <a:srgbClr val="0000FF"/>
                </a:solidFill>
              </a:rPr>
              <a:t>变量</a:t>
            </a:r>
            <a:r>
              <a:rPr lang="en-US" altLang="zh-CN" dirty="0">
                <a:solidFill>
                  <a:srgbClr val="0000FF"/>
                </a:solidFill>
              </a:rPr>
              <a:t>2&gt;, …, &lt;</a:t>
            </a:r>
            <a:r>
              <a:rPr lang="zh-CN" altLang="en-US" dirty="0">
                <a:solidFill>
                  <a:srgbClr val="0000FF"/>
                </a:solidFill>
              </a:rPr>
              <a:t>变量</a:t>
            </a:r>
            <a:r>
              <a:rPr lang="en-US" altLang="zh-CN" dirty="0">
                <a:solidFill>
                  <a:srgbClr val="0000FF"/>
                </a:solidFill>
              </a:rPr>
              <a:t>n&gt;)</a:t>
            </a:r>
            <a:endParaRPr lang="en-US" altLang="zh-CN" dirty="0"/>
          </a:p>
          <a:p>
            <a:pPr lvl="3"/>
            <a:r>
              <a:rPr lang="zh-CN" altLang="en-US" dirty="0"/>
              <a:t>混合输出（槽格式）：</a:t>
            </a:r>
            <a:r>
              <a:rPr lang="en-US" altLang="zh-CN" dirty="0">
                <a:solidFill>
                  <a:srgbClr val="0000FF"/>
                </a:solidFill>
              </a:rPr>
              <a:t> print(&lt;</a:t>
            </a:r>
            <a:r>
              <a:rPr lang="zh-CN" altLang="en-US" dirty="0">
                <a:solidFill>
                  <a:srgbClr val="0000FF"/>
                </a:solidFill>
              </a:rPr>
              <a:t>字符串模板</a:t>
            </a:r>
            <a:r>
              <a:rPr lang="en-US" altLang="zh-CN" dirty="0">
                <a:solidFill>
                  <a:srgbClr val="0000FF"/>
                </a:solidFill>
              </a:rPr>
              <a:t>&gt;.format(&lt;</a:t>
            </a:r>
            <a:r>
              <a:rPr lang="zh-CN" altLang="en-US" dirty="0">
                <a:solidFill>
                  <a:srgbClr val="0000FF"/>
                </a:solidFill>
              </a:rPr>
              <a:t>变量</a:t>
            </a:r>
            <a:r>
              <a:rPr lang="en-US" altLang="zh-CN" dirty="0">
                <a:solidFill>
                  <a:srgbClr val="0000FF"/>
                </a:solidFill>
              </a:rPr>
              <a:t>1&gt;, &lt;</a:t>
            </a:r>
            <a:r>
              <a:rPr lang="zh-CN" altLang="en-US" dirty="0">
                <a:solidFill>
                  <a:srgbClr val="0000FF"/>
                </a:solidFill>
              </a:rPr>
              <a:t>变量</a:t>
            </a:r>
            <a:r>
              <a:rPr lang="en-US" altLang="zh-CN" dirty="0">
                <a:solidFill>
                  <a:srgbClr val="0000FF"/>
                </a:solidFill>
              </a:rPr>
              <a:t>2&gt;, …, &lt;</a:t>
            </a:r>
            <a:r>
              <a:rPr lang="zh-CN" altLang="en-US" dirty="0">
                <a:solidFill>
                  <a:srgbClr val="0000FF"/>
                </a:solidFill>
              </a:rPr>
              <a:t>变量</a:t>
            </a:r>
            <a:r>
              <a:rPr lang="en-US" altLang="zh-CN" dirty="0">
                <a:solidFill>
                  <a:srgbClr val="0000FF"/>
                </a:solidFill>
              </a:rPr>
              <a:t>n&gt;))</a:t>
            </a:r>
            <a:endParaRPr lang="en-US" altLang="zh-CN" dirty="0"/>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14</a:t>
            </a:fld>
            <a:endParaRPr lang="en-US" altLang="zh-CN"/>
          </a:p>
        </p:txBody>
      </p:sp>
      <p:sp>
        <p:nvSpPr>
          <p:cNvPr id="9" name="矩形 8">
            <a:extLst>
              <a:ext uri="{FF2B5EF4-FFF2-40B4-BE49-F238E27FC236}">
                <a16:creationId xmlns:a16="http://schemas.microsoft.com/office/drawing/2014/main" id="{1C9D572E-2340-47E3-A7CA-558FA7F8211A}"/>
              </a:ext>
            </a:extLst>
          </p:cNvPr>
          <p:cNvSpPr/>
          <p:nvPr/>
        </p:nvSpPr>
        <p:spPr>
          <a:xfrm>
            <a:off x="2843808" y="2780928"/>
            <a:ext cx="3686249" cy="369332"/>
          </a:xfrm>
          <a:prstGeom prst="rect">
            <a:avLst/>
          </a:prstGeom>
        </p:spPr>
        <p:txBody>
          <a:bodyPr wrap="square">
            <a:spAutoFit/>
          </a:bodyPr>
          <a:lstStyle/>
          <a:p>
            <a:pPr algn="l"/>
            <a:r>
              <a:rPr lang="en-US" altLang="zh-CN" dirty="0">
                <a:solidFill>
                  <a:srgbClr val="0000FF"/>
                </a:solidFill>
                <a:latin typeface="微软雅黑" panose="020B0503020204020204" pitchFamily="34" charset="-122"/>
                <a:ea typeface="微软雅黑" panose="020B0503020204020204" pitchFamily="34" charset="-122"/>
              </a:rPr>
              <a:t>&lt;</a:t>
            </a:r>
            <a:r>
              <a:rPr lang="zh-CN" altLang="en-US" dirty="0">
                <a:solidFill>
                  <a:srgbClr val="0000FF"/>
                </a:solidFill>
                <a:latin typeface="微软雅黑" panose="020B0503020204020204" pitchFamily="34" charset="-122"/>
                <a:ea typeface="微软雅黑" panose="020B0503020204020204" pitchFamily="34" charset="-122"/>
              </a:rPr>
              <a:t>变量</a:t>
            </a:r>
            <a:r>
              <a:rPr lang="en-US" altLang="zh-CN" dirty="0">
                <a:solidFill>
                  <a:srgbClr val="0000FF"/>
                </a:solidFill>
                <a:latin typeface="微软雅黑" panose="020B0503020204020204" pitchFamily="34" charset="-122"/>
                <a:ea typeface="微软雅黑" panose="020B0503020204020204" pitchFamily="34" charset="-122"/>
              </a:rPr>
              <a:t>&gt;=input(&lt;"</a:t>
            </a:r>
            <a:r>
              <a:rPr lang="zh-CN" altLang="en-US" dirty="0">
                <a:solidFill>
                  <a:srgbClr val="0000FF"/>
                </a:solidFill>
                <a:latin typeface="微软雅黑" panose="020B0503020204020204" pitchFamily="34" charset="-122"/>
                <a:ea typeface="微软雅黑" panose="020B0503020204020204" pitchFamily="34" charset="-122"/>
              </a:rPr>
              <a:t>提示性文字</a:t>
            </a:r>
            <a:r>
              <a:rPr lang="en-US" altLang="zh-CN" dirty="0">
                <a:solidFill>
                  <a:srgbClr val="0000FF"/>
                </a:solidFill>
                <a:latin typeface="微软雅黑" panose="020B0503020204020204" pitchFamily="34" charset="-122"/>
                <a:ea typeface="微软雅黑" panose="020B0503020204020204" pitchFamily="34" charset="-122"/>
              </a:rPr>
              <a:t>"&gt;)</a:t>
            </a:r>
            <a:endParaRPr lang="pl-PL" altLang="zh-CN" dirty="0">
              <a:solidFill>
                <a:srgbClr val="0000FF"/>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AAB3557F-BB18-4BE6-A0B7-CEB209E3452F}"/>
              </a:ext>
            </a:extLst>
          </p:cNvPr>
          <p:cNvSpPr/>
          <p:nvPr/>
        </p:nvSpPr>
        <p:spPr>
          <a:xfrm>
            <a:off x="2728874" y="3645024"/>
            <a:ext cx="3686249" cy="369332"/>
          </a:xfrm>
          <a:prstGeom prst="rect">
            <a:avLst/>
          </a:prstGeom>
        </p:spPr>
        <p:txBody>
          <a:bodyPr wrap="square">
            <a:spAutoFit/>
          </a:bodyPr>
          <a:lstStyle/>
          <a:p>
            <a:r>
              <a:rPr lang="en-US" altLang="zh-CN" dirty="0">
                <a:solidFill>
                  <a:srgbClr val="0000FF"/>
                </a:solidFill>
                <a:latin typeface="微软雅黑" panose="020B0503020204020204" pitchFamily="34" charset="-122"/>
                <a:ea typeface="微软雅黑" panose="020B0503020204020204" pitchFamily="34" charset="-122"/>
              </a:rPr>
              <a:t>&lt;</a:t>
            </a:r>
            <a:r>
              <a:rPr lang="zh-CN" altLang="en-US" dirty="0">
                <a:solidFill>
                  <a:srgbClr val="0000FF"/>
                </a:solidFill>
                <a:latin typeface="微软雅黑" panose="020B0503020204020204" pitchFamily="34" charset="-122"/>
                <a:ea typeface="微软雅黑" panose="020B0503020204020204" pitchFamily="34" charset="-122"/>
              </a:rPr>
              <a:t>变量</a:t>
            </a:r>
            <a:r>
              <a:rPr lang="en-US" altLang="zh-CN" dirty="0">
                <a:solidFill>
                  <a:srgbClr val="0000FF"/>
                </a:solidFill>
                <a:latin typeface="微软雅黑" panose="020B0503020204020204" pitchFamily="34" charset="-122"/>
                <a:ea typeface="微软雅黑" panose="020B0503020204020204" pitchFamily="34" charset="-122"/>
              </a:rPr>
              <a:t>&gt;=eval(&lt;</a:t>
            </a:r>
            <a:r>
              <a:rPr lang="zh-CN" altLang="en-US" dirty="0">
                <a:solidFill>
                  <a:srgbClr val="0000FF"/>
                </a:solidFill>
                <a:latin typeface="微软雅黑" panose="020B0503020204020204" pitchFamily="34" charset="-122"/>
                <a:ea typeface="微软雅黑" panose="020B0503020204020204" pitchFamily="34" charset="-122"/>
              </a:rPr>
              <a:t>字符串</a:t>
            </a:r>
            <a:r>
              <a:rPr lang="en-US" altLang="zh-CN" dirty="0">
                <a:solidFill>
                  <a:srgbClr val="0000FF"/>
                </a:solidFill>
                <a:latin typeface="微软雅黑" panose="020B0503020204020204" pitchFamily="34" charset="-122"/>
                <a:ea typeface="微软雅黑" panose="020B0503020204020204" pitchFamily="34" charset="-122"/>
              </a:rPr>
              <a:t>&gt;)</a:t>
            </a:r>
            <a:endParaRPr lang="pl-PL" altLang="zh-CN"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7655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328592"/>
          </a:xfrm>
        </p:spPr>
        <p:txBody>
          <a:bodyPr>
            <a:normAutofit/>
          </a:bodyPr>
          <a:lstStyle/>
          <a:p>
            <a:r>
              <a:rPr lang="en-US" altLang="zh-CN" dirty="0"/>
              <a:t>1.1 Python</a:t>
            </a:r>
            <a:r>
              <a:rPr lang="zh-CN" altLang="en-US" dirty="0"/>
              <a:t>基本语法元素（</a:t>
            </a:r>
            <a:r>
              <a:rPr lang="en-US" altLang="zh-CN" dirty="0">
                <a:solidFill>
                  <a:srgbClr val="0000FF"/>
                </a:solidFill>
              </a:rPr>
              <a:t>3</a:t>
            </a:r>
            <a:r>
              <a:rPr lang="zh-CN" altLang="en-US" dirty="0">
                <a:solidFill>
                  <a:srgbClr val="0000FF"/>
                </a:solidFill>
              </a:rPr>
              <a:t>项内容</a:t>
            </a:r>
            <a:r>
              <a:rPr lang="zh-CN" altLang="en-US" dirty="0"/>
              <a:t>）</a:t>
            </a:r>
            <a:endParaRPr lang="en-US" altLang="zh-CN" dirty="0"/>
          </a:p>
          <a:p>
            <a:pPr lvl="1"/>
            <a:r>
              <a:rPr lang="zh-CN" altLang="en-US" dirty="0"/>
              <a:t>考点③：代码书写风格与语言特点</a:t>
            </a:r>
            <a:endParaRPr lang="en-US" altLang="zh-CN" dirty="0"/>
          </a:p>
          <a:p>
            <a:pPr lvl="2"/>
            <a:r>
              <a:rPr lang="en-US" altLang="zh-CN" dirty="0"/>
              <a:t>Python</a:t>
            </a:r>
            <a:r>
              <a:rPr lang="zh-CN" altLang="en-US" dirty="0"/>
              <a:t>之禅显示方法：</a:t>
            </a:r>
            <a:r>
              <a:rPr lang="en-US" altLang="zh-CN" dirty="0">
                <a:solidFill>
                  <a:srgbClr val="0000FF"/>
                </a:solidFill>
              </a:rPr>
              <a:t>import this</a:t>
            </a:r>
          </a:p>
          <a:p>
            <a:pPr lvl="2"/>
            <a:r>
              <a:rPr lang="zh-CN" altLang="en-US" dirty="0"/>
              <a:t>主要风格：优美、明了、简洁、不凌乱、扁平、间隔、可读</a:t>
            </a:r>
            <a:endParaRPr lang="en-US" altLang="zh-CN" dirty="0"/>
          </a:p>
          <a:p>
            <a:pPr lvl="2"/>
            <a:r>
              <a:rPr lang="en-US" altLang="zh-CN" dirty="0"/>
              <a:t>3</a:t>
            </a:r>
            <a:r>
              <a:rPr lang="zh-CN" altLang="en-US" dirty="0"/>
              <a:t>个最主要的特点：</a:t>
            </a:r>
            <a:r>
              <a:rPr lang="zh-CN" altLang="en-US" dirty="0">
                <a:solidFill>
                  <a:srgbClr val="0000FF"/>
                </a:solidFill>
              </a:rPr>
              <a:t>通用脚本语言</a:t>
            </a:r>
            <a:r>
              <a:rPr lang="zh-CN" altLang="en-US" dirty="0"/>
              <a:t>、</a:t>
            </a:r>
            <a:r>
              <a:rPr lang="zh-CN" altLang="en-US" dirty="0">
                <a:solidFill>
                  <a:srgbClr val="0000FF"/>
                </a:solidFill>
              </a:rPr>
              <a:t>语法简洁</a:t>
            </a:r>
            <a:r>
              <a:rPr lang="zh-CN" altLang="en-US" dirty="0"/>
              <a:t>、</a:t>
            </a:r>
            <a:r>
              <a:rPr lang="zh-CN" altLang="en-US" dirty="0">
                <a:solidFill>
                  <a:srgbClr val="0000FF"/>
                </a:solidFill>
              </a:rPr>
              <a:t>生态高产</a:t>
            </a:r>
            <a:endParaRPr lang="en-US" altLang="zh-CN" dirty="0">
              <a:solidFill>
                <a:srgbClr val="0000FF"/>
              </a:solidFill>
            </a:endParaRPr>
          </a:p>
          <a:p>
            <a:pPr lvl="2"/>
            <a:r>
              <a:rPr lang="zh-CN" altLang="en-US" dirty="0"/>
              <a:t>其他特点：</a:t>
            </a:r>
            <a:r>
              <a:rPr lang="zh-CN" altLang="en-US" dirty="0">
                <a:solidFill>
                  <a:srgbClr val="0000FF"/>
                </a:solidFill>
              </a:rPr>
              <a:t>跨平台、强制可读、支持中文、模式多样、类库便捷</a:t>
            </a:r>
            <a:endParaRPr lang="en-US" altLang="zh-CN" dirty="0">
              <a:solidFill>
                <a:srgbClr val="0000FF"/>
              </a:solidFill>
            </a:endParaRPr>
          </a:p>
          <a:p>
            <a:pPr lvl="2"/>
            <a:r>
              <a:rPr lang="en-US" altLang="zh-CN" dirty="0"/>
              <a:t>Python</a:t>
            </a:r>
            <a:r>
              <a:rPr lang="zh-CN" altLang="en-US" dirty="0"/>
              <a:t>设计哲学：优雅、明确、简单。</a:t>
            </a:r>
          </a:p>
          <a:p>
            <a:pPr lvl="2"/>
            <a:r>
              <a:rPr lang="en-US" altLang="zh-CN" dirty="0"/>
              <a:t>Python</a:t>
            </a:r>
            <a:r>
              <a:rPr lang="zh-CN" altLang="en-US" dirty="0"/>
              <a:t>开发哲学：用一种方法，最好是只有一种方法来做一件事。</a:t>
            </a:r>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15</a:t>
            </a:fld>
            <a:endParaRPr lang="en-US" altLang="zh-CN"/>
          </a:p>
        </p:txBody>
      </p:sp>
      <p:sp>
        <p:nvSpPr>
          <p:cNvPr id="5" name="矩形 4">
            <a:extLst>
              <a:ext uri="{FF2B5EF4-FFF2-40B4-BE49-F238E27FC236}">
                <a16:creationId xmlns:a16="http://schemas.microsoft.com/office/drawing/2014/main" id="{4B46AC97-8157-4A24-868E-899BCEC68FDD}"/>
              </a:ext>
            </a:extLst>
          </p:cNvPr>
          <p:cNvSpPr/>
          <p:nvPr/>
        </p:nvSpPr>
        <p:spPr>
          <a:xfrm>
            <a:off x="6804248" y="1268760"/>
            <a:ext cx="2232248" cy="1446550"/>
          </a:xfrm>
          <a:prstGeom prst="rect">
            <a:avLst/>
          </a:prstGeom>
          <a:solidFill>
            <a:schemeClr val="tx1"/>
          </a:solidFill>
        </p:spPr>
        <p:txBody>
          <a:bodyPr wrap="square">
            <a:spAutoFit/>
          </a:bodyPr>
          <a:lstStyle/>
          <a:p>
            <a:r>
              <a:rPr lang="en-US" altLang="zh-CN" sz="1100" dirty="0">
                <a:solidFill>
                  <a:schemeClr val="bg1">
                    <a:lumMod val="85000"/>
                  </a:schemeClr>
                </a:solidFill>
              </a:rPr>
              <a:t>Beautiful is better than ugly.</a:t>
            </a:r>
          </a:p>
          <a:p>
            <a:r>
              <a:rPr lang="en-US" altLang="zh-CN" sz="1100" dirty="0">
                <a:solidFill>
                  <a:schemeClr val="bg1">
                    <a:lumMod val="85000"/>
                  </a:schemeClr>
                </a:solidFill>
              </a:rPr>
              <a:t>Explicit is better than implicit.</a:t>
            </a:r>
          </a:p>
          <a:p>
            <a:r>
              <a:rPr lang="en-US" altLang="zh-CN" sz="1100" dirty="0">
                <a:solidFill>
                  <a:schemeClr val="bg1">
                    <a:lumMod val="85000"/>
                  </a:schemeClr>
                </a:solidFill>
              </a:rPr>
              <a:t>Simple is better than complex.</a:t>
            </a:r>
          </a:p>
          <a:p>
            <a:r>
              <a:rPr lang="en-US" altLang="zh-CN" sz="1100" dirty="0">
                <a:solidFill>
                  <a:schemeClr val="bg1">
                    <a:lumMod val="85000"/>
                  </a:schemeClr>
                </a:solidFill>
              </a:rPr>
              <a:t>Complex is better than complicated.</a:t>
            </a:r>
          </a:p>
          <a:p>
            <a:r>
              <a:rPr lang="en-US" altLang="zh-CN" sz="1100" dirty="0">
                <a:solidFill>
                  <a:schemeClr val="bg1">
                    <a:lumMod val="85000"/>
                  </a:schemeClr>
                </a:solidFill>
              </a:rPr>
              <a:t>Flat is better than nested.</a:t>
            </a:r>
          </a:p>
          <a:p>
            <a:r>
              <a:rPr lang="en-US" altLang="zh-CN" sz="1100" dirty="0">
                <a:solidFill>
                  <a:schemeClr val="bg1">
                    <a:lumMod val="85000"/>
                  </a:schemeClr>
                </a:solidFill>
              </a:rPr>
              <a:t>Sparse is better than dense.</a:t>
            </a:r>
          </a:p>
          <a:p>
            <a:r>
              <a:rPr lang="en-US" altLang="zh-CN" sz="1100" dirty="0">
                <a:solidFill>
                  <a:schemeClr val="bg1">
                    <a:lumMod val="85000"/>
                  </a:schemeClr>
                </a:solidFill>
              </a:rPr>
              <a:t>Readability counts.</a:t>
            </a:r>
          </a:p>
          <a:p>
            <a:r>
              <a:rPr lang="en-US" altLang="zh-CN" sz="1100" dirty="0">
                <a:solidFill>
                  <a:schemeClr val="bg1">
                    <a:lumMod val="85000"/>
                  </a:schemeClr>
                </a:solidFill>
              </a:rPr>
              <a:t>……</a:t>
            </a:r>
            <a:endParaRPr lang="zh-CN" altLang="en-US" sz="1100" dirty="0">
              <a:solidFill>
                <a:schemeClr val="bg1">
                  <a:lumMod val="85000"/>
                </a:schemeClr>
              </a:solidFill>
            </a:endParaRPr>
          </a:p>
        </p:txBody>
      </p:sp>
    </p:spTree>
    <p:extLst>
      <p:ext uri="{BB962C8B-B14F-4D97-AF65-F5344CB8AC3E}">
        <p14:creationId xmlns:p14="http://schemas.microsoft.com/office/powerpoint/2010/main" val="1477103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p:txBody>
          <a:bodyPr>
            <a:normAutofit/>
          </a:bodyPr>
          <a:lstStyle/>
          <a:p>
            <a:pPr lvl="0"/>
            <a:r>
              <a:rPr lang="en-US" altLang="zh-CN" dirty="0"/>
              <a:t>1.2 Python</a:t>
            </a:r>
            <a:r>
              <a:rPr lang="zh-CN" altLang="en-US" dirty="0"/>
              <a:t>基本数据类型（</a:t>
            </a:r>
            <a:r>
              <a:rPr lang="en-US" altLang="zh-CN" dirty="0">
                <a:solidFill>
                  <a:srgbClr val="0000FF"/>
                </a:solidFill>
              </a:rPr>
              <a:t>5</a:t>
            </a:r>
            <a:r>
              <a:rPr lang="zh-CN" altLang="en-US" dirty="0">
                <a:solidFill>
                  <a:srgbClr val="0000FF"/>
                </a:solidFill>
              </a:rPr>
              <a:t>项内容</a:t>
            </a:r>
            <a:r>
              <a:rPr lang="zh-CN" altLang="en-US" dirty="0"/>
              <a:t>）</a:t>
            </a:r>
            <a:endParaRPr lang="en-US" altLang="zh-CN" dirty="0"/>
          </a:p>
          <a:p>
            <a:pPr lvl="1"/>
            <a:r>
              <a:rPr lang="zh-CN" altLang="en-US" dirty="0"/>
              <a:t>考点①：数字类型：</a:t>
            </a:r>
            <a:r>
              <a:rPr lang="zh-CN" altLang="en-US" dirty="0">
                <a:solidFill>
                  <a:srgbClr val="0000FF"/>
                </a:solidFill>
              </a:rPr>
              <a:t>整数</a:t>
            </a:r>
            <a:r>
              <a:rPr lang="zh-CN" altLang="en-US" dirty="0"/>
              <a:t>、</a:t>
            </a:r>
            <a:r>
              <a:rPr lang="zh-CN" altLang="en-US" dirty="0">
                <a:solidFill>
                  <a:srgbClr val="0000FF"/>
                </a:solidFill>
              </a:rPr>
              <a:t>浮点数</a:t>
            </a:r>
            <a:r>
              <a:rPr lang="zh-CN" altLang="en-US" dirty="0"/>
              <a:t>和复数</a:t>
            </a:r>
            <a:endParaRPr lang="en-US" altLang="zh-CN" dirty="0"/>
          </a:p>
          <a:p>
            <a:pPr lvl="2"/>
            <a:r>
              <a:rPr lang="zh-CN" altLang="en-US" dirty="0">
                <a:solidFill>
                  <a:srgbClr val="0000FF"/>
                </a:solidFill>
              </a:rPr>
              <a:t>整数</a:t>
            </a:r>
            <a:r>
              <a:rPr lang="zh-CN" altLang="en-US" dirty="0"/>
              <a:t>：没有取值范围限制，有</a:t>
            </a:r>
            <a:r>
              <a:rPr lang="en-US" altLang="zh-CN" dirty="0"/>
              <a:t>4</a:t>
            </a:r>
            <a:r>
              <a:rPr lang="zh-CN" altLang="en-US" dirty="0"/>
              <a:t>种进制表示形式，默认采用</a:t>
            </a:r>
            <a:r>
              <a:rPr lang="zh-CN" altLang="en-US" b="1" dirty="0"/>
              <a:t>十进制</a:t>
            </a:r>
            <a:r>
              <a:rPr lang="zh-CN" altLang="en-US" dirty="0"/>
              <a:t>，其他进制需要使用引导符号：</a:t>
            </a:r>
            <a:endParaRPr lang="en-US" altLang="zh-CN" dirty="0"/>
          </a:p>
          <a:p>
            <a:pPr lvl="3"/>
            <a:r>
              <a:rPr lang="zh-CN" altLang="en-US" dirty="0"/>
              <a:t>二进制</a:t>
            </a:r>
            <a:r>
              <a:rPr lang="en-US" altLang="zh-CN" dirty="0"/>
              <a:t>(0b/0B)</a:t>
            </a:r>
            <a:r>
              <a:rPr lang="zh-CN" altLang="en-US" dirty="0"/>
              <a:t>、十进制、八进制</a:t>
            </a:r>
            <a:r>
              <a:rPr lang="en-US" altLang="zh-CN" dirty="0"/>
              <a:t>(0o/0O)</a:t>
            </a:r>
            <a:r>
              <a:rPr lang="zh-CN" altLang="en-US" dirty="0"/>
              <a:t>、十六进制</a:t>
            </a:r>
            <a:r>
              <a:rPr lang="en-US" altLang="zh-CN" dirty="0"/>
              <a:t>(0x/0X)</a:t>
            </a:r>
          </a:p>
          <a:p>
            <a:pPr lvl="2"/>
            <a:r>
              <a:rPr lang="zh-CN" altLang="en-US" dirty="0">
                <a:solidFill>
                  <a:srgbClr val="0000FF"/>
                </a:solidFill>
              </a:rPr>
              <a:t>浮点数</a:t>
            </a:r>
            <a:r>
              <a:rPr lang="zh-CN" altLang="en-US" dirty="0"/>
              <a:t>：数值范围和小数精度受系统限制，有</a:t>
            </a:r>
            <a:r>
              <a:rPr lang="en-US" altLang="zh-CN" dirty="0"/>
              <a:t>2</a:t>
            </a:r>
            <a:r>
              <a:rPr lang="zh-CN" altLang="en-US" dirty="0"/>
              <a:t>种表示方法</a:t>
            </a:r>
            <a:endParaRPr lang="en-US" altLang="zh-CN" dirty="0"/>
          </a:p>
          <a:p>
            <a:pPr lvl="3"/>
            <a:r>
              <a:rPr lang="zh-CN" altLang="en-US" dirty="0"/>
              <a:t>十进制的一般表示和科学计数法表示</a:t>
            </a:r>
            <a:endParaRPr lang="en-US" altLang="zh-CN" dirty="0"/>
          </a:p>
          <a:p>
            <a:pPr lvl="3"/>
            <a:r>
              <a:rPr lang="zh-CN" altLang="en-US" dirty="0"/>
              <a:t>浮点数运算存在</a:t>
            </a:r>
            <a:r>
              <a:rPr lang="zh-CN" altLang="en-US" dirty="0">
                <a:solidFill>
                  <a:srgbClr val="FF0000"/>
                </a:solidFill>
              </a:rPr>
              <a:t>不确定尾数</a:t>
            </a:r>
            <a:r>
              <a:rPr lang="zh-CN" altLang="en-US" dirty="0"/>
              <a:t>问题，可通过</a:t>
            </a:r>
            <a:r>
              <a:rPr lang="en-US" altLang="zh-CN" dirty="0">
                <a:solidFill>
                  <a:srgbClr val="0000FF"/>
                </a:solidFill>
              </a:rPr>
              <a:t>round(</a:t>
            </a:r>
            <a:r>
              <a:rPr lang="en-US" altLang="zh-CN" dirty="0" err="1">
                <a:solidFill>
                  <a:srgbClr val="0000FF"/>
                </a:solidFill>
              </a:rPr>
              <a:t>x,d</a:t>
            </a:r>
            <a:r>
              <a:rPr lang="en-US" altLang="zh-CN" dirty="0">
                <a:solidFill>
                  <a:srgbClr val="0000FF"/>
                </a:solidFill>
              </a:rPr>
              <a:t>)</a:t>
            </a:r>
            <a:r>
              <a:rPr lang="zh-CN" altLang="en-US" dirty="0"/>
              <a:t>控制。</a:t>
            </a:r>
            <a:endParaRPr lang="en-US" altLang="zh-CN" dirty="0"/>
          </a:p>
          <a:p>
            <a:pPr lvl="2"/>
            <a:r>
              <a:rPr lang="zh-CN" altLang="en-US" dirty="0"/>
              <a:t>复数：表示方法</a:t>
            </a:r>
            <a:r>
              <a:rPr lang="en-US" altLang="zh-CN" dirty="0" err="1"/>
              <a:t>a+bj</a:t>
            </a:r>
            <a:r>
              <a:rPr lang="zh-CN" altLang="en-US" dirty="0"/>
              <a:t>，实数部分</a:t>
            </a:r>
            <a:r>
              <a:rPr lang="en-US" altLang="zh-CN" dirty="0"/>
              <a:t>(real</a:t>
            </a:r>
            <a:r>
              <a:rPr lang="zh-CN" altLang="en-US" dirty="0"/>
              <a:t>属性</a:t>
            </a:r>
            <a:r>
              <a:rPr lang="en-US" altLang="zh-CN" dirty="0"/>
              <a:t>)+</a:t>
            </a:r>
            <a:r>
              <a:rPr lang="zh-CN" altLang="en-US" dirty="0"/>
              <a:t>虚数部分</a:t>
            </a:r>
            <a:r>
              <a:rPr lang="en-US" altLang="zh-CN" dirty="0"/>
              <a:t>(</a:t>
            </a:r>
            <a:r>
              <a:rPr lang="en-US" altLang="zh-CN" dirty="0" err="1"/>
              <a:t>imag</a:t>
            </a:r>
            <a:r>
              <a:rPr lang="zh-CN" altLang="en-US" dirty="0"/>
              <a:t>属性</a:t>
            </a:r>
            <a:r>
              <a:rPr lang="en-US" altLang="zh-CN" dirty="0"/>
              <a:t>) </a:t>
            </a:r>
            <a:r>
              <a:rPr lang="zh-CN" altLang="en-US" dirty="0"/>
              <a:t>（不考核）</a:t>
            </a:r>
            <a:endParaRPr lang="en-US" altLang="zh-CN" dirty="0"/>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16</a:t>
            </a:fld>
            <a:endParaRPr lang="en-US" altLang="zh-CN"/>
          </a:p>
        </p:txBody>
      </p:sp>
      <p:sp>
        <p:nvSpPr>
          <p:cNvPr id="5" name="矩形 4">
            <a:extLst>
              <a:ext uri="{FF2B5EF4-FFF2-40B4-BE49-F238E27FC236}">
                <a16:creationId xmlns:a16="http://schemas.microsoft.com/office/drawing/2014/main" id="{9ECC69B5-E751-49A4-AC19-98527C43AE00}"/>
              </a:ext>
            </a:extLst>
          </p:cNvPr>
          <p:cNvSpPr/>
          <p:nvPr/>
        </p:nvSpPr>
        <p:spPr>
          <a:xfrm>
            <a:off x="5940152" y="4113648"/>
            <a:ext cx="2160240" cy="369332"/>
          </a:xfrm>
          <a:prstGeom prst="rect">
            <a:avLst/>
          </a:prstGeom>
        </p:spPr>
        <p:txBody>
          <a:bodyPr wrap="square">
            <a:spAutoFit/>
          </a:bodyPr>
          <a:lstStyle/>
          <a:p>
            <a:r>
              <a:rPr lang="en-US" altLang="zh-CN" dirty="0">
                <a:solidFill>
                  <a:srgbClr val="0000FF"/>
                </a:solidFill>
                <a:latin typeface="微软雅黑" panose="020B0503020204020204" pitchFamily="34" charset="-122"/>
                <a:ea typeface="微软雅黑" panose="020B0503020204020204" pitchFamily="34" charset="-122"/>
              </a:rPr>
              <a:t>&lt;a&gt;E&lt;b&gt;=a*10</a:t>
            </a:r>
            <a:r>
              <a:rPr lang="en-US" altLang="zh-CN" baseline="30000" dirty="0">
                <a:solidFill>
                  <a:srgbClr val="0000FF"/>
                </a:solidFill>
                <a:latin typeface="微软雅黑" panose="020B0503020204020204" pitchFamily="34" charset="-122"/>
                <a:ea typeface="微软雅黑" panose="020B0503020204020204" pitchFamily="34" charset="-122"/>
              </a:rPr>
              <a:t>b</a:t>
            </a:r>
            <a:endParaRPr lang="pl-PL" altLang="zh-CN"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3008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p:txBody>
          <a:bodyPr>
            <a:normAutofit/>
          </a:bodyPr>
          <a:lstStyle/>
          <a:p>
            <a:pPr lvl="0"/>
            <a:r>
              <a:rPr lang="en-US" altLang="zh-CN" dirty="0"/>
              <a:t>1.2 Python</a:t>
            </a:r>
            <a:r>
              <a:rPr lang="zh-CN" altLang="en-US" dirty="0"/>
              <a:t>基本数据类型（</a:t>
            </a:r>
            <a:r>
              <a:rPr lang="en-US" altLang="zh-CN" dirty="0">
                <a:solidFill>
                  <a:srgbClr val="0000FF"/>
                </a:solidFill>
              </a:rPr>
              <a:t>5</a:t>
            </a:r>
            <a:r>
              <a:rPr lang="zh-CN" altLang="en-US" dirty="0">
                <a:solidFill>
                  <a:srgbClr val="0000FF"/>
                </a:solidFill>
              </a:rPr>
              <a:t>项内容</a:t>
            </a:r>
            <a:r>
              <a:rPr lang="zh-CN" altLang="en-US" dirty="0"/>
              <a:t>）</a:t>
            </a:r>
            <a:endParaRPr lang="en-US" altLang="zh-CN" dirty="0"/>
          </a:p>
          <a:p>
            <a:pPr lvl="1"/>
            <a:r>
              <a:rPr lang="zh-CN" altLang="en-US" dirty="0"/>
              <a:t>考点②：数字类型的运算</a:t>
            </a:r>
            <a:endParaRPr lang="en-US" altLang="zh-CN" dirty="0">
              <a:solidFill>
                <a:srgbClr val="0000FF"/>
              </a:solidFill>
            </a:endParaRPr>
          </a:p>
          <a:p>
            <a:pPr lvl="2"/>
            <a:r>
              <a:rPr lang="zh-CN" altLang="en-US" dirty="0">
                <a:solidFill>
                  <a:srgbClr val="0000FF"/>
                </a:solidFill>
              </a:rPr>
              <a:t>数值运算操作符</a:t>
            </a:r>
            <a:endParaRPr lang="en-US" altLang="zh-CN" dirty="0">
              <a:solidFill>
                <a:srgbClr val="0000FF"/>
              </a:solidFill>
            </a:endParaRPr>
          </a:p>
          <a:p>
            <a:pPr lvl="3"/>
            <a:r>
              <a:rPr lang="en-US" altLang="zh-CN" dirty="0">
                <a:solidFill>
                  <a:srgbClr val="0000FF"/>
                </a:solidFill>
              </a:rPr>
              <a:t>+(</a:t>
            </a:r>
            <a:r>
              <a:rPr lang="zh-CN" altLang="en-US" dirty="0">
                <a:solidFill>
                  <a:srgbClr val="0000FF"/>
                </a:solidFill>
              </a:rPr>
              <a:t>和</a:t>
            </a:r>
            <a:r>
              <a:rPr lang="en-US" altLang="zh-CN" dirty="0">
                <a:solidFill>
                  <a:srgbClr val="0000FF"/>
                </a:solidFill>
              </a:rPr>
              <a:t>)</a:t>
            </a:r>
            <a:r>
              <a:rPr lang="zh-CN" altLang="en-US" dirty="0">
                <a:solidFill>
                  <a:srgbClr val="0000FF"/>
                </a:solidFill>
              </a:rPr>
              <a:t>，</a:t>
            </a:r>
            <a:r>
              <a:rPr lang="en-US" altLang="zh-CN" dirty="0">
                <a:solidFill>
                  <a:srgbClr val="0000FF"/>
                </a:solidFill>
              </a:rPr>
              <a:t>-(</a:t>
            </a:r>
            <a:r>
              <a:rPr lang="zh-CN" altLang="en-US" dirty="0">
                <a:solidFill>
                  <a:srgbClr val="0000FF"/>
                </a:solidFill>
              </a:rPr>
              <a:t>差</a:t>
            </a:r>
            <a:r>
              <a:rPr lang="en-US" altLang="zh-CN" dirty="0">
                <a:solidFill>
                  <a:srgbClr val="0000FF"/>
                </a:solidFill>
              </a:rPr>
              <a:t>)</a:t>
            </a:r>
            <a:r>
              <a:rPr lang="zh-CN" altLang="en-US" dirty="0">
                <a:solidFill>
                  <a:srgbClr val="0000FF"/>
                </a:solidFill>
              </a:rPr>
              <a:t>，*</a:t>
            </a:r>
            <a:r>
              <a:rPr lang="en-US" altLang="zh-CN" dirty="0">
                <a:solidFill>
                  <a:srgbClr val="0000FF"/>
                </a:solidFill>
              </a:rPr>
              <a:t>(</a:t>
            </a:r>
            <a:r>
              <a:rPr lang="zh-CN" altLang="en-US" dirty="0">
                <a:solidFill>
                  <a:srgbClr val="0000FF"/>
                </a:solidFill>
              </a:rPr>
              <a:t>积</a:t>
            </a:r>
            <a:r>
              <a:rPr lang="en-US" altLang="zh-CN" dirty="0">
                <a:solidFill>
                  <a:srgbClr val="0000FF"/>
                </a:solidFill>
              </a:rPr>
              <a:t>)</a:t>
            </a:r>
            <a:r>
              <a:rPr lang="zh-CN" altLang="en-US" dirty="0">
                <a:solidFill>
                  <a:srgbClr val="0000FF"/>
                </a:solidFill>
              </a:rPr>
              <a:t>，</a:t>
            </a:r>
            <a:r>
              <a:rPr lang="en-US" altLang="zh-CN" dirty="0">
                <a:solidFill>
                  <a:srgbClr val="0000FF"/>
                </a:solidFill>
              </a:rPr>
              <a:t>/(</a:t>
            </a:r>
            <a:r>
              <a:rPr lang="zh-CN" altLang="en-US" dirty="0">
                <a:solidFill>
                  <a:srgbClr val="0000FF"/>
                </a:solidFill>
              </a:rPr>
              <a:t>商</a:t>
            </a:r>
            <a:r>
              <a:rPr lang="en-US" altLang="zh-CN" dirty="0">
                <a:solidFill>
                  <a:srgbClr val="0000FF"/>
                </a:solidFill>
              </a:rPr>
              <a:t>)</a:t>
            </a:r>
            <a:r>
              <a:rPr lang="zh-CN" altLang="en-US" dirty="0">
                <a:solidFill>
                  <a:srgbClr val="0000FF"/>
                </a:solidFill>
              </a:rPr>
              <a:t>，</a:t>
            </a:r>
            <a:r>
              <a:rPr lang="en-US" altLang="zh-CN" dirty="0">
                <a:solidFill>
                  <a:srgbClr val="0000FF"/>
                </a:solidFill>
              </a:rPr>
              <a:t>//(</a:t>
            </a:r>
            <a:r>
              <a:rPr lang="zh-CN" altLang="en-US" dirty="0">
                <a:solidFill>
                  <a:srgbClr val="0000FF"/>
                </a:solidFill>
              </a:rPr>
              <a:t>整除</a:t>
            </a:r>
            <a:r>
              <a:rPr lang="en-US" altLang="zh-CN" dirty="0">
                <a:solidFill>
                  <a:srgbClr val="0000FF"/>
                </a:solidFill>
              </a:rPr>
              <a:t>)</a:t>
            </a:r>
            <a:r>
              <a:rPr lang="zh-CN" altLang="en-US" dirty="0">
                <a:solidFill>
                  <a:srgbClr val="0000FF"/>
                </a:solidFill>
              </a:rPr>
              <a:t>，</a:t>
            </a:r>
            <a:r>
              <a:rPr lang="en-US" altLang="zh-CN" dirty="0">
                <a:solidFill>
                  <a:srgbClr val="0000FF"/>
                </a:solidFill>
              </a:rPr>
              <a:t>%(</a:t>
            </a:r>
            <a:r>
              <a:rPr lang="zh-CN" altLang="en-US" dirty="0">
                <a:solidFill>
                  <a:srgbClr val="0000FF"/>
                </a:solidFill>
              </a:rPr>
              <a:t>取余</a:t>
            </a:r>
            <a:r>
              <a:rPr lang="en-US" altLang="zh-CN" dirty="0">
                <a:solidFill>
                  <a:srgbClr val="0000FF"/>
                </a:solidFill>
              </a:rPr>
              <a:t>/</a:t>
            </a:r>
            <a:r>
              <a:rPr lang="zh-CN" altLang="en-US" dirty="0">
                <a:solidFill>
                  <a:srgbClr val="0000FF"/>
                </a:solidFill>
              </a:rPr>
              <a:t>模运算</a:t>
            </a:r>
            <a:r>
              <a:rPr lang="en-US" altLang="zh-CN" dirty="0">
                <a:solidFill>
                  <a:srgbClr val="0000FF"/>
                </a:solidFill>
              </a:rPr>
              <a:t>)</a:t>
            </a:r>
            <a:r>
              <a:rPr lang="zh-CN" altLang="en-US" dirty="0"/>
              <a:t> ，</a:t>
            </a:r>
            <a:r>
              <a:rPr lang="en-US" altLang="zh-CN" dirty="0">
                <a:solidFill>
                  <a:srgbClr val="0000FF"/>
                </a:solidFill>
              </a:rPr>
              <a:t>**(</a:t>
            </a:r>
            <a:r>
              <a:rPr lang="zh-CN" altLang="en-US" dirty="0">
                <a:solidFill>
                  <a:srgbClr val="0000FF"/>
                </a:solidFill>
              </a:rPr>
              <a:t>次幂</a:t>
            </a:r>
            <a:r>
              <a:rPr lang="en-US" altLang="zh-CN" dirty="0">
                <a:solidFill>
                  <a:srgbClr val="0000FF"/>
                </a:solidFill>
              </a:rPr>
              <a:t>)</a:t>
            </a:r>
            <a:r>
              <a:rPr lang="zh-CN" altLang="en-US" dirty="0"/>
              <a:t>，</a:t>
            </a:r>
            <a:r>
              <a:rPr lang="en-US" altLang="zh-CN" dirty="0"/>
              <a:t>-(</a:t>
            </a:r>
            <a:r>
              <a:rPr lang="zh-CN" altLang="en-US" dirty="0"/>
              <a:t>负值</a:t>
            </a:r>
            <a:r>
              <a:rPr lang="en-US" altLang="zh-CN" dirty="0"/>
              <a:t>)</a:t>
            </a:r>
          </a:p>
          <a:p>
            <a:pPr lvl="3"/>
            <a:r>
              <a:rPr lang="zh-CN" altLang="en-US" dirty="0"/>
              <a:t>二元运算操作符与</a:t>
            </a:r>
            <a:r>
              <a:rPr lang="en-US" altLang="zh-CN" dirty="0"/>
              <a:t>=</a:t>
            </a:r>
            <a:r>
              <a:rPr lang="zh-CN" altLang="en-US" dirty="0"/>
              <a:t>相连：</a:t>
            </a:r>
            <a:r>
              <a:rPr lang="en-US" altLang="zh-CN" dirty="0">
                <a:solidFill>
                  <a:srgbClr val="0000FF"/>
                </a:solidFill>
              </a:rPr>
              <a:t>x op= y</a:t>
            </a:r>
            <a:r>
              <a:rPr lang="en-US" altLang="zh-CN" dirty="0"/>
              <a:t> </a:t>
            </a:r>
            <a:r>
              <a:rPr lang="zh-CN" altLang="en-US" dirty="0"/>
              <a:t>→ </a:t>
            </a:r>
            <a:r>
              <a:rPr lang="en-US" altLang="zh-CN" dirty="0"/>
              <a:t>x = x op y</a:t>
            </a:r>
          </a:p>
          <a:p>
            <a:pPr lvl="2"/>
            <a:r>
              <a:rPr lang="zh-CN" altLang="en-US" dirty="0">
                <a:solidFill>
                  <a:srgbClr val="0000FF"/>
                </a:solidFill>
              </a:rPr>
              <a:t>数值运算函数</a:t>
            </a:r>
            <a:endParaRPr lang="en-US" altLang="zh-CN" dirty="0">
              <a:solidFill>
                <a:srgbClr val="0000FF"/>
              </a:solidFill>
            </a:endParaRPr>
          </a:p>
          <a:p>
            <a:pPr lvl="3"/>
            <a:r>
              <a:rPr lang="en-US" altLang="zh-CN" dirty="0">
                <a:solidFill>
                  <a:srgbClr val="0000FF"/>
                </a:solidFill>
              </a:rPr>
              <a:t>abs()</a:t>
            </a:r>
            <a:r>
              <a:rPr lang="zh-CN" altLang="en-US" dirty="0"/>
              <a:t>（绝对值）</a:t>
            </a:r>
            <a:r>
              <a:rPr lang="en-US" altLang="zh-CN" dirty="0"/>
              <a:t>, </a:t>
            </a:r>
            <a:r>
              <a:rPr lang="en-US" altLang="zh-CN" dirty="0" err="1">
                <a:solidFill>
                  <a:srgbClr val="0000FF"/>
                </a:solidFill>
              </a:rPr>
              <a:t>divmod</a:t>
            </a:r>
            <a:r>
              <a:rPr lang="en-US" altLang="zh-CN" dirty="0">
                <a:solidFill>
                  <a:srgbClr val="0000FF"/>
                </a:solidFill>
              </a:rPr>
              <a:t>()</a:t>
            </a:r>
            <a:r>
              <a:rPr lang="zh-CN" altLang="en-US" dirty="0"/>
              <a:t>（整除，取余）</a:t>
            </a:r>
            <a:r>
              <a:rPr lang="en-US" altLang="zh-CN" dirty="0"/>
              <a:t>, </a:t>
            </a:r>
            <a:r>
              <a:rPr lang="en-US" altLang="zh-CN" dirty="0">
                <a:solidFill>
                  <a:srgbClr val="0000FF"/>
                </a:solidFill>
              </a:rPr>
              <a:t>pow()</a:t>
            </a:r>
            <a:r>
              <a:rPr lang="zh-CN" altLang="en-US" dirty="0"/>
              <a:t>（幂运算）</a:t>
            </a:r>
            <a:r>
              <a:rPr lang="en-US" altLang="zh-CN" dirty="0"/>
              <a:t>, </a:t>
            </a:r>
            <a:r>
              <a:rPr lang="en-US" altLang="zh-CN" dirty="0">
                <a:solidFill>
                  <a:srgbClr val="0000FF"/>
                </a:solidFill>
              </a:rPr>
              <a:t>round()</a:t>
            </a:r>
            <a:r>
              <a:rPr lang="zh-CN" altLang="en-US" dirty="0"/>
              <a:t>（四舍五入）</a:t>
            </a:r>
            <a:r>
              <a:rPr lang="en-US" altLang="zh-CN" dirty="0"/>
              <a:t>, </a:t>
            </a:r>
            <a:r>
              <a:rPr lang="en-US" altLang="zh-CN" dirty="0">
                <a:solidFill>
                  <a:srgbClr val="0000FF"/>
                </a:solidFill>
              </a:rPr>
              <a:t>max()</a:t>
            </a:r>
            <a:r>
              <a:rPr lang="zh-CN" altLang="en-US" dirty="0"/>
              <a:t>（最大值）</a:t>
            </a:r>
            <a:r>
              <a:rPr lang="en-US" altLang="zh-CN" dirty="0"/>
              <a:t>,</a:t>
            </a:r>
            <a:r>
              <a:rPr lang="en-US" altLang="zh-CN" dirty="0">
                <a:solidFill>
                  <a:srgbClr val="0000FF"/>
                </a:solidFill>
              </a:rPr>
              <a:t>min()</a:t>
            </a:r>
            <a:r>
              <a:rPr lang="zh-CN" altLang="en-US" dirty="0"/>
              <a:t>（最小值）</a:t>
            </a:r>
            <a:endParaRPr lang="en-US" altLang="zh-CN" dirty="0"/>
          </a:p>
          <a:p>
            <a:pPr lvl="3"/>
            <a:endParaRPr lang="en-US" altLang="zh-CN" dirty="0"/>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17</a:t>
            </a:fld>
            <a:endParaRPr lang="en-US" altLang="zh-CN"/>
          </a:p>
        </p:txBody>
      </p:sp>
    </p:spTree>
    <p:extLst>
      <p:ext uri="{BB962C8B-B14F-4D97-AF65-F5344CB8AC3E}">
        <p14:creationId xmlns:p14="http://schemas.microsoft.com/office/powerpoint/2010/main" val="2616877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p:txBody>
          <a:bodyPr>
            <a:normAutofit/>
          </a:bodyPr>
          <a:lstStyle/>
          <a:p>
            <a:r>
              <a:rPr lang="en-US" altLang="zh-CN" dirty="0"/>
              <a:t>1.2 Python</a:t>
            </a:r>
            <a:r>
              <a:rPr lang="zh-CN" altLang="en-US" dirty="0"/>
              <a:t>基本数据类型（</a:t>
            </a:r>
            <a:r>
              <a:rPr lang="en-US" altLang="zh-CN" dirty="0">
                <a:solidFill>
                  <a:srgbClr val="0000FF"/>
                </a:solidFill>
              </a:rPr>
              <a:t>5</a:t>
            </a:r>
            <a:r>
              <a:rPr lang="zh-CN" altLang="en-US" dirty="0">
                <a:solidFill>
                  <a:srgbClr val="0000FF"/>
                </a:solidFill>
              </a:rPr>
              <a:t>项内容</a:t>
            </a:r>
            <a:r>
              <a:rPr lang="zh-CN" altLang="en-US" dirty="0"/>
              <a:t>）</a:t>
            </a:r>
            <a:endParaRPr lang="en-US" altLang="zh-CN" dirty="0"/>
          </a:p>
          <a:p>
            <a:pPr lvl="1"/>
            <a:r>
              <a:rPr lang="zh-CN" altLang="en-US" dirty="0"/>
              <a:t>考点③：字符串类型及格式化</a:t>
            </a:r>
            <a:endParaRPr lang="en-US" altLang="zh-CN" dirty="0"/>
          </a:p>
          <a:p>
            <a:pPr lvl="2"/>
            <a:r>
              <a:rPr lang="zh-CN" altLang="en-US" dirty="0">
                <a:solidFill>
                  <a:srgbClr val="0000FF"/>
                </a:solidFill>
              </a:rPr>
              <a:t>索引</a:t>
            </a:r>
            <a:r>
              <a:rPr lang="zh-CN" altLang="en-US" dirty="0"/>
              <a:t>：单字符检索  </a:t>
            </a:r>
            <a:r>
              <a:rPr lang="en-US" altLang="zh-CN" sz="1800" dirty="0">
                <a:solidFill>
                  <a:srgbClr val="0000FF"/>
                </a:solidFill>
              </a:rPr>
              <a:t>&lt;</a:t>
            </a:r>
            <a:r>
              <a:rPr lang="zh-CN" altLang="en-US" sz="1800" dirty="0">
                <a:solidFill>
                  <a:srgbClr val="0000FF"/>
                </a:solidFill>
              </a:rPr>
              <a:t>字符串</a:t>
            </a:r>
            <a:r>
              <a:rPr lang="en-US" altLang="zh-CN" sz="1800" dirty="0">
                <a:solidFill>
                  <a:srgbClr val="0000FF"/>
                </a:solidFill>
              </a:rPr>
              <a:t>&gt;[</a:t>
            </a:r>
            <a:r>
              <a:rPr lang="zh-CN" altLang="en-US" sz="1800" dirty="0">
                <a:solidFill>
                  <a:srgbClr val="0000FF"/>
                </a:solidFill>
              </a:rPr>
              <a:t>正向序号</a:t>
            </a:r>
            <a:r>
              <a:rPr lang="en-US" altLang="zh-CN" sz="1800" dirty="0">
                <a:solidFill>
                  <a:srgbClr val="0000FF"/>
                </a:solidFill>
              </a:rPr>
              <a:t>/</a:t>
            </a:r>
            <a:r>
              <a:rPr lang="zh-CN" altLang="en-US" sz="1800" dirty="0">
                <a:solidFill>
                  <a:srgbClr val="0000FF"/>
                </a:solidFill>
              </a:rPr>
              <a:t>反向序号</a:t>
            </a:r>
            <a:r>
              <a:rPr lang="en-US" altLang="zh-CN" sz="1800" dirty="0">
                <a:solidFill>
                  <a:srgbClr val="0000FF"/>
                </a:solidFill>
              </a:rPr>
              <a:t>]</a:t>
            </a:r>
          </a:p>
          <a:p>
            <a:pPr lvl="2"/>
            <a:r>
              <a:rPr lang="zh-CN" altLang="en-US" dirty="0">
                <a:solidFill>
                  <a:srgbClr val="0000FF"/>
                </a:solidFill>
              </a:rPr>
              <a:t>切片</a:t>
            </a:r>
            <a:r>
              <a:rPr lang="zh-CN" altLang="en-US" dirty="0"/>
              <a:t>：子串或区间检索 </a:t>
            </a:r>
            <a:r>
              <a:rPr lang="en-US" altLang="zh-CN" sz="1800" dirty="0">
                <a:solidFill>
                  <a:srgbClr val="0000FF"/>
                </a:solidFill>
              </a:rPr>
              <a:t>&lt;</a:t>
            </a:r>
            <a:r>
              <a:rPr lang="zh-CN" altLang="en-US" sz="1800" dirty="0">
                <a:solidFill>
                  <a:srgbClr val="0000FF"/>
                </a:solidFill>
              </a:rPr>
              <a:t>字符串</a:t>
            </a:r>
            <a:r>
              <a:rPr lang="en-US" altLang="zh-CN" sz="1800" dirty="0">
                <a:solidFill>
                  <a:srgbClr val="0000FF"/>
                </a:solidFill>
              </a:rPr>
              <a:t>&gt;[N:M]</a:t>
            </a:r>
            <a:endParaRPr lang="en-US" altLang="zh-CN" sz="1800" dirty="0"/>
          </a:p>
          <a:p>
            <a:pPr lvl="2"/>
            <a:r>
              <a:rPr lang="zh-CN" altLang="en-US" dirty="0">
                <a:solidFill>
                  <a:srgbClr val="0000FF"/>
                </a:solidFill>
              </a:rPr>
              <a:t>字符串格式化：</a:t>
            </a:r>
            <a:r>
              <a:rPr lang="en-US" altLang="zh-CN" b="1" dirty="0">
                <a:solidFill>
                  <a:srgbClr val="0000FF"/>
                </a:solidFill>
              </a:rPr>
              <a:t>format</a:t>
            </a:r>
            <a:r>
              <a:rPr lang="zh-CN" altLang="en-US" b="1" dirty="0">
                <a:solidFill>
                  <a:srgbClr val="0000FF"/>
                </a:solidFill>
              </a:rPr>
              <a:t>方法</a:t>
            </a:r>
            <a:r>
              <a:rPr lang="zh-CN" altLang="en-US" dirty="0"/>
              <a:t>实现 </a:t>
            </a:r>
            <a:r>
              <a:rPr lang="en-US" altLang="zh-CN" sz="1800" dirty="0">
                <a:solidFill>
                  <a:srgbClr val="0000FF"/>
                </a:solidFill>
              </a:rPr>
              <a:t>&lt;</a:t>
            </a:r>
            <a:r>
              <a:rPr lang="zh-CN" altLang="en-US" sz="1800" dirty="0">
                <a:solidFill>
                  <a:srgbClr val="0000FF"/>
                </a:solidFill>
              </a:rPr>
              <a:t>模板字符串</a:t>
            </a:r>
            <a:r>
              <a:rPr lang="en-US" altLang="zh-CN" sz="1800" dirty="0">
                <a:solidFill>
                  <a:srgbClr val="0000FF"/>
                </a:solidFill>
              </a:rPr>
              <a:t>&gt;.format()</a:t>
            </a:r>
            <a:endParaRPr lang="en-US" altLang="zh-CN" sz="1800" dirty="0"/>
          </a:p>
          <a:p>
            <a:pPr lvl="3"/>
            <a:r>
              <a:rPr lang="zh-CN" altLang="en-US" dirty="0"/>
              <a:t>槽</a:t>
            </a:r>
            <a:r>
              <a:rPr lang="en-US" altLang="zh-CN" dirty="0"/>
              <a:t>{}</a:t>
            </a:r>
            <a:r>
              <a:rPr lang="zh-CN" altLang="en-US" dirty="0"/>
              <a:t>：包括参数序号和格式化控制信息</a:t>
            </a:r>
            <a:r>
              <a:rPr lang="en-US" altLang="zh-CN" dirty="0">
                <a:solidFill>
                  <a:srgbClr val="0000FF"/>
                </a:solidFill>
              </a:rPr>
              <a:t>{&lt;</a:t>
            </a:r>
            <a:r>
              <a:rPr lang="zh-CN" altLang="en-US" dirty="0">
                <a:solidFill>
                  <a:srgbClr val="0000FF"/>
                </a:solidFill>
              </a:rPr>
              <a:t>序号</a:t>
            </a:r>
            <a:r>
              <a:rPr lang="en-US" altLang="zh-CN" dirty="0">
                <a:solidFill>
                  <a:srgbClr val="0000FF"/>
                </a:solidFill>
              </a:rPr>
              <a:t>&gt;:&lt;</a:t>
            </a:r>
            <a:r>
              <a:rPr lang="zh-CN" altLang="en-US" dirty="0">
                <a:solidFill>
                  <a:srgbClr val="0000FF"/>
                </a:solidFill>
              </a:rPr>
              <a:t>控制标记</a:t>
            </a:r>
            <a:r>
              <a:rPr lang="en-US" altLang="zh-CN" dirty="0">
                <a:solidFill>
                  <a:srgbClr val="0000FF"/>
                </a:solidFill>
              </a:rPr>
              <a:t>&gt;}</a:t>
            </a:r>
          </a:p>
          <a:p>
            <a:pPr lvl="3"/>
            <a:r>
              <a:rPr lang="zh-CN" altLang="en-US" dirty="0"/>
              <a:t>序号可省略，也可使用字典形式</a:t>
            </a:r>
            <a:endParaRPr lang="en-US" altLang="zh-CN" dirty="0"/>
          </a:p>
          <a:p>
            <a:pPr lvl="3"/>
            <a:r>
              <a:rPr lang="zh-CN" altLang="en-US" dirty="0"/>
              <a:t>控制标记：</a:t>
            </a:r>
            <a:r>
              <a:rPr lang="zh-CN" altLang="en-US" dirty="0">
                <a:solidFill>
                  <a:srgbClr val="0000FF"/>
                </a:solidFill>
              </a:rPr>
              <a:t>引导符号</a:t>
            </a:r>
            <a:r>
              <a:rPr lang="en-US" altLang="zh-CN" dirty="0">
                <a:solidFill>
                  <a:srgbClr val="0000FF"/>
                </a:solidFill>
              </a:rPr>
              <a:t>(:)</a:t>
            </a:r>
            <a:r>
              <a:rPr lang="zh-CN" altLang="en-US" dirty="0"/>
              <a:t>、填充字符、对齐方式（</a:t>
            </a:r>
            <a:r>
              <a:rPr lang="en-US" altLang="zh-CN" dirty="0"/>
              <a:t>&lt;,&gt;,^</a:t>
            </a:r>
            <a:r>
              <a:rPr lang="zh-CN" altLang="en-US" dirty="0"/>
              <a:t>）、输出宽度、千分位分隔符、</a:t>
            </a:r>
            <a:r>
              <a:rPr lang="zh-CN" altLang="en-US" dirty="0">
                <a:solidFill>
                  <a:srgbClr val="0000FF"/>
                </a:solidFill>
              </a:rPr>
              <a:t>浮点数精度</a:t>
            </a:r>
            <a:r>
              <a:rPr lang="en-US" altLang="zh-CN" dirty="0">
                <a:solidFill>
                  <a:srgbClr val="0000FF"/>
                </a:solidFill>
              </a:rPr>
              <a:t>(.N)</a:t>
            </a:r>
            <a:r>
              <a:rPr lang="zh-CN" altLang="en-US" dirty="0"/>
              <a:t>、</a:t>
            </a:r>
            <a:r>
              <a:rPr lang="zh-CN" altLang="en-US" dirty="0">
                <a:solidFill>
                  <a:srgbClr val="0000FF"/>
                </a:solidFill>
              </a:rPr>
              <a:t>数据类型</a:t>
            </a:r>
            <a:r>
              <a:rPr lang="en-US" altLang="zh-CN" dirty="0">
                <a:solidFill>
                  <a:srgbClr val="0000FF"/>
                </a:solidFill>
              </a:rPr>
              <a:t>(</a:t>
            </a:r>
            <a:r>
              <a:rPr lang="en-US" altLang="zh-CN" dirty="0" err="1">
                <a:solidFill>
                  <a:srgbClr val="0000FF"/>
                </a:solidFill>
              </a:rPr>
              <a:t>s,d,f,e</a:t>
            </a:r>
            <a:r>
              <a:rPr lang="en-US" altLang="zh-CN" dirty="0">
                <a:solidFill>
                  <a:srgbClr val="0000FF"/>
                </a:solidFill>
              </a:rPr>
              <a:t>,%)</a:t>
            </a:r>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18</a:t>
            </a:fld>
            <a:endParaRPr lang="en-US" altLang="zh-CN"/>
          </a:p>
        </p:txBody>
      </p:sp>
    </p:spTree>
    <p:extLst>
      <p:ext uri="{BB962C8B-B14F-4D97-AF65-F5344CB8AC3E}">
        <p14:creationId xmlns:p14="http://schemas.microsoft.com/office/powerpoint/2010/main" val="1468503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328592"/>
          </a:xfrm>
        </p:spPr>
        <p:txBody>
          <a:bodyPr>
            <a:normAutofit lnSpcReduction="10000"/>
          </a:bodyPr>
          <a:lstStyle/>
          <a:p>
            <a:r>
              <a:rPr lang="en-US" altLang="zh-CN" dirty="0"/>
              <a:t>1.2 Python</a:t>
            </a:r>
            <a:r>
              <a:rPr lang="zh-CN" altLang="en-US" dirty="0"/>
              <a:t>基本数据类型（</a:t>
            </a:r>
            <a:r>
              <a:rPr lang="en-US" altLang="zh-CN" dirty="0">
                <a:solidFill>
                  <a:srgbClr val="0000FF"/>
                </a:solidFill>
              </a:rPr>
              <a:t>5</a:t>
            </a:r>
            <a:r>
              <a:rPr lang="zh-CN" altLang="en-US" dirty="0">
                <a:solidFill>
                  <a:srgbClr val="0000FF"/>
                </a:solidFill>
              </a:rPr>
              <a:t>项内容</a:t>
            </a:r>
            <a:r>
              <a:rPr lang="zh-CN" altLang="en-US" dirty="0"/>
              <a:t>）</a:t>
            </a:r>
            <a:endParaRPr lang="en-US" altLang="zh-CN" dirty="0"/>
          </a:p>
          <a:p>
            <a:pPr lvl="1"/>
            <a:r>
              <a:rPr lang="zh-CN" altLang="en-US" dirty="0"/>
              <a:t>考点④：字符串类型的操作</a:t>
            </a:r>
            <a:endParaRPr lang="en-US" altLang="zh-CN" dirty="0"/>
          </a:p>
          <a:p>
            <a:pPr lvl="2"/>
            <a:r>
              <a:rPr lang="zh-CN" altLang="en-US" dirty="0"/>
              <a:t>字符串操作符</a:t>
            </a:r>
            <a:endParaRPr lang="en-US" altLang="zh-CN" dirty="0"/>
          </a:p>
          <a:p>
            <a:pPr lvl="3"/>
            <a:r>
              <a:rPr lang="en-US" altLang="zh-CN" dirty="0">
                <a:solidFill>
                  <a:srgbClr val="0000FF"/>
                </a:solidFill>
              </a:rPr>
              <a:t>+(</a:t>
            </a:r>
            <a:r>
              <a:rPr lang="zh-CN" altLang="en-US" dirty="0">
                <a:solidFill>
                  <a:srgbClr val="0000FF"/>
                </a:solidFill>
              </a:rPr>
              <a:t>连接</a:t>
            </a:r>
            <a:r>
              <a:rPr lang="en-US" altLang="zh-CN" dirty="0">
                <a:solidFill>
                  <a:srgbClr val="0000FF"/>
                </a:solidFill>
              </a:rPr>
              <a:t>)</a:t>
            </a:r>
            <a:r>
              <a:rPr lang="zh-CN" altLang="en-US" dirty="0">
                <a:solidFill>
                  <a:srgbClr val="0000FF"/>
                </a:solidFill>
              </a:rPr>
              <a:t>，*</a:t>
            </a:r>
            <a:r>
              <a:rPr lang="en-US" altLang="zh-CN" dirty="0">
                <a:solidFill>
                  <a:srgbClr val="0000FF"/>
                </a:solidFill>
              </a:rPr>
              <a:t>(</a:t>
            </a:r>
            <a:r>
              <a:rPr lang="zh-CN" altLang="en-US" dirty="0">
                <a:solidFill>
                  <a:srgbClr val="0000FF"/>
                </a:solidFill>
              </a:rPr>
              <a:t>复制</a:t>
            </a:r>
            <a:r>
              <a:rPr lang="en-US" altLang="zh-CN" dirty="0">
                <a:solidFill>
                  <a:srgbClr val="0000FF"/>
                </a:solidFill>
              </a:rPr>
              <a:t>)</a:t>
            </a:r>
            <a:r>
              <a:rPr lang="zh-CN" altLang="en-US" dirty="0">
                <a:solidFill>
                  <a:srgbClr val="0000FF"/>
                </a:solidFill>
              </a:rPr>
              <a:t>，</a:t>
            </a:r>
            <a:r>
              <a:rPr lang="en-US" altLang="zh-CN" dirty="0">
                <a:solidFill>
                  <a:srgbClr val="0000FF"/>
                </a:solidFill>
              </a:rPr>
              <a:t>in(</a:t>
            </a:r>
            <a:r>
              <a:rPr lang="zh-CN" altLang="en-US" dirty="0">
                <a:solidFill>
                  <a:srgbClr val="0000FF"/>
                </a:solidFill>
              </a:rPr>
              <a:t>子串判断）</a:t>
            </a:r>
            <a:endParaRPr lang="en-US" altLang="zh-CN" dirty="0">
              <a:solidFill>
                <a:srgbClr val="0000FF"/>
              </a:solidFill>
            </a:endParaRPr>
          </a:p>
          <a:p>
            <a:pPr lvl="2"/>
            <a:r>
              <a:rPr lang="zh-CN" altLang="en-US" dirty="0"/>
              <a:t>字符串处理函数</a:t>
            </a:r>
            <a:endParaRPr lang="en-US" altLang="zh-CN" dirty="0"/>
          </a:p>
          <a:p>
            <a:pPr lvl="3"/>
            <a:r>
              <a:rPr lang="en-US" altLang="zh-CN" dirty="0" err="1">
                <a:solidFill>
                  <a:srgbClr val="0000FF"/>
                </a:solidFill>
              </a:rPr>
              <a:t>len</a:t>
            </a:r>
            <a:r>
              <a:rPr lang="en-US" altLang="zh-CN" dirty="0">
                <a:solidFill>
                  <a:srgbClr val="0000FF"/>
                </a:solidFill>
              </a:rPr>
              <a:t>()</a:t>
            </a:r>
            <a:r>
              <a:rPr lang="zh-CN" altLang="en-US" dirty="0"/>
              <a:t>（长度）</a:t>
            </a:r>
            <a:r>
              <a:rPr lang="en-US" altLang="zh-CN" dirty="0"/>
              <a:t>,</a:t>
            </a:r>
            <a:r>
              <a:rPr lang="en-US" altLang="zh-CN" dirty="0">
                <a:solidFill>
                  <a:srgbClr val="0000FF"/>
                </a:solidFill>
              </a:rPr>
              <a:t> str()</a:t>
            </a:r>
            <a:r>
              <a:rPr lang="zh-CN" altLang="en-US" dirty="0"/>
              <a:t>（转换为字符串）</a:t>
            </a:r>
            <a:r>
              <a:rPr lang="en-US" altLang="zh-CN" dirty="0"/>
              <a:t>,</a:t>
            </a:r>
            <a:r>
              <a:rPr lang="en-US" altLang="zh-CN" dirty="0">
                <a:solidFill>
                  <a:srgbClr val="0000FF"/>
                </a:solidFill>
              </a:rPr>
              <a:t> </a:t>
            </a:r>
            <a:r>
              <a:rPr lang="en-US" altLang="zh-CN" dirty="0" err="1">
                <a:solidFill>
                  <a:srgbClr val="0000FF"/>
                </a:solidFill>
              </a:rPr>
              <a:t>chr</a:t>
            </a:r>
            <a:r>
              <a:rPr lang="en-US" altLang="zh-CN" dirty="0">
                <a:solidFill>
                  <a:srgbClr val="0000FF"/>
                </a:solidFill>
              </a:rPr>
              <a:t>()</a:t>
            </a:r>
            <a:r>
              <a:rPr lang="zh-CN" altLang="en-US" dirty="0"/>
              <a:t>（</a:t>
            </a:r>
            <a:r>
              <a:rPr lang="en-US" altLang="zh-CN" dirty="0"/>
              <a:t>Unicode</a:t>
            </a:r>
            <a:r>
              <a:rPr lang="zh-CN" altLang="en-US" dirty="0"/>
              <a:t>编码对应字符）</a:t>
            </a:r>
            <a:r>
              <a:rPr lang="en-US" altLang="zh-CN" dirty="0"/>
              <a:t>,</a:t>
            </a:r>
            <a:r>
              <a:rPr lang="en-US" altLang="zh-CN" dirty="0">
                <a:solidFill>
                  <a:srgbClr val="0000FF"/>
                </a:solidFill>
              </a:rPr>
              <a:t> </a:t>
            </a:r>
            <a:r>
              <a:rPr lang="en-US" altLang="zh-CN" dirty="0" err="1">
                <a:solidFill>
                  <a:srgbClr val="0000FF"/>
                </a:solidFill>
              </a:rPr>
              <a:t>ord</a:t>
            </a:r>
            <a:r>
              <a:rPr lang="en-US" altLang="zh-CN" dirty="0">
                <a:solidFill>
                  <a:srgbClr val="0000FF"/>
                </a:solidFill>
              </a:rPr>
              <a:t>()</a:t>
            </a:r>
            <a:r>
              <a:rPr lang="zh-CN" altLang="en-US" dirty="0"/>
              <a:t>（字符对应</a:t>
            </a:r>
            <a:r>
              <a:rPr lang="en-US" altLang="zh-CN" dirty="0"/>
              <a:t>Unicode</a:t>
            </a:r>
            <a:r>
              <a:rPr lang="zh-CN" altLang="en-US" dirty="0"/>
              <a:t>编码）</a:t>
            </a:r>
            <a:r>
              <a:rPr lang="en-US" altLang="zh-CN" dirty="0"/>
              <a:t>,</a:t>
            </a:r>
            <a:r>
              <a:rPr lang="en-US" altLang="zh-CN" dirty="0">
                <a:solidFill>
                  <a:srgbClr val="0000FF"/>
                </a:solidFill>
              </a:rPr>
              <a:t> </a:t>
            </a:r>
            <a:r>
              <a:rPr lang="en-US" altLang="zh-CN" dirty="0"/>
              <a:t>hex()</a:t>
            </a:r>
            <a:r>
              <a:rPr lang="zh-CN" altLang="en-US" dirty="0"/>
              <a:t>（整数对应十六进制）</a:t>
            </a:r>
            <a:r>
              <a:rPr lang="en-US" altLang="zh-CN" dirty="0"/>
              <a:t>,oct()</a:t>
            </a:r>
            <a:r>
              <a:rPr lang="zh-CN" altLang="en-US" dirty="0"/>
              <a:t>（整数对应八进制）</a:t>
            </a:r>
            <a:endParaRPr lang="en-US" altLang="zh-CN" dirty="0"/>
          </a:p>
          <a:p>
            <a:pPr lvl="2"/>
            <a:r>
              <a:rPr lang="zh-CN" altLang="en-US" dirty="0"/>
              <a:t>字符串处理方法</a:t>
            </a:r>
            <a:endParaRPr lang="en-US" altLang="zh-CN" dirty="0"/>
          </a:p>
          <a:p>
            <a:pPr lvl="3"/>
            <a:r>
              <a:rPr lang="en-US" altLang="zh-CN" dirty="0">
                <a:solidFill>
                  <a:srgbClr val="0000FF"/>
                </a:solidFill>
              </a:rPr>
              <a:t>.lower()</a:t>
            </a:r>
            <a:r>
              <a:rPr lang="zh-CN" altLang="en-US" dirty="0"/>
              <a:t>（小写）</a:t>
            </a:r>
            <a:r>
              <a:rPr lang="en-US" altLang="zh-CN" dirty="0"/>
              <a:t>, </a:t>
            </a:r>
            <a:r>
              <a:rPr lang="en-US" altLang="zh-CN" dirty="0">
                <a:solidFill>
                  <a:srgbClr val="0000FF"/>
                </a:solidFill>
              </a:rPr>
              <a:t>.upper()</a:t>
            </a:r>
            <a:r>
              <a:rPr lang="zh-CN" altLang="en-US" dirty="0"/>
              <a:t>（大写）</a:t>
            </a:r>
            <a:r>
              <a:rPr lang="en-US" altLang="zh-CN" dirty="0"/>
              <a:t>, </a:t>
            </a:r>
            <a:r>
              <a:rPr lang="en-US" altLang="zh-CN" dirty="0">
                <a:solidFill>
                  <a:srgbClr val="0000FF"/>
                </a:solidFill>
              </a:rPr>
              <a:t>.split()</a:t>
            </a:r>
            <a:r>
              <a:rPr lang="zh-CN" altLang="en-US" dirty="0"/>
              <a:t>（拆分为列表）</a:t>
            </a:r>
            <a:r>
              <a:rPr lang="en-US" altLang="zh-CN" dirty="0"/>
              <a:t>, </a:t>
            </a:r>
            <a:r>
              <a:rPr lang="en-US" altLang="zh-CN" dirty="0">
                <a:solidFill>
                  <a:srgbClr val="0000FF"/>
                </a:solidFill>
              </a:rPr>
              <a:t>.count()</a:t>
            </a:r>
            <a:r>
              <a:rPr lang="zh-CN" altLang="en-US" dirty="0"/>
              <a:t>（子串次数）</a:t>
            </a:r>
            <a:r>
              <a:rPr lang="en-US" altLang="zh-CN" dirty="0"/>
              <a:t>, </a:t>
            </a:r>
            <a:r>
              <a:rPr lang="en-US" altLang="zh-CN" dirty="0">
                <a:solidFill>
                  <a:srgbClr val="0000FF"/>
                </a:solidFill>
              </a:rPr>
              <a:t>.replace</a:t>
            </a:r>
            <a:r>
              <a:rPr lang="en-US" altLang="zh-CN" dirty="0"/>
              <a:t>(</a:t>
            </a:r>
            <a:r>
              <a:rPr lang="zh-CN" altLang="en-US" dirty="0"/>
              <a:t>替换</a:t>
            </a:r>
            <a:r>
              <a:rPr lang="en-US" altLang="zh-CN" dirty="0"/>
              <a:t>), </a:t>
            </a:r>
            <a:r>
              <a:rPr lang="en-US" altLang="zh-CN" dirty="0">
                <a:solidFill>
                  <a:srgbClr val="0000FF"/>
                </a:solidFill>
              </a:rPr>
              <a:t>.strip()</a:t>
            </a:r>
            <a:r>
              <a:rPr lang="zh-CN" altLang="en-US" dirty="0"/>
              <a:t>（去除首尾字符）</a:t>
            </a:r>
            <a:r>
              <a:rPr lang="en-US" altLang="zh-CN" dirty="0"/>
              <a:t>, </a:t>
            </a:r>
            <a:r>
              <a:rPr lang="en-US" altLang="zh-CN" dirty="0">
                <a:solidFill>
                  <a:srgbClr val="0000FF"/>
                </a:solidFill>
              </a:rPr>
              <a:t>.join()</a:t>
            </a:r>
            <a:r>
              <a:rPr lang="zh-CN" altLang="en-US" dirty="0"/>
              <a:t>（列表连接为字符串）</a:t>
            </a:r>
            <a:endParaRPr lang="en-US" altLang="zh-CN" dirty="0"/>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19</a:t>
            </a:fld>
            <a:endParaRPr lang="en-US" altLang="zh-CN"/>
          </a:p>
        </p:txBody>
      </p:sp>
      <p:sp>
        <p:nvSpPr>
          <p:cNvPr id="5" name="矩形 4">
            <a:extLst>
              <a:ext uri="{FF2B5EF4-FFF2-40B4-BE49-F238E27FC236}">
                <a16:creationId xmlns:a16="http://schemas.microsoft.com/office/drawing/2014/main" id="{ED0E5959-57E4-478B-B1E4-E478B783DF4C}"/>
              </a:ext>
            </a:extLst>
          </p:cNvPr>
          <p:cNvSpPr/>
          <p:nvPr/>
        </p:nvSpPr>
        <p:spPr>
          <a:xfrm>
            <a:off x="3635896" y="3059668"/>
            <a:ext cx="2560316" cy="369332"/>
          </a:xfrm>
          <a:prstGeom prst="rect">
            <a:avLst/>
          </a:prstGeom>
        </p:spPr>
        <p:txBody>
          <a:bodyPr wrap="none">
            <a:spAutoFit/>
          </a:bodyPr>
          <a:lstStyle/>
          <a:p>
            <a:pPr algn="l"/>
            <a:r>
              <a:rPr lang="en-US" altLang="zh-CN" dirty="0">
                <a:solidFill>
                  <a:srgbClr val="0000FF"/>
                </a:solidFill>
                <a:latin typeface="Consolas" panose="020B0609020204030204" pitchFamily="49" charset="0"/>
                <a:ea typeface="微软雅黑" panose="020B0503020204020204" pitchFamily="34" charset="-122"/>
              </a:rPr>
              <a:t>&lt;</a:t>
            </a:r>
            <a:r>
              <a:rPr lang="zh-CN" altLang="en-US" dirty="0">
                <a:solidFill>
                  <a:srgbClr val="0000FF"/>
                </a:solidFill>
                <a:latin typeface="Consolas" panose="020B0609020204030204" pitchFamily="49" charset="0"/>
                <a:ea typeface="微软雅黑" panose="020B0503020204020204" pitchFamily="34" charset="-122"/>
              </a:rPr>
              <a:t>函数</a:t>
            </a:r>
            <a:r>
              <a:rPr lang="en-US" altLang="zh-CN" dirty="0">
                <a:solidFill>
                  <a:srgbClr val="0000FF"/>
                </a:solidFill>
                <a:latin typeface="Consolas" panose="020B0609020204030204" pitchFamily="49" charset="0"/>
                <a:ea typeface="微软雅黑" panose="020B0503020204020204" pitchFamily="34" charset="-122"/>
              </a:rPr>
              <a:t>&gt;(&lt;</a:t>
            </a:r>
            <a:r>
              <a:rPr lang="zh-CN" altLang="en-US" dirty="0">
                <a:solidFill>
                  <a:srgbClr val="0000FF"/>
                </a:solidFill>
                <a:latin typeface="Consolas" panose="020B0609020204030204" pitchFamily="49" charset="0"/>
                <a:ea typeface="微软雅黑" panose="020B0503020204020204" pitchFamily="34" charset="-122"/>
              </a:rPr>
              <a:t>字符串变量</a:t>
            </a:r>
            <a:r>
              <a:rPr lang="en-US" altLang="zh-CN" dirty="0">
                <a:solidFill>
                  <a:srgbClr val="0000FF"/>
                </a:solidFill>
                <a:latin typeface="Consolas" panose="020B0609020204030204" pitchFamily="49" charset="0"/>
                <a:ea typeface="微软雅黑" panose="020B0503020204020204" pitchFamily="34" charset="-122"/>
              </a:rPr>
              <a:t>&gt;)</a:t>
            </a:r>
            <a:endParaRPr lang="zh-CN" altLang="en-US" dirty="0">
              <a:solidFill>
                <a:srgbClr val="0000FF"/>
              </a:solidFill>
              <a:latin typeface="Consolas" panose="020B0609020204030204" pitchFamily="49" charset="0"/>
              <a:ea typeface="微软雅黑" panose="020B0503020204020204" pitchFamily="34" charset="-122"/>
            </a:endParaRPr>
          </a:p>
        </p:txBody>
      </p:sp>
      <p:sp>
        <p:nvSpPr>
          <p:cNvPr id="6" name="矩形 5">
            <a:extLst>
              <a:ext uri="{FF2B5EF4-FFF2-40B4-BE49-F238E27FC236}">
                <a16:creationId xmlns:a16="http://schemas.microsoft.com/office/drawing/2014/main" id="{FC426419-CB38-4957-9AF8-2202B30E6010}"/>
              </a:ext>
            </a:extLst>
          </p:cNvPr>
          <p:cNvSpPr/>
          <p:nvPr/>
        </p:nvSpPr>
        <p:spPr>
          <a:xfrm>
            <a:off x="3635896" y="4653136"/>
            <a:ext cx="3863558" cy="369332"/>
          </a:xfrm>
          <a:prstGeom prst="rect">
            <a:avLst/>
          </a:prstGeom>
        </p:spPr>
        <p:txBody>
          <a:bodyPr wrap="none">
            <a:spAutoFit/>
          </a:bodyPr>
          <a:lstStyle/>
          <a:p>
            <a:pPr algn="l"/>
            <a:r>
              <a:rPr lang="en-US" altLang="zh-CN" dirty="0">
                <a:solidFill>
                  <a:srgbClr val="0000FF"/>
                </a:solidFill>
                <a:latin typeface="Consolas" panose="020B0609020204030204" pitchFamily="49" charset="0"/>
                <a:ea typeface="微软雅黑" panose="020B0503020204020204" pitchFamily="34" charset="-122"/>
              </a:rPr>
              <a:t>&lt;</a:t>
            </a:r>
            <a:r>
              <a:rPr lang="zh-CN" altLang="en-US" dirty="0">
                <a:solidFill>
                  <a:srgbClr val="0000FF"/>
                </a:solidFill>
                <a:latin typeface="Consolas" panose="020B0609020204030204" pitchFamily="49" charset="0"/>
                <a:ea typeface="微软雅黑" panose="020B0503020204020204" pitchFamily="34" charset="-122"/>
              </a:rPr>
              <a:t>字符串变量</a:t>
            </a:r>
            <a:r>
              <a:rPr lang="en-US" altLang="zh-CN" dirty="0">
                <a:solidFill>
                  <a:srgbClr val="0000FF"/>
                </a:solidFill>
                <a:latin typeface="Consolas" panose="020B0609020204030204" pitchFamily="49" charset="0"/>
                <a:ea typeface="微软雅黑" panose="020B0503020204020204" pitchFamily="34" charset="-122"/>
              </a:rPr>
              <a:t>&gt;.&lt;</a:t>
            </a:r>
            <a:r>
              <a:rPr lang="zh-CN" altLang="en-US" dirty="0">
                <a:solidFill>
                  <a:srgbClr val="0000FF"/>
                </a:solidFill>
                <a:latin typeface="Consolas" panose="020B0609020204030204" pitchFamily="49" charset="0"/>
                <a:ea typeface="微软雅黑" panose="020B0503020204020204" pitchFamily="34" charset="-122"/>
              </a:rPr>
              <a:t>方法</a:t>
            </a:r>
            <a:r>
              <a:rPr lang="en-US" altLang="zh-CN" dirty="0">
                <a:solidFill>
                  <a:srgbClr val="0000FF"/>
                </a:solidFill>
                <a:latin typeface="Consolas" panose="020B0609020204030204" pitchFamily="49" charset="0"/>
                <a:ea typeface="微软雅黑" panose="020B0503020204020204" pitchFamily="34" charset="-122"/>
              </a:rPr>
              <a:t>&gt;(&lt;</a:t>
            </a:r>
            <a:r>
              <a:rPr lang="zh-CN" altLang="en-US" dirty="0">
                <a:solidFill>
                  <a:srgbClr val="0000FF"/>
                </a:solidFill>
                <a:latin typeface="Consolas" panose="020B0609020204030204" pitchFamily="49" charset="0"/>
                <a:ea typeface="微软雅黑" panose="020B0503020204020204" pitchFamily="34" charset="-122"/>
              </a:rPr>
              <a:t>方法参数</a:t>
            </a:r>
            <a:r>
              <a:rPr lang="en-US" altLang="zh-CN" dirty="0">
                <a:solidFill>
                  <a:srgbClr val="0000FF"/>
                </a:solidFill>
                <a:latin typeface="Consolas" panose="020B0609020204030204" pitchFamily="49" charset="0"/>
                <a:ea typeface="微软雅黑" panose="020B0503020204020204" pitchFamily="34" charset="-122"/>
              </a:rPr>
              <a:t>&gt;)</a:t>
            </a:r>
            <a:endParaRPr lang="zh-CN" altLang="en-US" dirty="0">
              <a:solidFill>
                <a:srgbClr val="0000FF"/>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4124042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01AF377-56A8-4608-8048-7F3E6E551024}"/>
              </a:ext>
            </a:extLst>
          </p:cNvPr>
          <p:cNvSpPr>
            <a:spLocks noGrp="1"/>
          </p:cNvSpPr>
          <p:nvPr>
            <p:ph idx="1"/>
          </p:nvPr>
        </p:nvSpPr>
        <p:spPr>
          <a:xfrm>
            <a:off x="395536" y="1052736"/>
            <a:ext cx="8352927" cy="5328592"/>
          </a:xfrm>
        </p:spPr>
        <p:txBody>
          <a:bodyPr>
            <a:normAutofit/>
          </a:bodyPr>
          <a:lstStyle/>
          <a:p>
            <a:pPr lvl="0"/>
            <a:r>
              <a:rPr lang="zh-CN" altLang="en-US" dirty="0"/>
              <a:t>第</a:t>
            </a:r>
            <a:r>
              <a:rPr lang="en-US" altLang="zh-CN" dirty="0"/>
              <a:t>13</a:t>
            </a:r>
            <a:r>
              <a:rPr lang="zh-CN" altLang="en-US" dirty="0"/>
              <a:t>章 </a:t>
            </a:r>
            <a:r>
              <a:rPr lang="en-US" altLang="zh-CN" dirty="0"/>
              <a:t>Python</a:t>
            </a:r>
            <a:r>
              <a:rPr lang="zh-CN" altLang="en-US" dirty="0"/>
              <a:t>办公自动化</a:t>
            </a:r>
          </a:p>
          <a:p>
            <a:pPr lvl="1"/>
            <a:r>
              <a:rPr lang="en-US" altLang="zh-CN" dirty="0"/>
              <a:t>Office</a:t>
            </a:r>
            <a:r>
              <a:rPr lang="zh-CN" altLang="en-US" dirty="0"/>
              <a:t>办公自动化</a:t>
            </a:r>
          </a:p>
          <a:p>
            <a:pPr lvl="1"/>
            <a:r>
              <a:rPr lang="en-US" altLang="zh-CN" dirty="0"/>
              <a:t>python-docx</a:t>
            </a:r>
            <a:r>
              <a:rPr lang="zh-CN" altLang="en-US" dirty="0"/>
              <a:t>与</a:t>
            </a:r>
            <a:r>
              <a:rPr lang="en-US" altLang="zh-CN" dirty="0"/>
              <a:t>Word</a:t>
            </a:r>
            <a:r>
              <a:rPr lang="zh-CN" altLang="en-US" dirty="0"/>
              <a:t>办公自动化</a:t>
            </a:r>
          </a:p>
          <a:p>
            <a:pPr lvl="1"/>
            <a:r>
              <a:rPr lang="en-US" altLang="zh-CN" dirty="0"/>
              <a:t>openpyxl</a:t>
            </a:r>
            <a:r>
              <a:rPr lang="zh-CN" altLang="en-US" dirty="0"/>
              <a:t>与</a:t>
            </a:r>
            <a:r>
              <a:rPr lang="en-US" altLang="zh-CN" dirty="0"/>
              <a:t>Excel</a:t>
            </a:r>
            <a:r>
              <a:rPr lang="zh-CN" altLang="en-US" dirty="0"/>
              <a:t>办公自动化</a:t>
            </a:r>
          </a:p>
          <a:p>
            <a:pPr lvl="1"/>
            <a:r>
              <a:rPr lang="en-US" altLang="zh-CN" dirty="0"/>
              <a:t>python-pptx</a:t>
            </a:r>
            <a:r>
              <a:rPr lang="zh-CN" altLang="en-US" dirty="0"/>
              <a:t>与</a:t>
            </a:r>
            <a:r>
              <a:rPr lang="en-US" altLang="zh-CN" dirty="0"/>
              <a:t>PPT</a:t>
            </a:r>
            <a:r>
              <a:rPr lang="zh-CN" altLang="en-US" dirty="0"/>
              <a:t>办公自动化</a:t>
            </a:r>
          </a:p>
          <a:p>
            <a:endParaRPr lang="zh-CN" altLang="en-US" dirty="0"/>
          </a:p>
        </p:txBody>
      </p:sp>
      <p:sp>
        <p:nvSpPr>
          <p:cNvPr id="3" name="标题 2">
            <a:extLst>
              <a:ext uri="{FF2B5EF4-FFF2-40B4-BE49-F238E27FC236}">
                <a16:creationId xmlns:a16="http://schemas.microsoft.com/office/drawing/2014/main" id="{3886BF3D-3BD6-4D30-8EBF-AC3B88A36A30}"/>
              </a:ext>
            </a:extLst>
          </p:cNvPr>
          <p:cNvSpPr>
            <a:spLocks noGrp="1"/>
          </p:cNvSpPr>
          <p:nvPr>
            <p:ph type="title"/>
          </p:nvPr>
        </p:nvSpPr>
        <p:spPr/>
        <p:txBody>
          <a:bodyPr/>
          <a:lstStyle/>
          <a:p>
            <a:r>
              <a:rPr lang="zh-CN" altLang="en-US" dirty="0"/>
              <a:t>课程回顾</a:t>
            </a:r>
          </a:p>
        </p:txBody>
      </p:sp>
      <p:sp>
        <p:nvSpPr>
          <p:cNvPr id="4" name="灯片编号占位符 3">
            <a:extLst>
              <a:ext uri="{FF2B5EF4-FFF2-40B4-BE49-F238E27FC236}">
                <a16:creationId xmlns:a16="http://schemas.microsoft.com/office/drawing/2014/main" id="{12C10961-779A-47EE-ACF9-A1DB571ADA63}"/>
              </a:ext>
            </a:extLst>
          </p:cNvPr>
          <p:cNvSpPr>
            <a:spLocks noGrp="1"/>
          </p:cNvSpPr>
          <p:nvPr>
            <p:ph type="sldNum" sz="quarter" idx="4"/>
          </p:nvPr>
        </p:nvSpPr>
        <p:spPr/>
        <p:txBody>
          <a:bodyPr/>
          <a:lstStyle/>
          <a:p>
            <a:pPr>
              <a:defRPr/>
            </a:pPr>
            <a:fld id="{36D848D2-51D9-44DF-BA19-C693F18A832A}" type="slidenum">
              <a:rPr lang="en-US" altLang="zh-CN" smtClean="0"/>
              <a:pPr>
                <a:defRPr/>
              </a:pPr>
              <a:t>2</a:t>
            </a:fld>
            <a:endParaRPr lang="en-US" altLang="zh-CN"/>
          </a:p>
        </p:txBody>
      </p:sp>
    </p:spTree>
    <p:extLst>
      <p:ext uri="{BB962C8B-B14F-4D97-AF65-F5344CB8AC3E}">
        <p14:creationId xmlns:p14="http://schemas.microsoft.com/office/powerpoint/2010/main" val="2626681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184576"/>
          </a:xfrm>
        </p:spPr>
        <p:txBody>
          <a:bodyPr>
            <a:normAutofit/>
          </a:bodyPr>
          <a:lstStyle/>
          <a:p>
            <a:r>
              <a:rPr lang="en-US" altLang="zh-CN" dirty="0"/>
              <a:t>1.2 Python</a:t>
            </a:r>
            <a:r>
              <a:rPr lang="zh-CN" altLang="en-US" dirty="0"/>
              <a:t>基本数据类型（</a:t>
            </a:r>
            <a:r>
              <a:rPr lang="en-US" altLang="zh-CN" dirty="0">
                <a:solidFill>
                  <a:srgbClr val="0000FF"/>
                </a:solidFill>
              </a:rPr>
              <a:t>5</a:t>
            </a:r>
            <a:r>
              <a:rPr lang="zh-CN" altLang="en-US" dirty="0">
                <a:solidFill>
                  <a:srgbClr val="0000FF"/>
                </a:solidFill>
              </a:rPr>
              <a:t>项内容</a:t>
            </a:r>
            <a:r>
              <a:rPr lang="zh-CN" altLang="en-US" dirty="0"/>
              <a:t>）</a:t>
            </a:r>
            <a:endParaRPr lang="en-US" altLang="zh-CN" dirty="0"/>
          </a:p>
          <a:p>
            <a:pPr lvl="1"/>
            <a:r>
              <a:rPr lang="zh-CN" altLang="en-US" dirty="0"/>
              <a:t>考点⑤：类型判断和转换</a:t>
            </a:r>
            <a:endParaRPr lang="en-US" altLang="zh-CN" dirty="0"/>
          </a:p>
          <a:p>
            <a:pPr lvl="2"/>
            <a:r>
              <a:rPr lang="zh-CN" altLang="en-US" dirty="0"/>
              <a:t>类型判断</a:t>
            </a:r>
            <a:endParaRPr lang="en-US" altLang="zh-CN" dirty="0"/>
          </a:p>
          <a:p>
            <a:pPr lvl="3"/>
            <a:r>
              <a:rPr lang="en-US" altLang="zh-CN" dirty="0">
                <a:solidFill>
                  <a:srgbClr val="0000FF"/>
                </a:solidFill>
              </a:rPr>
              <a:t>type(&lt;</a:t>
            </a:r>
            <a:r>
              <a:rPr lang="zh-CN" altLang="en-US" dirty="0">
                <a:solidFill>
                  <a:srgbClr val="0000FF"/>
                </a:solidFill>
              </a:rPr>
              <a:t>变量</a:t>
            </a:r>
            <a:r>
              <a:rPr lang="en-US" altLang="zh-CN" dirty="0">
                <a:solidFill>
                  <a:srgbClr val="0000FF"/>
                </a:solidFill>
              </a:rPr>
              <a:t>&gt;)</a:t>
            </a:r>
          </a:p>
          <a:p>
            <a:pPr lvl="2"/>
            <a:r>
              <a:rPr lang="zh-CN" altLang="en-US" dirty="0"/>
              <a:t>类型转换</a:t>
            </a:r>
            <a:endParaRPr lang="en-US" altLang="zh-CN" dirty="0"/>
          </a:p>
          <a:p>
            <a:pPr lvl="3"/>
            <a:r>
              <a:rPr lang="en-US" altLang="zh-CN" dirty="0">
                <a:solidFill>
                  <a:srgbClr val="0000FF"/>
                </a:solidFill>
              </a:rPr>
              <a:t>int(x)</a:t>
            </a:r>
            <a:r>
              <a:rPr lang="zh-CN" altLang="en-US" dirty="0"/>
              <a:t>：将浮点数或字符串</a:t>
            </a:r>
            <a:r>
              <a:rPr lang="en-US" altLang="zh-CN" dirty="0"/>
              <a:t>x</a:t>
            </a:r>
            <a:r>
              <a:rPr lang="zh-CN" altLang="en-US" dirty="0"/>
              <a:t>转换为整数</a:t>
            </a:r>
            <a:endParaRPr lang="en-US" altLang="zh-CN" dirty="0"/>
          </a:p>
          <a:p>
            <a:pPr lvl="3"/>
            <a:r>
              <a:rPr lang="en-US" altLang="zh-CN" dirty="0">
                <a:solidFill>
                  <a:srgbClr val="0000FF"/>
                </a:solidFill>
              </a:rPr>
              <a:t>float(x)</a:t>
            </a:r>
            <a:r>
              <a:rPr lang="zh-CN" altLang="en-US" dirty="0"/>
              <a:t>：将整数或字符串</a:t>
            </a:r>
            <a:r>
              <a:rPr lang="en-US" altLang="zh-CN" dirty="0"/>
              <a:t>x</a:t>
            </a:r>
            <a:r>
              <a:rPr lang="zh-CN" altLang="en-US" dirty="0"/>
              <a:t>转换为浮点数</a:t>
            </a:r>
            <a:endParaRPr lang="en-US" altLang="zh-CN" dirty="0"/>
          </a:p>
          <a:p>
            <a:pPr lvl="3"/>
            <a:r>
              <a:rPr lang="en-US" altLang="zh-CN" dirty="0">
                <a:solidFill>
                  <a:srgbClr val="0000FF"/>
                </a:solidFill>
              </a:rPr>
              <a:t>str(x)</a:t>
            </a:r>
            <a:r>
              <a:rPr lang="zh-CN" altLang="en-US" dirty="0"/>
              <a:t>：将整数或浮点数</a:t>
            </a:r>
            <a:r>
              <a:rPr lang="en-US" altLang="zh-CN" dirty="0"/>
              <a:t>x</a:t>
            </a:r>
            <a:r>
              <a:rPr lang="zh-CN" altLang="en-US" dirty="0"/>
              <a:t>转换为字符串</a:t>
            </a:r>
            <a:endParaRPr lang="en-US" altLang="zh-CN" dirty="0"/>
          </a:p>
          <a:p>
            <a:pPr lvl="3"/>
            <a:endParaRPr lang="en-US" altLang="zh-CN" dirty="0"/>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20</a:t>
            </a:fld>
            <a:endParaRPr lang="en-US" altLang="zh-CN"/>
          </a:p>
        </p:txBody>
      </p:sp>
    </p:spTree>
    <p:extLst>
      <p:ext uri="{BB962C8B-B14F-4D97-AF65-F5344CB8AC3E}">
        <p14:creationId xmlns:p14="http://schemas.microsoft.com/office/powerpoint/2010/main" val="4254328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256584"/>
          </a:xfrm>
        </p:spPr>
        <p:txBody>
          <a:bodyPr>
            <a:normAutofit/>
          </a:bodyPr>
          <a:lstStyle/>
          <a:p>
            <a:r>
              <a:rPr lang="en-US" altLang="zh-CN" dirty="0"/>
              <a:t>1.3 Python</a:t>
            </a:r>
            <a:r>
              <a:rPr lang="zh-CN" altLang="en-US" dirty="0"/>
              <a:t>程序控制结构（</a:t>
            </a:r>
            <a:r>
              <a:rPr lang="en-US" altLang="zh-CN" dirty="0">
                <a:solidFill>
                  <a:srgbClr val="0000FF"/>
                </a:solidFill>
              </a:rPr>
              <a:t>4</a:t>
            </a:r>
            <a:r>
              <a:rPr lang="zh-CN" altLang="en-US" dirty="0">
                <a:solidFill>
                  <a:srgbClr val="0000FF"/>
                </a:solidFill>
              </a:rPr>
              <a:t>项内容</a:t>
            </a:r>
            <a:r>
              <a:rPr lang="zh-CN" altLang="en-US" dirty="0"/>
              <a:t>）</a:t>
            </a:r>
            <a:endParaRPr lang="en-US" altLang="zh-CN" dirty="0"/>
          </a:p>
          <a:p>
            <a:pPr lvl="1"/>
            <a:r>
              <a:rPr lang="zh-CN" altLang="en-US" dirty="0"/>
              <a:t>考点①：</a:t>
            </a:r>
            <a:r>
              <a:rPr lang="en-US" altLang="zh-CN" dirty="0">
                <a:solidFill>
                  <a:srgbClr val="0000FF"/>
                </a:solidFill>
              </a:rPr>
              <a:t>3</a:t>
            </a:r>
            <a:r>
              <a:rPr lang="zh-CN" altLang="en-US" dirty="0">
                <a:solidFill>
                  <a:srgbClr val="0000FF"/>
                </a:solidFill>
              </a:rPr>
              <a:t>种控制结构：</a:t>
            </a:r>
            <a:r>
              <a:rPr lang="zh-CN" altLang="en-US" sz="2000" dirty="0"/>
              <a:t>顺序结构、分支结构、循环结构</a:t>
            </a:r>
            <a:endParaRPr lang="en-US" altLang="zh-CN" sz="2000" dirty="0"/>
          </a:p>
          <a:p>
            <a:pPr lvl="1"/>
            <a:r>
              <a:rPr lang="zh-CN" altLang="en-US" dirty="0"/>
              <a:t>考点②：</a:t>
            </a:r>
            <a:r>
              <a:rPr lang="zh-CN" altLang="en-US" dirty="0">
                <a:solidFill>
                  <a:srgbClr val="0000FF"/>
                </a:solidFill>
              </a:rPr>
              <a:t>分支结构</a:t>
            </a:r>
            <a:r>
              <a:rPr lang="zh-CN" altLang="en-US" dirty="0"/>
              <a:t>：单</a:t>
            </a:r>
            <a:r>
              <a:rPr lang="en-US" altLang="zh-CN" dirty="0"/>
              <a:t>/</a:t>
            </a:r>
            <a:r>
              <a:rPr lang="zh-CN" altLang="en-US" dirty="0"/>
              <a:t>二</a:t>
            </a:r>
            <a:r>
              <a:rPr lang="en-US" altLang="zh-CN" dirty="0"/>
              <a:t>/</a:t>
            </a:r>
            <a:r>
              <a:rPr lang="zh-CN" altLang="en-US" dirty="0"/>
              <a:t>多分支结构</a:t>
            </a:r>
            <a:endParaRPr lang="en-US" altLang="zh-CN" dirty="0"/>
          </a:p>
          <a:p>
            <a:pPr lvl="2"/>
            <a:r>
              <a:rPr lang="en-US" altLang="zh-CN" dirty="0">
                <a:solidFill>
                  <a:srgbClr val="0000FF"/>
                </a:solidFill>
              </a:rPr>
              <a:t>if</a:t>
            </a:r>
            <a:r>
              <a:rPr lang="zh-CN" altLang="en-US" dirty="0">
                <a:solidFill>
                  <a:srgbClr val="0000FF"/>
                </a:solidFill>
              </a:rPr>
              <a:t>、</a:t>
            </a:r>
            <a:r>
              <a:rPr lang="en-US" altLang="zh-CN" dirty="0">
                <a:solidFill>
                  <a:srgbClr val="0000FF"/>
                </a:solidFill>
              </a:rPr>
              <a:t>if-else</a:t>
            </a:r>
            <a:r>
              <a:rPr lang="zh-CN" altLang="en-US" dirty="0">
                <a:solidFill>
                  <a:srgbClr val="0000FF"/>
                </a:solidFill>
              </a:rPr>
              <a:t>、</a:t>
            </a:r>
            <a:r>
              <a:rPr lang="en-US" altLang="zh-CN" dirty="0">
                <a:solidFill>
                  <a:srgbClr val="0000FF"/>
                </a:solidFill>
              </a:rPr>
              <a:t>if-</a:t>
            </a:r>
            <a:r>
              <a:rPr lang="en-US" altLang="zh-CN" dirty="0" err="1">
                <a:solidFill>
                  <a:srgbClr val="0000FF"/>
                </a:solidFill>
              </a:rPr>
              <a:t>elif</a:t>
            </a:r>
            <a:r>
              <a:rPr lang="en-US" altLang="zh-CN" dirty="0">
                <a:solidFill>
                  <a:srgbClr val="0000FF"/>
                </a:solidFill>
              </a:rPr>
              <a:t>-…-else</a:t>
            </a:r>
          </a:p>
          <a:p>
            <a:pPr lvl="2"/>
            <a:r>
              <a:rPr lang="en-US" altLang="zh-CN" dirty="0"/>
              <a:t>if-else</a:t>
            </a:r>
            <a:r>
              <a:rPr lang="zh-CN" altLang="en-US" dirty="0"/>
              <a:t>简单形式：</a:t>
            </a:r>
            <a:r>
              <a:rPr lang="en-US" altLang="zh-CN" dirty="0">
                <a:solidFill>
                  <a:srgbClr val="0000FF"/>
                </a:solidFill>
              </a:rPr>
              <a:t>&lt;</a:t>
            </a:r>
            <a:r>
              <a:rPr lang="zh-CN" altLang="en-US" dirty="0">
                <a:solidFill>
                  <a:srgbClr val="0000FF"/>
                </a:solidFill>
              </a:rPr>
              <a:t>表达式</a:t>
            </a:r>
            <a:r>
              <a:rPr lang="en-US" altLang="zh-CN" dirty="0">
                <a:solidFill>
                  <a:srgbClr val="0000FF"/>
                </a:solidFill>
              </a:rPr>
              <a:t>1&gt; if &lt;</a:t>
            </a:r>
            <a:r>
              <a:rPr lang="zh-CN" altLang="en-US" dirty="0">
                <a:solidFill>
                  <a:srgbClr val="0000FF"/>
                </a:solidFill>
              </a:rPr>
              <a:t>条件</a:t>
            </a:r>
            <a:r>
              <a:rPr lang="en-US" altLang="zh-CN" dirty="0">
                <a:solidFill>
                  <a:srgbClr val="0000FF"/>
                </a:solidFill>
              </a:rPr>
              <a:t>&gt; else &lt;</a:t>
            </a:r>
            <a:r>
              <a:rPr lang="zh-CN" altLang="en-US" dirty="0">
                <a:solidFill>
                  <a:srgbClr val="0000FF"/>
                </a:solidFill>
              </a:rPr>
              <a:t>表达式</a:t>
            </a:r>
            <a:r>
              <a:rPr lang="en-US" altLang="zh-CN" dirty="0">
                <a:solidFill>
                  <a:srgbClr val="0000FF"/>
                </a:solidFill>
              </a:rPr>
              <a:t>2&gt;</a:t>
            </a:r>
          </a:p>
          <a:p>
            <a:pPr lvl="1"/>
            <a:r>
              <a:rPr lang="zh-CN" altLang="en-US" dirty="0"/>
              <a:t>考点③：循环结构</a:t>
            </a:r>
            <a:endParaRPr lang="en-US" altLang="zh-CN" dirty="0"/>
          </a:p>
          <a:p>
            <a:pPr lvl="2"/>
            <a:r>
              <a:rPr lang="zh-CN" altLang="en-US" dirty="0"/>
              <a:t>遍历循环：</a:t>
            </a:r>
            <a:r>
              <a:rPr lang="en-US" altLang="zh-CN" sz="1800" dirty="0">
                <a:solidFill>
                  <a:srgbClr val="0000FF"/>
                </a:solidFill>
              </a:rPr>
              <a:t>for … in &lt;</a:t>
            </a:r>
            <a:r>
              <a:rPr lang="zh-CN" altLang="en-US" sz="1800" dirty="0">
                <a:solidFill>
                  <a:srgbClr val="0000FF"/>
                </a:solidFill>
              </a:rPr>
              <a:t>字符串、文件、</a:t>
            </a:r>
            <a:r>
              <a:rPr lang="en-US" altLang="zh-CN" sz="1800" dirty="0">
                <a:solidFill>
                  <a:srgbClr val="0000FF"/>
                </a:solidFill>
              </a:rPr>
              <a:t>range()</a:t>
            </a:r>
            <a:r>
              <a:rPr lang="zh-CN" altLang="en-US" sz="1800" dirty="0">
                <a:solidFill>
                  <a:srgbClr val="0000FF"/>
                </a:solidFill>
              </a:rPr>
              <a:t>、组合数据</a:t>
            </a:r>
            <a:r>
              <a:rPr lang="en-US" altLang="zh-CN" sz="1800" dirty="0">
                <a:solidFill>
                  <a:srgbClr val="0000FF"/>
                </a:solidFill>
              </a:rPr>
              <a:t>&gt;:</a:t>
            </a:r>
            <a:endParaRPr lang="en-US" altLang="zh-CN" dirty="0">
              <a:solidFill>
                <a:srgbClr val="0000FF"/>
              </a:solidFill>
            </a:endParaRPr>
          </a:p>
          <a:p>
            <a:pPr lvl="2"/>
            <a:r>
              <a:rPr lang="zh-CN" altLang="en-US" dirty="0"/>
              <a:t>无限循环：</a:t>
            </a:r>
            <a:r>
              <a:rPr lang="en-US" altLang="zh-CN" sz="1800" dirty="0">
                <a:solidFill>
                  <a:srgbClr val="0000FF"/>
                </a:solidFill>
              </a:rPr>
              <a:t>while  &lt;</a:t>
            </a:r>
            <a:r>
              <a:rPr lang="zh-CN" altLang="en-US" sz="1800" dirty="0">
                <a:solidFill>
                  <a:srgbClr val="0000FF"/>
                </a:solidFill>
              </a:rPr>
              <a:t>条件</a:t>
            </a:r>
            <a:r>
              <a:rPr lang="en-US" altLang="zh-CN" sz="1800" dirty="0">
                <a:solidFill>
                  <a:srgbClr val="0000FF"/>
                </a:solidFill>
              </a:rPr>
              <a:t>&gt;:</a:t>
            </a:r>
            <a:endParaRPr lang="en-US" altLang="zh-CN" dirty="0">
              <a:solidFill>
                <a:srgbClr val="0000FF"/>
              </a:solidFill>
            </a:endParaRPr>
          </a:p>
          <a:p>
            <a:pPr lvl="2"/>
            <a:r>
              <a:rPr lang="zh-CN" altLang="en-US" dirty="0"/>
              <a:t>循环控制：</a:t>
            </a:r>
            <a:r>
              <a:rPr lang="en-US" altLang="zh-CN" dirty="0">
                <a:solidFill>
                  <a:srgbClr val="0000FF"/>
                </a:solidFill>
              </a:rPr>
              <a:t>break</a:t>
            </a:r>
            <a:r>
              <a:rPr lang="zh-CN" altLang="en-US" dirty="0"/>
              <a:t>跳出当前循环，</a:t>
            </a:r>
            <a:r>
              <a:rPr lang="en-US" altLang="zh-CN" dirty="0">
                <a:solidFill>
                  <a:srgbClr val="0000FF"/>
                </a:solidFill>
              </a:rPr>
              <a:t>continue</a:t>
            </a:r>
            <a:r>
              <a:rPr lang="zh-CN" altLang="en-US" dirty="0"/>
              <a:t>结束当前当次循环</a:t>
            </a:r>
            <a:endParaRPr lang="en-US" altLang="zh-CN" dirty="0"/>
          </a:p>
          <a:p>
            <a:pPr lvl="1"/>
            <a:r>
              <a:rPr lang="zh-CN" altLang="en-US" dirty="0"/>
              <a:t>考点④：异常处理：</a:t>
            </a:r>
            <a:r>
              <a:rPr lang="en-US" altLang="zh-CN" dirty="0">
                <a:solidFill>
                  <a:srgbClr val="0000FF"/>
                </a:solidFill>
              </a:rPr>
              <a:t>try-except</a:t>
            </a:r>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21</a:t>
            </a:fld>
            <a:endParaRPr lang="en-US" altLang="zh-CN"/>
          </a:p>
        </p:txBody>
      </p:sp>
    </p:spTree>
    <p:extLst>
      <p:ext uri="{BB962C8B-B14F-4D97-AF65-F5344CB8AC3E}">
        <p14:creationId xmlns:p14="http://schemas.microsoft.com/office/powerpoint/2010/main" val="427678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256584"/>
          </a:xfrm>
        </p:spPr>
        <p:txBody>
          <a:bodyPr>
            <a:normAutofit/>
          </a:bodyPr>
          <a:lstStyle/>
          <a:p>
            <a:r>
              <a:rPr lang="en-US" altLang="zh-CN" dirty="0"/>
              <a:t>1.4 Python</a:t>
            </a:r>
            <a:r>
              <a:rPr lang="zh-CN" altLang="en-US" dirty="0"/>
              <a:t>函数和代码复用（</a:t>
            </a:r>
            <a:r>
              <a:rPr lang="en-US" altLang="zh-CN" dirty="0">
                <a:solidFill>
                  <a:srgbClr val="0000FF"/>
                </a:solidFill>
              </a:rPr>
              <a:t>3</a:t>
            </a:r>
            <a:r>
              <a:rPr lang="zh-CN" altLang="en-US" dirty="0">
                <a:solidFill>
                  <a:srgbClr val="0000FF"/>
                </a:solidFill>
              </a:rPr>
              <a:t>项内容</a:t>
            </a:r>
            <a:r>
              <a:rPr lang="zh-CN" altLang="en-US" dirty="0"/>
              <a:t>）</a:t>
            </a:r>
            <a:endParaRPr lang="en-US" altLang="zh-CN" dirty="0"/>
          </a:p>
          <a:p>
            <a:pPr lvl="1"/>
            <a:r>
              <a:rPr lang="zh-CN" altLang="en-US" dirty="0"/>
              <a:t>考点①：函数的定义和使用</a:t>
            </a:r>
            <a:endParaRPr lang="en-US" altLang="zh-CN" dirty="0"/>
          </a:p>
          <a:p>
            <a:pPr lvl="2"/>
            <a:r>
              <a:rPr lang="zh-CN" altLang="en-US" b="1" dirty="0">
                <a:solidFill>
                  <a:srgbClr val="0000FF"/>
                </a:solidFill>
              </a:rPr>
              <a:t>定义</a:t>
            </a:r>
            <a:r>
              <a:rPr lang="zh-CN" altLang="en-US" dirty="0"/>
              <a:t>：</a:t>
            </a:r>
            <a:endParaRPr lang="en-US" altLang="zh-CN" dirty="0"/>
          </a:p>
          <a:p>
            <a:pPr lvl="2"/>
            <a:endParaRPr lang="en-US" altLang="zh-CN" dirty="0"/>
          </a:p>
          <a:p>
            <a:pPr lvl="2"/>
            <a:r>
              <a:rPr lang="zh-CN" altLang="en-US" b="1" dirty="0">
                <a:solidFill>
                  <a:srgbClr val="0000FF"/>
                </a:solidFill>
              </a:rPr>
              <a:t>使用</a:t>
            </a:r>
            <a:r>
              <a:rPr lang="en-US" altLang="zh-CN" b="1" dirty="0">
                <a:solidFill>
                  <a:srgbClr val="0000FF"/>
                </a:solidFill>
              </a:rPr>
              <a:t>/</a:t>
            </a:r>
            <a:r>
              <a:rPr lang="zh-CN" altLang="en-US" b="1" dirty="0">
                <a:solidFill>
                  <a:srgbClr val="0000FF"/>
                </a:solidFill>
              </a:rPr>
              <a:t>调用</a:t>
            </a:r>
            <a:r>
              <a:rPr lang="zh-CN" altLang="en-US" dirty="0"/>
              <a:t>：</a:t>
            </a:r>
            <a:r>
              <a:rPr lang="en-US" altLang="zh-CN" sz="1800" dirty="0">
                <a:solidFill>
                  <a:srgbClr val="0000FF"/>
                </a:solidFill>
              </a:rPr>
              <a:t>&lt;</a:t>
            </a:r>
            <a:r>
              <a:rPr lang="zh-CN" altLang="en-US" sz="1800" dirty="0">
                <a:solidFill>
                  <a:srgbClr val="0000FF"/>
                </a:solidFill>
              </a:rPr>
              <a:t>函数名</a:t>
            </a:r>
            <a:r>
              <a:rPr lang="en-US" altLang="zh-CN" sz="1800" dirty="0">
                <a:solidFill>
                  <a:srgbClr val="0000FF"/>
                </a:solidFill>
              </a:rPr>
              <a:t>&gt;(&lt;</a:t>
            </a:r>
            <a:r>
              <a:rPr lang="zh-CN" altLang="en-US" sz="1800" dirty="0">
                <a:solidFill>
                  <a:srgbClr val="0000FF"/>
                </a:solidFill>
              </a:rPr>
              <a:t>赋值参数列表</a:t>
            </a:r>
            <a:r>
              <a:rPr lang="en-US" altLang="zh-CN" sz="1800" dirty="0">
                <a:solidFill>
                  <a:srgbClr val="0000FF"/>
                </a:solidFill>
              </a:rPr>
              <a:t>&gt;)</a:t>
            </a:r>
            <a:endParaRPr lang="en-US" altLang="zh-CN" dirty="0">
              <a:solidFill>
                <a:srgbClr val="0000FF"/>
              </a:solidFill>
            </a:endParaRPr>
          </a:p>
          <a:p>
            <a:pPr lvl="1"/>
            <a:r>
              <a:rPr lang="zh-CN" altLang="en-US" dirty="0"/>
              <a:t>考点②：函数的参数传递：可选参数、参数名称、返回值</a:t>
            </a:r>
            <a:endParaRPr lang="en-US" altLang="zh-CN" dirty="0"/>
          </a:p>
          <a:p>
            <a:pPr lvl="2"/>
            <a:r>
              <a:rPr lang="zh-CN" altLang="en-US" b="1" dirty="0">
                <a:solidFill>
                  <a:srgbClr val="0000FF"/>
                </a:solidFill>
              </a:rPr>
              <a:t>可选参数</a:t>
            </a:r>
            <a:r>
              <a:rPr lang="zh-CN" altLang="en-US" dirty="0"/>
              <a:t>：</a:t>
            </a:r>
            <a:r>
              <a:rPr lang="en-US" altLang="zh-CN" sz="1800" dirty="0">
                <a:solidFill>
                  <a:srgbClr val="0000FF"/>
                </a:solidFill>
                <a:latin typeface="Consolas" panose="020B0609020204030204" pitchFamily="49" charset="0"/>
              </a:rPr>
              <a:t>def &lt;</a:t>
            </a:r>
            <a:r>
              <a:rPr lang="zh-CN" altLang="en-US" sz="1800" dirty="0">
                <a:solidFill>
                  <a:srgbClr val="0000FF"/>
                </a:solidFill>
                <a:latin typeface="Consolas" panose="020B0609020204030204" pitchFamily="49" charset="0"/>
              </a:rPr>
              <a:t>函数名</a:t>
            </a:r>
            <a:r>
              <a:rPr lang="en-US" altLang="zh-CN" sz="1800" dirty="0">
                <a:solidFill>
                  <a:srgbClr val="0000FF"/>
                </a:solidFill>
                <a:latin typeface="Consolas" panose="020B0609020204030204" pitchFamily="49" charset="0"/>
              </a:rPr>
              <a:t>&gt;(&lt;</a:t>
            </a:r>
            <a:r>
              <a:rPr lang="zh-CN" altLang="en-US" sz="1800" dirty="0">
                <a:solidFill>
                  <a:srgbClr val="0000FF"/>
                </a:solidFill>
                <a:latin typeface="Consolas" panose="020B0609020204030204" pitchFamily="49" charset="0"/>
              </a:rPr>
              <a:t>可选参数</a:t>
            </a:r>
            <a:r>
              <a:rPr lang="en-US" altLang="zh-CN" sz="1800" dirty="0">
                <a:solidFill>
                  <a:srgbClr val="0000FF"/>
                </a:solidFill>
                <a:latin typeface="Consolas" panose="020B0609020204030204" pitchFamily="49" charset="0"/>
              </a:rPr>
              <a:t>&gt;=&lt;</a:t>
            </a:r>
            <a:r>
              <a:rPr lang="zh-CN" altLang="en-US" sz="1800" dirty="0">
                <a:solidFill>
                  <a:srgbClr val="0000FF"/>
                </a:solidFill>
                <a:latin typeface="Consolas" panose="020B0609020204030204" pitchFamily="49" charset="0"/>
              </a:rPr>
              <a:t>默认值</a:t>
            </a:r>
            <a:r>
              <a:rPr lang="en-US" altLang="zh-CN" sz="1800" dirty="0">
                <a:solidFill>
                  <a:srgbClr val="0000FF"/>
                </a:solidFill>
                <a:latin typeface="Consolas" panose="020B0609020204030204" pitchFamily="49" charset="0"/>
              </a:rPr>
              <a:t>&gt;):</a:t>
            </a:r>
            <a:endParaRPr lang="en-US" altLang="zh-CN" dirty="0"/>
          </a:p>
          <a:p>
            <a:pPr lvl="2"/>
            <a:r>
              <a:rPr lang="zh-CN" altLang="en-US" b="1" dirty="0">
                <a:solidFill>
                  <a:srgbClr val="0000FF"/>
                </a:solidFill>
              </a:rPr>
              <a:t>参数名称</a:t>
            </a:r>
            <a:r>
              <a:rPr lang="zh-CN" altLang="en-US" dirty="0"/>
              <a:t>：</a:t>
            </a:r>
            <a:r>
              <a:rPr lang="en-US" altLang="zh-CN" sz="1800" dirty="0">
                <a:solidFill>
                  <a:srgbClr val="0000FF"/>
                </a:solidFill>
              </a:rPr>
              <a:t>&lt;</a:t>
            </a:r>
            <a:r>
              <a:rPr lang="zh-CN" altLang="en-US" sz="1800" dirty="0">
                <a:solidFill>
                  <a:srgbClr val="0000FF"/>
                </a:solidFill>
              </a:rPr>
              <a:t>函数名</a:t>
            </a:r>
            <a:r>
              <a:rPr lang="en-US" altLang="zh-CN" sz="1800" dirty="0">
                <a:solidFill>
                  <a:srgbClr val="0000FF"/>
                </a:solidFill>
              </a:rPr>
              <a:t>&gt;(&lt;</a:t>
            </a:r>
            <a:r>
              <a:rPr lang="zh-CN" altLang="en-US" sz="1800" dirty="0">
                <a:solidFill>
                  <a:srgbClr val="0000FF"/>
                </a:solidFill>
              </a:rPr>
              <a:t>参数名</a:t>
            </a:r>
            <a:r>
              <a:rPr lang="en-US" altLang="zh-CN" sz="1800" dirty="0">
                <a:solidFill>
                  <a:srgbClr val="0000FF"/>
                </a:solidFill>
              </a:rPr>
              <a:t>&gt;=&lt;</a:t>
            </a:r>
            <a:r>
              <a:rPr lang="zh-CN" altLang="en-US" sz="1800" dirty="0">
                <a:solidFill>
                  <a:srgbClr val="0000FF"/>
                </a:solidFill>
              </a:rPr>
              <a:t>实际值</a:t>
            </a:r>
            <a:r>
              <a:rPr lang="en-US" altLang="zh-CN" sz="1800" dirty="0">
                <a:solidFill>
                  <a:srgbClr val="0000FF"/>
                </a:solidFill>
              </a:rPr>
              <a:t>&gt;)</a:t>
            </a:r>
            <a:endParaRPr lang="en-US" altLang="zh-CN" dirty="0">
              <a:solidFill>
                <a:srgbClr val="0000FF"/>
              </a:solidFill>
            </a:endParaRPr>
          </a:p>
          <a:p>
            <a:pPr lvl="2"/>
            <a:r>
              <a:rPr lang="zh-CN" altLang="en-US" b="1" dirty="0">
                <a:solidFill>
                  <a:srgbClr val="0000FF"/>
                </a:solidFill>
              </a:rPr>
              <a:t>返回值</a:t>
            </a:r>
            <a:r>
              <a:rPr lang="zh-CN" altLang="en-US" dirty="0"/>
              <a:t>：</a:t>
            </a:r>
            <a:r>
              <a:rPr lang="en-US" altLang="zh-CN" dirty="0">
                <a:solidFill>
                  <a:srgbClr val="0000FF"/>
                </a:solidFill>
                <a:latin typeface="Consolas" panose="020B0609020204030204" pitchFamily="49" charset="0"/>
              </a:rPr>
              <a:t> </a:t>
            </a:r>
            <a:r>
              <a:rPr lang="en-US" altLang="zh-CN" sz="1800" dirty="0">
                <a:solidFill>
                  <a:srgbClr val="0000FF"/>
                </a:solidFill>
                <a:latin typeface="Consolas" panose="020B0609020204030204" pitchFamily="49" charset="0"/>
              </a:rPr>
              <a:t>return &lt;</a:t>
            </a:r>
            <a:r>
              <a:rPr lang="zh-CN" altLang="en-US" sz="1800" dirty="0">
                <a:solidFill>
                  <a:srgbClr val="0000FF"/>
                </a:solidFill>
                <a:latin typeface="Consolas" panose="020B0609020204030204" pitchFamily="49" charset="0"/>
              </a:rPr>
              <a:t>返回值列表</a:t>
            </a:r>
            <a:r>
              <a:rPr lang="en-US" altLang="zh-CN" sz="1800" dirty="0">
                <a:solidFill>
                  <a:srgbClr val="0000FF"/>
                </a:solidFill>
                <a:latin typeface="Consolas" panose="020B0609020204030204" pitchFamily="49" charset="0"/>
              </a:rPr>
              <a:t>&gt;</a:t>
            </a:r>
            <a:endParaRPr lang="en-US" altLang="zh-CN" dirty="0"/>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22</a:t>
            </a:fld>
            <a:endParaRPr lang="en-US" altLang="zh-CN"/>
          </a:p>
        </p:txBody>
      </p:sp>
      <p:sp>
        <p:nvSpPr>
          <p:cNvPr id="5" name="矩形 4">
            <a:extLst>
              <a:ext uri="{FF2B5EF4-FFF2-40B4-BE49-F238E27FC236}">
                <a16:creationId xmlns:a16="http://schemas.microsoft.com/office/drawing/2014/main" id="{BC79C722-ADA0-4DA8-A2EB-E32D5B69169B}"/>
              </a:ext>
            </a:extLst>
          </p:cNvPr>
          <p:cNvSpPr/>
          <p:nvPr/>
        </p:nvSpPr>
        <p:spPr>
          <a:xfrm>
            <a:off x="2843808" y="2348880"/>
            <a:ext cx="3193503" cy="923330"/>
          </a:xfrm>
          <a:prstGeom prst="rect">
            <a:avLst/>
          </a:prstGeom>
        </p:spPr>
        <p:txBody>
          <a:bodyPr wrap="none">
            <a:spAutoFit/>
          </a:bodyPr>
          <a:lstStyle/>
          <a:p>
            <a:pPr algn="l"/>
            <a:r>
              <a:rPr lang="en-US" altLang="zh-CN" dirty="0">
                <a:solidFill>
                  <a:srgbClr val="0000FF"/>
                </a:solidFill>
                <a:latin typeface="Consolas" panose="020B0609020204030204" pitchFamily="49" charset="0"/>
                <a:ea typeface="微软雅黑" panose="020B0503020204020204" pitchFamily="34" charset="-122"/>
              </a:rPr>
              <a:t>def &lt;</a:t>
            </a:r>
            <a:r>
              <a:rPr lang="zh-CN" altLang="en-US" dirty="0">
                <a:solidFill>
                  <a:srgbClr val="0000FF"/>
                </a:solidFill>
                <a:latin typeface="Consolas" panose="020B0609020204030204" pitchFamily="49" charset="0"/>
                <a:ea typeface="微软雅黑" panose="020B0503020204020204" pitchFamily="34" charset="-122"/>
              </a:rPr>
              <a:t>函数名</a:t>
            </a:r>
            <a:r>
              <a:rPr lang="en-US" altLang="zh-CN" dirty="0">
                <a:solidFill>
                  <a:srgbClr val="0000FF"/>
                </a:solidFill>
                <a:latin typeface="Consolas" panose="020B0609020204030204" pitchFamily="49" charset="0"/>
                <a:ea typeface="微软雅黑" panose="020B0503020204020204" pitchFamily="34" charset="-122"/>
              </a:rPr>
              <a:t>&gt;(&lt;</a:t>
            </a:r>
            <a:r>
              <a:rPr lang="zh-CN" altLang="en-US" dirty="0">
                <a:solidFill>
                  <a:srgbClr val="0000FF"/>
                </a:solidFill>
                <a:latin typeface="Consolas" panose="020B0609020204030204" pitchFamily="49" charset="0"/>
                <a:ea typeface="微软雅黑" panose="020B0503020204020204" pitchFamily="34" charset="-122"/>
              </a:rPr>
              <a:t>参数列表</a:t>
            </a:r>
            <a:r>
              <a:rPr lang="en-US" altLang="zh-CN" dirty="0">
                <a:solidFill>
                  <a:srgbClr val="0000FF"/>
                </a:solidFill>
                <a:latin typeface="Consolas" panose="020B0609020204030204" pitchFamily="49" charset="0"/>
                <a:ea typeface="微软雅黑" panose="020B0503020204020204" pitchFamily="34" charset="-122"/>
              </a:rPr>
              <a:t>&gt;):</a:t>
            </a:r>
          </a:p>
          <a:p>
            <a:pPr algn="l"/>
            <a:r>
              <a:rPr lang="zh-CN" altLang="en-US" dirty="0">
                <a:solidFill>
                  <a:srgbClr val="0000FF"/>
                </a:solidFill>
                <a:latin typeface="Consolas" panose="020B0609020204030204" pitchFamily="49" charset="0"/>
                <a:ea typeface="微软雅黑" panose="020B0503020204020204" pitchFamily="34" charset="-122"/>
              </a:rPr>
              <a:t>    </a:t>
            </a:r>
            <a:r>
              <a:rPr lang="en-US" altLang="zh-CN" dirty="0">
                <a:solidFill>
                  <a:srgbClr val="0000FF"/>
                </a:solidFill>
                <a:latin typeface="Consolas" panose="020B0609020204030204" pitchFamily="49" charset="0"/>
                <a:ea typeface="微软雅黑" panose="020B0503020204020204" pitchFamily="34" charset="-122"/>
              </a:rPr>
              <a:t>&lt;</a:t>
            </a:r>
            <a:r>
              <a:rPr lang="zh-CN" altLang="en-US" dirty="0">
                <a:solidFill>
                  <a:srgbClr val="0000FF"/>
                </a:solidFill>
                <a:latin typeface="Consolas" panose="020B0609020204030204" pitchFamily="49" charset="0"/>
                <a:ea typeface="微软雅黑" panose="020B0503020204020204" pitchFamily="34" charset="-122"/>
              </a:rPr>
              <a:t>函数体</a:t>
            </a:r>
            <a:r>
              <a:rPr lang="en-US" altLang="zh-CN" dirty="0">
                <a:solidFill>
                  <a:srgbClr val="0000FF"/>
                </a:solidFill>
                <a:latin typeface="Consolas" panose="020B0609020204030204" pitchFamily="49" charset="0"/>
                <a:ea typeface="微软雅黑" panose="020B0503020204020204" pitchFamily="34" charset="-122"/>
              </a:rPr>
              <a:t>&gt;</a:t>
            </a:r>
          </a:p>
          <a:p>
            <a:pPr algn="l"/>
            <a:r>
              <a:rPr lang="en-US" altLang="zh-CN" dirty="0">
                <a:solidFill>
                  <a:srgbClr val="0000FF"/>
                </a:solidFill>
                <a:latin typeface="Consolas" panose="020B0609020204030204" pitchFamily="49" charset="0"/>
                <a:ea typeface="微软雅黑" panose="020B0503020204020204" pitchFamily="34" charset="-122"/>
              </a:rPr>
              <a:t>    return &lt;</a:t>
            </a:r>
            <a:r>
              <a:rPr lang="zh-CN" altLang="en-US" dirty="0">
                <a:solidFill>
                  <a:srgbClr val="0000FF"/>
                </a:solidFill>
                <a:latin typeface="Consolas" panose="020B0609020204030204" pitchFamily="49" charset="0"/>
                <a:ea typeface="微软雅黑" panose="020B0503020204020204" pitchFamily="34" charset="-122"/>
              </a:rPr>
              <a:t>返回值列表</a:t>
            </a:r>
            <a:r>
              <a:rPr lang="en-US" altLang="zh-CN" dirty="0">
                <a:solidFill>
                  <a:srgbClr val="0000FF"/>
                </a:solidFill>
                <a:latin typeface="Consolas" panose="020B0609020204030204" pitchFamily="49" charset="0"/>
                <a:ea typeface="微软雅黑" panose="020B0503020204020204" pitchFamily="34" charset="-122"/>
              </a:rPr>
              <a:t>&gt;</a:t>
            </a:r>
            <a:endParaRPr lang="zh-CN" altLang="en-US" dirty="0">
              <a:solidFill>
                <a:srgbClr val="0000FF"/>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724488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256584"/>
          </a:xfrm>
        </p:spPr>
        <p:txBody>
          <a:bodyPr/>
          <a:lstStyle/>
          <a:p>
            <a:r>
              <a:rPr lang="en-US" altLang="zh-CN" dirty="0"/>
              <a:t>1.4 Python</a:t>
            </a:r>
            <a:r>
              <a:rPr lang="zh-CN" altLang="en-US" dirty="0"/>
              <a:t>函数和代码复用（</a:t>
            </a:r>
            <a:r>
              <a:rPr lang="en-US" altLang="zh-CN" dirty="0">
                <a:solidFill>
                  <a:srgbClr val="0000FF"/>
                </a:solidFill>
              </a:rPr>
              <a:t>3</a:t>
            </a:r>
            <a:r>
              <a:rPr lang="zh-CN" altLang="en-US" dirty="0">
                <a:solidFill>
                  <a:srgbClr val="0000FF"/>
                </a:solidFill>
              </a:rPr>
              <a:t>项内容</a:t>
            </a:r>
            <a:r>
              <a:rPr lang="zh-CN" altLang="en-US" dirty="0"/>
              <a:t>）</a:t>
            </a:r>
            <a:endParaRPr lang="en-US" altLang="zh-CN" dirty="0"/>
          </a:p>
          <a:p>
            <a:pPr lvl="1"/>
            <a:r>
              <a:rPr lang="zh-CN" altLang="en-US" dirty="0"/>
              <a:t>考点③：变量作用域</a:t>
            </a:r>
            <a:endParaRPr lang="en-US" altLang="zh-CN" dirty="0"/>
          </a:p>
          <a:p>
            <a:pPr lvl="2"/>
            <a:r>
              <a:rPr lang="zh-CN" altLang="en-US" dirty="0">
                <a:solidFill>
                  <a:srgbClr val="0000FF"/>
                </a:solidFill>
              </a:rPr>
              <a:t>局部变量</a:t>
            </a:r>
            <a:endParaRPr lang="en-US" altLang="zh-CN" dirty="0">
              <a:solidFill>
                <a:srgbClr val="0000FF"/>
              </a:solidFill>
            </a:endParaRPr>
          </a:p>
          <a:p>
            <a:pPr lvl="3"/>
            <a:r>
              <a:rPr lang="zh-CN" altLang="en-US" dirty="0"/>
              <a:t>函数内部使用，仅在函数内部有效，函数退出后不再存在</a:t>
            </a:r>
            <a:endParaRPr lang="en-US" altLang="zh-CN" dirty="0"/>
          </a:p>
          <a:p>
            <a:pPr lvl="2"/>
            <a:r>
              <a:rPr lang="zh-CN" altLang="en-US" dirty="0">
                <a:solidFill>
                  <a:srgbClr val="0000FF"/>
                </a:solidFill>
              </a:rPr>
              <a:t>全局变量</a:t>
            </a:r>
            <a:endParaRPr lang="en-US" altLang="zh-CN" dirty="0">
              <a:solidFill>
                <a:srgbClr val="0000FF"/>
              </a:solidFill>
            </a:endParaRPr>
          </a:p>
          <a:p>
            <a:pPr lvl="3"/>
            <a:r>
              <a:rPr lang="zh-CN" altLang="en-US" dirty="0"/>
              <a:t>函数之外定义，在程序执行全过程有效</a:t>
            </a:r>
            <a:endParaRPr lang="en-US" altLang="zh-CN" dirty="0"/>
          </a:p>
          <a:p>
            <a:pPr lvl="3"/>
            <a:r>
              <a:rPr lang="zh-CN" altLang="en-US" dirty="0"/>
              <a:t>使用</a:t>
            </a:r>
            <a:r>
              <a:rPr lang="en-US" altLang="zh-CN" dirty="0">
                <a:solidFill>
                  <a:srgbClr val="0000FF"/>
                </a:solidFill>
              </a:rPr>
              <a:t>global</a:t>
            </a:r>
            <a:r>
              <a:rPr lang="zh-CN" altLang="en-US" dirty="0"/>
              <a:t>声明：</a:t>
            </a:r>
            <a:r>
              <a:rPr lang="en-US" altLang="zh-CN" dirty="0">
                <a:solidFill>
                  <a:srgbClr val="0000FF"/>
                </a:solidFill>
              </a:rPr>
              <a:t>global &lt;</a:t>
            </a:r>
            <a:r>
              <a:rPr lang="zh-CN" altLang="en-US" dirty="0">
                <a:solidFill>
                  <a:srgbClr val="0000FF"/>
                </a:solidFill>
              </a:rPr>
              <a:t>全局变量</a:t>
            </a:r>
            <a:r>
              <a:rPr lang="en-US" altLang="zh-CN" dirty="0">
                <a:solidFill>
                  <a:srgbClr val="0000FF"/>
                </a:solidFill>
              </a:rPr>
              <a:t>&gt;</a:t>
            </a:r>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23</a:t>
            </a:fld>
            <a:endParaRPr lang="en-US" altLang="zh-CN"/>
          </a:p>
        </p:txBody>
      </p:sp>
    </p:spTree>
    <p:extLst>
      <p:ext uri="{BB962C8B-B14F-4D97-AF65-F5344CB8AC3E}">
        <p14:creationId xmlns:p14="http://schemas.microsoft.com/office/powerpoint/2010/main" val="3005835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415372"/>
          </a:xfrm>
        </p:spPr>
        <p:txBody>
          <a:bodyPr>
            <a:normAutofit/>
          </a:bodyPr>
          <a:lstStyle/>
          <a:p>
            <a:r>
              <a:rPr lang="en-US" altLang="zh-CN" dirty="0"/>
              <a:t>1.5 Python</a:t>
            </a:r>
            <a:r>
              <a:rPr lang="zh-CN" altLang="en-US" dirty="0"/>
              <a:t>组合数据类型（</a:t>
            </a:r>
            <a:r>
              <a:rPr lang="en-US" altLang="zh-CN" dirty="0">
                <a:solidFill>
                  <a:srgbClr val="0000FF"/>
                </a:solidFill>
              </a:rPr>
              <a:t>5</a:t>
            </a:r>
            <a:r>
              <a:rPr lang="zh-CN" altLang="en-US" dirty="0">
                <a:solidFill>
                  <a:srgbClr val="0000FF"/>
                </a:solidFill>
              </a:rPr>
              <a:t>项内容</a:t>
            </a:r>
            <a:r>
              <a:rPr lang="zh-CN" altLang="en-US" dirty="0"/>
              <a:t>）</a:t>
            </a:r>
            <a:endParaRPr lang="en-US" altLang="zh-CN" dirty="0"/>
          </a:p>
          <a:p>
            <a:pPr lvl="1"/>
            <a:r>
              <a:rPr lang="zh-CN" altLang="en-US" dirty="0"/>
              <a:t>考点①：组合数据类型的基本概念与表示方法</a:t>
            </a:r>
            <a:endParaRPr lang="en-US" altLang="zh-CN" dirty="0"/>
          </a:p>
          <a:p>
            <a:pPr lvl="2"/>
            <a:r>
              <a:rPr lang="zh-CN" altLang="en-US" dirty="0"/>
              <a:t>集合类型：元素集合，无序、唯一（</a:t>
            </a:r>
            <a:r>
              <a:rPr lang="zh-CN" altLang="en-US" dirty="0">
                <a:solidFill>
                  <a:srgbClr val="0000FF"/>
                </a:solidFill>
              </a:rPr>
              <a:t>集合</a:t>
            </a:r>
            <a:r>
              <a:rPr lang="en-US" altLang="zh-CN" dirty="0">
                <a:solidFill>
                  <a:srgbClr val="0000FF"/>
                </a:solidFill>
              </a:rPr>
              <a:t>{}</a:t>
            </a:r>
            <a:r>
              <a:rPr lang="zh-CN" altLang="en-US" dirty="0"/>
              <a:t>）</a:t>
            </a:r>
            <a:endParaRPr lang="en-US" altLang="zh-CN" dirty="0"/>
          </a:p>
          <a:p>
            <a:pPr lvl="2"/>
            <a:r>
              <a:rPr lang="zh-CN" altLang="en-US" dirty="0"/>
              <a:t>序列类型：元素向量，有序可重复（</a:t>
            </a:r>
            <a:r>
              <a:rPr lang="zh-CN" altLang="en-US" dirty="0">
                <a:solidFill>
                  <a:srgbClr val="0000FF"/>
                </a:solidFill>
              </a:rPr>
              <a:t>字符串</a:t>
            </a:r>
            <a:r>
              <a:rPr lang="en-US" altLang="zh-CN" dirty="0">
                <a:solidFill>
                  <a:srgbClr val="0000FF"/>
                </a:solidFill>
              </a:rPr>
              <a:t>''</a:t>
            </a:r>
            <a:r>
              <a:rPr lang="zh-CN" altLang="en-US" dirty="0"/>
              <a:t>、</a:t>
            </a:r>
            <a:r>
              <a:rPr lang="zh-CN" altLang="en-US" dirty="0">
                <a:solidFill>
                  <a:srgbClr val="0000FF"/>
                </a:solidFill>
              </a:rPr>
              <a:t>元组</a:t>
            </a:r>
            <a:r>
              <a:rPr lang="en-US" altLang="zh-CN" dirty="0">
                <a:solidFill>
                  <a:srgbClr val="0000FF"/>
                </a:solidFill>
              </a:rPr>
              <a:t>()</a:t>
            </a:r>
            <a:r>
              <a:rPr lang="zh-CN" altLang="en-US" dirty="0"/>
              <a:t>、</a:t>
            </a:r>
            <a:r>
              <a:rPr lang="zh-CN" altLang="en-US" b="1" dirty="0">
                <a:solidFill>
                  <a:srgbClr val="0000FF"/>
                </a:solidFill>
              </a:rPr>
              <a:t>列表</a:t>
            </a:r>
            <a:r>
              <a:rPr lang="en-US" altLang="zh-CN" b="1" dirty="0">
                <a:solidFill>
                  <a:srgbClr val="0000FF"/>
                </a:solidFill>
              </a:rPr>
              <a:t>[]</a:t>
            </a:r>
            <a:r>
              <a:rPr lang="zh-CN" altLang="en-US" dirty="0"/>
              <a:t>）</a:t>
            </a:r>
            <a:endParaRPr lang="en-US" altLang="zh-CN" dirty="0"/>
          </a:p>
          <a:p>
            <a:pPr lvl="2"/>
            <a:r>
              <a:rPr lang="zh-CN" altLang="en-US" dirty="0"/>
              <a:t>映射类型：“键</a:t>
            </a:r>
            <a:r>
              <a:rPr lang="en-US" altLang="zh-CN" dirty="0"/>
              <a:t>-</a:t>
            </a:r>
            <a:r>
              <a:rPr lang="zh-CN" altLang="en-US" dirty="0"/>
              <a:t>值”数据项组合（</a:t>
            </a:r>
            <a:r>
              <a:rPr lang="zh-CN" altLang="en-US" dirty="0">
                <a:solidFill>
                  <a:srgbClr val="0000FF"/>
                </a:solidFill>
              </a:rPr>
              <a:t>字典</a:t>
            </a:r>
            <a:r>
              <a:rPr lang="en-US" altLang="zh-CN" dirty="0">
                <a:solidFill>
                  <a:srgbClr val="0000FF"/>
                </a:solidFill>
              </a:rPr>
              <a:t>{:}</a:t>
            </a:r>
            <a:r>
              <a:rPr lang="zh-CN" altLang="en-US" dirty="0"/>
              <a:t>）</a:t>
            </a:r>
            <a:endParaRPr lang="en-US" altLang="zh-CN" dirty="0"/>
          </a:p>
          <a:p>
            <a:pPr lvl="1"/>
            <a:r>
              <a:rPr lang="zh-CN" altLang="en-US" dirty="0"/>
              <a:t>考点②：列表类型</a:t>
            </a:r>
            <a:endParaRPr lang="en-US" altLang="zh-CN" dirty="0"/>
          </a:p>
          <a:p>
            <a:pPr lvl="2"/>
            <a:r>
              <a:rPr lang="zh-CN" altLang="en-US" dirty="0"/>
              <a:t>定义：</a:t>
            </a:r>
            <a:r>
              <a:rPr lang="en-US" altLang="zh-CN" dirty="0"/>
              <a:t>0</a:t>
            </a:r>
            <a:r>
              <a:rPr lang="zh-CN" altLang="en-US" dirty="0"/>
              <a:t>个或多个元素的有序序列，用</a:t>
            </a:r>
            <a:r>
              <a:rPr lang="en-US" altLang="zh-CN" dirty="0">
                <a:solidFill>
                  <a:srgbClr val="0000FF"/>
                </a:solidFill>
              </a:rPr>
              <a:t>[]</a:t>
            </a:r>
            <a:r>
              <a:rPr lang="zh-CN" altLang="en-US" dirty="0"/>
              <a:t>表示或</a:t>
            </a:r>
            <a:r>
              <a:rPr lang="en-US" altLang="zh-CN" dirty="0"/>
              <a:t>list</a:t>
            </a:r>
            <a:r>
              <a:rPr lang="en-US" altLang="zh-CN" dirty="0">
                <a:solidFill>
                  <a:srgbClr val="0000FF"/>
                </a:solidFill>
              </a:rPr>
              <a:t>()</a:t>
            </a:r>
            <a:r>
              <a:rPr lang="zh-CN" altLang="en-US" dirty="0"/>
              <a:t>转换</a:t>
            </a:r>
            <a:endParaRPr lang="en-US" altLang="zh-CN" dirty="0"/>
          </a:p>
          <a:p>
            <a:pPr lvl="2"/>
            <a:r>
              <a:rPr lang="zh-CN" altLang="en-US" dirty="0">
                <a:solidFill>
                  <a:srgbClr val="0000FF"/>
                </a:solidFill>
              </a:rPr>
              <a:t>索引</a:t>
            </a:r>
            <a:r>
              <a:rPr lang="zh-CN" altLang="en-US" dirty="0"/>
              <a:t>：</a:t>
            </a:r>
            <a:r>
              <a:rPr lang="en-US" altLang="zh-CN" dirty="0">
                <a:solidFill>
                  <a:srgbClr val="0000FF"/>
                </a:solidFill>
              </a:rPr>
              <a:t>ls[N]</a:t>
            </a:r>
          </a:p>
          <a:p>
            <a:pPr lvl="2"/>
            <a:r>
              <a:rPr lang="zh-CN" altLang="en-US" dirty="0">
                <a:solidFill>
                  <a:srgbClr val="0000FF"/>
                </a:solidFill>
              </a:rPr>
              <a:t>切片</a:t>
            </a:r>
            <a:r>
              <a:rPr lang="zh-CN" altLang="en-US" dirty="0"/>
              <a:t>：</a:t>
            </a:r>
            <a:r>
              <a:rPr lang="en-US" altLang="zh-CN" dirty="0">
                <a:solidFill>
                  <a:srgbClr val="0000FF"/>
                </a:solidFill>
              </a:rPr>
              <a:t>ls[N:M:K]</a:t>
            </a:r>
            <a:r>
              <a:rPr lang="zh-CN" altLang="en-US" dirty="0"/>
              <a:t>，如 </a:t>
            </a:r>
            <a:r>
              <a:rPr lang="en-US" altLang="zh-CN" dirty="0"/>
              <a:t>ls[::-1]</a:t>
            </a:r>
            <a:r>
              <a:rPr lang="zh-CN" altLang="en-US" dirty="0"/>
              <a:t>（列表反转）</a:t>
            </a:r>
            <a:endParaRPr lang="en-US" altLang="zh-CN" dirty="0"/>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24</a:t>
            </a:fld>
            <a:endParaRPr lang="en-US" altLang="zh-CN"/>
          </a:p>
        </p:txBody>
      </p:sp>
      <p:sp>
        <p:nvSpPr>
          <p:cNvPr id="5" name="矩形 4">
            <a:extLst>
              <a:ext uri="{FF2B5EF4-FFF2-40B4-BE49-F238E27FC236}">
                <a16:creationId xmlns:a16="http://schemas.microsoft.com/office/drawing/2014/main" id="{2E504DDF-A4FE-4A8C-A2A5-78876474066E}"/>
              </a:ext>
            </a:extLst>
          </p:cNvPr>
          <p:cNvSpPr/>
          <p:nvPr/>
        </p:nvSpPr>
        <p:spPr>
          <a:xfrm>
            <a:off x="5652120" y="5157192"/>
            <a:ext cx="2351926" cy="369332"/>
          </a:xfrm>
          <a:prstGeom prst="rect">
            <a:avLst/>
          </a:prstGeom>
        </p:spPr>
        <p:txBody>
          <a:bodyPr wrap="none">
            <a:spAutoFit/>
          </a:bodyPr>
          <a:lstStyle/>
          <a:p>
            <a:pPr algn="l"/>
            <a:r>
              <a:rPr lang="zh-CN" altLang="en-US" dirty="0">
                <a:solidFill>
                  <a:srgbClr val="0000FF"/>
                </a:solidFill>
                <a:latin typeface="Consolas" panose="020B0609020204030204" pitchFamily="49" charset="0"/>
                <a:ea typeface="微软雅黑" panose="020B0503020204020204" pitchFamily="34" charset="-122"/>
              </a:rPr>
              <a:t>空列表：</a:t>
            </a:r>
            <a:r>
              <a:rPr lang="en-US" altLang="zh-CN" dirty="0">
                <a:solidFill>
                  <a:srgbClr val="0000FF"/>
                </a:solidFill>
                <a:latin typeface="Consolas" panose="020B0609020204030204" pitchFamily="49" charset="0"/>
                <a:ea typeface="微软雅黑" panose="020B0503020204020204" pitchFamily="34" charset="-122"/>
              </a:rPr>
              <a:t>[]</a:t>
            </a:r>
            <a:r>
              <a:rPr lang="zh-CN" altLang="en-US" dirty="0">
                <a:solidFill>
                  <a:srgbClr val="0000FF"/>
                </a:solidFill>
                <a:latin typeface="Consolas" panose="020B0609020204030204" pitchFamily="49" charset="0"/>
                <a:ea typeface="微软雅黑" panose="020B0503020204020204" pitchFamily="34" charset="-122"/>
              </a:rPr>
              <a:t>、</a:t>
            </a:r>
            <a:r>
              <a:rPr lang="en-US" altLang="zh-CN" dirty="0">
                <a:solidFill>
                  <a:srgbClr val="0000FF"/>
                </a:solidFill>
                <a:latin typeface="Consolas" panose="020B0609020204030204" pitchFamily="49" charset="0"/>
                <a:ea typeface="微软雅黑" panose="020B0503020204020204" pitchFamily="34" charset="-122"/>
              </a:rPr>
              <a:t>list()</a:t>
            </a:r>
            <a:endParaRPr lang="zh-CN" altLang="en-US" dirty="0">
              <a:solidFill>
                <a:srgbClr val="0000FF"/>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950201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415372"/>
          </a:xfrm>
        </p:spPr>
        <p:txBody>
          <a:bodyPr>
            <a:normAutofit/>
          </a:bodyPr>
          <a:lstStyle/>
          <a:p>
            <a:r>
              <a:rPr lang="en-US" altLang="zh-CN" dirty="0"/>
              <a:t>1.5 Python</a:t>
            </a:r>
            <a:r>
              <a:rPr lang="zh-CN" altLang="en-US" dirty="0"/>
              <a:t>组合数据类型（</a:t>
            </a:r>
            <a:r>
              <a:rPr lang="en-US" altLang="zh-CN" dirty="0">
                <a:solidFill>
                  <a:srgbClr val="0000FF"/>
                </a:solidFill>
              </a:rPr>
              <a:t>5</a:t>
            </a:r>
            <a:r>
              <a:rPr lang="zh-CN" altLang="en-US" dirty="0">
                <a:solidFill>
                  <a:srgbClr val="0000FF"/>
                </a:solidFill>
              </a:rPr>
              <a:t>项内容</a:t>
            </a:r>
            <a:r>
              <a:rPr lang="zh-CN" altLang="en-US" dirty="0"/>
              <a:t>）</a:t>
            </a:r>
            <a:endParaRPr lang="en-US" altLang="zh-CN" dirty="0"/>
          </a:p>
          <a:p>
            <a:pPr lvl="1"/>
            <a:r>
              <a:rPr lang="zh-CN" altLang="en-US" dirty="0"/>
              <a:t>考点③：列表的操作</a:t>
            </a:r>
            <a:endParaRPr lang="en-US" altLang="zh-CN" dirty="0"/>
          </a:p>
          <a:p>
            <a:pPr lvl="2"/>
            <a:r>
              <a:rPr lang="zh-CN" altLang="en-US" dirty="0"/>
              <a:t>操作函数</a:t>
            </a:r>
            <a:endParaRPr lang="en-US" altLang="zh-CN" dirty="0"/>
          </a:p>
          <a:p>
            <a:pPr lvl="3"/>
            <a:r>
              <a:rPr lang="en-US" altLang="zh-CN" dirty="0" err="1">
                <a:solidFill>
                  <a:srgbClr val="0000FF"/>
                </a:solidFill>
              </a:rPr>
              <a:t>len</a:t>
            </a:r>
            <a:r>
              <a:rPr lang="en-US" altLang="zh-CN" dirty="0">
                <a:solidFill>
                  <a:srgbClr val="0000FF"/>
                </a:solidFill>
              </a:rPr>
              <a:t>()</a:t>
            </a:r>
            <a:r>
              <a:rPr lang="zh-CN" altLang="en-US" dirty="0"/>
              <a:t>（元素个数）、</a:t>
            </a:r>
            <a:r>
              <a:rPr lang="en-US" altLang="zh-CN" dirty="0">
                <a:solidFill>
                  <a:srgbClr val="0000FF"/>
                </a:solidFill>
              </a:rPr>
              <a:t>min()</a:t>
            </a:r>
            <a:r>
              <a:rPr lang="zh-CN" altLang="en-US" dirty="0"/>
              <a:t>（最小元素）、</a:t>
            </a:r>
            <a:r>
              <a:rPr lang="en-US" altLang="zh-CN" dirty="0">
                <a:solidFill>
                  <a:srgbClr val="0000FF"/>
                </a:solidFill>
              </a:rPr>
              <a:t>max()</a:t>
            </a:r>
            <a:r>
              <a:rPr lang="zh-CN" altLang="en-US" dirty="0"/>
              <a:t>（最大元素）</a:t>
            </a:r>
            <a:endParaRPr lang="en-US" altLang="zh-CN" dirty="0"/>
          </a:p>
          <a:p>
            <a:pPr lvl="2"/>
            <a:r>
              <a:rPr lang="zh-CN" altLang="en-US" dirty="0"/>
              <a:t>操作方法</a:t>
            </a:r>
            <a:endParaRPr lang="en-US" altLang="zh-CN" dirty="0"/>
          </a:p>
          <a:p>
            <a:pPr lvl="3"/>
            <a:r>
              <a:rPr lang="en-US" altLang="zh-CN" dirty="0">
                <a:solidFill>
                  <a:srgbClr val="0000FF"/>
                </a:solidFill>
              </a:rPr>
              <a:t>.append(x)</a:t>
            </a:r>
            <a:r>
              <a:rPr lang="zh-CN" altLang="en-US" dirty="0"/>
              <a:t>（末尾增加元素）、</a:t>
            </a:r>
            <a:r>
              <a:rPr lang="en-US" altLang="zh-CN" dirty="0">
                <a:solidFill>
                  <a:srgbClr val="0000FF"/>
                </a:solidFill>
              </a:rPr>
              <a:t>.extend(</a:t>
            </a:r>
            <a:r>
              <a:rPr lang="en-US" altLang="zh-CN" dirty="0" err="1">
                <a:solidFill>
                  <a:srgbClr val="0000FF"/>
                </a:solidFill>
              </a:rPr>
              <a:t>lt</a:t>
            </a:r>
            <a:r>
              <a:rPr lang="en-US" altLang="zh-CN" dirty="0">
                <a:solidFill>
                  <a:srgbClr val="0000FF"/>
                </a:solidFill>
              </a:rPr>
              <a:t>) </a:t>
            </a:r>
            <a:r>
              <a:rPr lang="zh-CN" altLang="en-US" dirty="0"/>
              <a:t>（列表</a:t>
            </a:r>
            <a:r>
              <a:rPr lang="en-US" altLang="zh-CN" dirty="0" err="1"/>
              <a:t>lt</a:t>
            </a:r>
            <a:r>
              <a:rPr lang="zh-CN" altLang="en-US" dirty="0"/>
              <a:t>元素增加到</a:t>
            </a:r>
            <a:r>
              <a:rPr lang="en-US" altLang="zh-CN" dirty="0"/>
              <a:t>ls</a:t>
            </a:r>
            <a:r>
              <a:rPr lang="zh-CN" altLang="en-US" dirty="0"/>
              <a:t>中）、</a:t>
            </a:r>
            <a:r>
              <a:rPr lang="en-US" altLang="zh-CN" dirty="0">
                <a:solidFill>
                  <a:srgbClr val="0000FF"/>
                </a:solidFill>
              </a:rPr>
              <a:t>.insert(x)</a:t>
            </a:r>
            <a:r>
              <a:rPr lang="zh-CN" altLang="en-US" dirty="0"/>
              <a:t>（指定位置添加元素）、</a:t>
            </a:r>
            <a:r>
              <a:rPr lang="en-US" altLang="zh-CN" dirty="0">
                <a:solidFill>
                  <a:srgbClr val="0000FF"/>
                </a:solidFill>
              </a:rPr>
              <a:t>.clear()</a:t>
            </a:r>
            <a:r>
              <a:rPr lang="zh-CN" altLang="en-US" dirty="0"/>
              <a:t>（删除所有元素）、</a:t>
            </a:r>
            <a:r>
              <a:rPr lang="en-US" altLang="zh-CN" dirty="0">
                <a:solidFill>
                  <a:srgbClr val="0000FF"/>
                </a:solidFill>
              </a:rPr>
              <a:t>.pop(</a:t>
            </a:r>
            <a:r>
              <a:rPr lang="en-US" altLang="zh-CN" dirty="0" err="1">
                <a:solidFill>
                  <a:srgbClr val="0000FF"/>
                </a:solidFill>
              </a:rPr>
              <a:t>i</a:t>
            </a:r>
            <a:r>
              <a:rPr lang="en-US" altLang="zh-CN" dirty="0">
                <a:solidFill>
                  <a:srgbClr val="0000FF"/>
                </a:solidFill>
              </a:rPr>
              <a:t>)</a:t>
            </a:r>
            <a:r>
              <a:rPr lang="zh-CN" altLang="en-US" dirty="0"/>
              <a:t>（取出指定元素并删除，默认末尾元素）、</a:t>
            </a:r>
            <a:r>
              <a:rPr lang="en-US" altLang="zh-CN" dirty="0">
                <a:solidFill>
                  <a:srgbClr val="0000FF"/>
                </a:solidFill>
              </a:rPr>
              <a:t>.remove(x)</a:t>
            </a:r>
            <a:r>
              <a:rPr lang="zh-CN" altLang="en-US" dirty="0"/>
              <a:t>（删除第一个出现的</a:t>
            </a:r>
            <a:r>
              <a:rPr lang="en-US" altLang="zh-CN" dirty="0"/>
              <a:t>x</a:t>
            </a:r>
            <a:r>
              <a:rPr lang="zh-CN" altLang="en-US" dirty="0"/>
              <a:t>）、</a:t>
            </a:r>
            <a:r>
              <a:rPr lang="en-US" altLang="zh-CN" dirty="0">
                <a:solidFill>
                  <a:srgbClr val="0000FF"/>
                </a:solidFill>
              </a:rPr>
              <a:t>.reverse()</a:t>
            </a:r>
            <a:r>
              <a:rPr lang="zh-CN" altLang="en-US" dirty="0"/>
              <a:t>（元素反转）、</a:t>
            </a:r>
            <a:r>
              <a:rPr lang="en-US" altLang="zh-CN" dirty="0">
                <a:solidFill>
                  <a:srgbClr val="0000FF"/>
                </a:solidFill>
              </a:rPr>
              <a:t>.copy()</a:t>
            </a:r>
            <a:r>
              <a:rPr lang="zh-CN" altLang="en-US" dirty="0"/>
              <a:t>（复制所有元素）</a:t>
            </a:r>
            <a:endParaRPr lang="en-US" altLang="zh-CN" dirty="0"/>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25</a:t>
            </a:fld>
            <a:endParaRPr lang="en-US" altLang="zh-CN"/>
          </a:p>
        </p:txBody>
      </p:sp>
      <p:sp>
        <p:nvSpPr>
          <p:cNvPr id="5" name="矩形 4">
            <a:extLst>
              <a:ext uri="{FF2B5EF4-FFF2-40B4-BE49-F238E27FC236}">
                <a16:creationId xmlns:a16="http://schemas.microsoft.com/office/drawing/2014/main" id="{C692D845-A60F-4815-A3FA-E4533BAFC888}"/>
              </a:ext>
            </a:extLst>
          </p:cNvPr>
          <p:cNvSpPr/>
          <p:nvPr/>
        </p:nvSpPr>
        <p:spPr>
          <a:xfrm>
            <a:off x="2852952" y="2394600"/>
            <a:ext cx="2329484" cy="369332"/>
          </a:xfrm>
          <a:prstGeom prst="rect">
            <a:avLst/>
          </a:prstGeom>
        </p:spPr>
        <p:txBody>
          <a:bodyPr wrap="none">
            <a:spAutoFit/>
          </a:bodyPr>
          <a:lstStyle/>
          <a:p>
            <a:pPr algn="l"/>
            <a:r>
              <a:rPr lang="en-US" altLang="zh-CN" dirty="0">
                <a:solidFill>
                  <a:srgbClr val="0000FF"/>
                </a:solidFill>
                <a:latin typeface="Consolas" panose="020B0609020204030204" pitchFamily="49" charset="0"/>
                <a:ea typeface="微软雅黑" panose="020B0503020204020204" pitchFamily="34" charset="-122"/>
              </a:rPr>
              <a:t>&lt;</a:t>
            </a:r>
            <a:r>
              <a:rPr lang="zh-CN" altLang="en-US" dirty="0">
                <a:solidFill>
                  <a:srgbClr val="0000FF"/>
                </a:solidFill>
                <a:latin typeface="Consolas" panose="020B0609020204030204" pitchFamily="49" charset="0"/>
                <a:ea typeface="微软雅黑" panose="020B0503020204020204" pitchFamily="34" charset="-122"/>
              </a:rPr>
              <a:t>函数</a:t>
            </a:r>
            <a:r>
              <a:rPr lang="en-US" altLang="zh-CN" dirty="0">
                <a:solidFill>
                  <a:srgbClr val="0000FF"/>
                </a:solidFill>
                <a:latin typeface="Consolas" panose="020B0609020204030204" pitchFamily="49" charset="0"/>
                <a:ea typeface="微软雅黑" panose="020B0503020204020204" pitchFamily="34" charset="-122"/>
              </a:rPr>
              <a:t>&gt;(&lt;</a:t>
            </a:r>
            <a:r>
              <a:rPr lang="zh-CN" altLang="en-US" dirty="0">
                <a:solidFill>
                  <a:srgbClr val="0000FF"/>
                </a:solidFill>
                <a:latin typeface="Consolas" panose="020B0609020204030204" pitchFamily="49" charset="0"/>
                <a:ea typeface="微软雅黑" panose="020B0503020204020204" pitchFamily="34" charset="-122"/>
              </a:rPr>
              <a:t>列表变量</a:t>
            </a:r>
            <a:r>
              <a:rPr lang="en-US" altLang="zh-CN" dirty="0">
                <a:solidFill>
                  <a:srgbClr val="0000FF"/>
                </a:solidFill>
                <a:latin typeface="Consolas" panose="020B0609020204030204" pitchFamily="49" charset="0"/>
                <a:ea typeface="微软雅黑" panose="020B0503020204020204" pitchFamily="34" charset="-122"/>
              </a:rPr>
              <a:t>&gt;)</a:t>
            </a:r>
            <a:endParaRPr lang="zh-CN" altLang="en-US" dirty="0">
              <a:solidFill>
                <a:srgbClr val="0000FF"/>
              </a:solidFill>
              <a:latin typeface="Consolas" panose="020B0609020204030204" pitchFamily="49" charset="0"/>
              <a:ea typeface="微软雅黑" panose="020B0503020204020204" pitchFamily="34" charset="-122"/>
            </a:endParaRPr>
          </a:p>
        </p:txBody>
      </p:sp>
      <p:sp>
        <p:nvSpPr>
          <p:cNvPr id="6" name="矩形 5">
            <a:extLst>
              <a:ext uri="{FF2B5EF4-FFF2-40B4-BE49-F238E27FC236}">
                <a16:creationId xmlns:a16="http://schemas.microsoft.com/office/drawing/2014/main" id="{931CF115-4875-4E99-90C2-E90BB24160D4}"/>
              </a:ext>
            </a:extLst>
          </p:cNvPr>
          <p:cNvSpPr/>
          <p:nvPr/>
        </p:nvSpPr>
        <p:spPr>
          <a:xfrm>
            <a:off x="2835800" y="3209544"/>
            <a:ext cx="3632726" cy="369332"/>
          </a:xfrm>
          <a:prstGeom prst="rect">
            <a:avLst/>
          </a:prstGeom>
        </p:spPr>
        <p:txBody>
          <a:bodyPr wrap="none">
            <a:spAutoFit/>
          </a:bodyPr>
          <a:lstStyle/>
          <a:p>
            <a:pPr algn="l"/>
            <a:r>
              <a:rPr lang="en-US" altLang="zh-CN" dirty="0">
                <a:solidFill>
                  <a:srgbClr val="0000FF"/>
                </a:solidFill>
                <a:latin typeface="Consolas" panose="020B0609020204030204" pitchFamily="49" charset="0"/>
                <a:ea typeface="微软雅黑" panose="020B0503020204020204" pitchFamily="34" charset="-122"/>
              </a:rPr>
              <a:t>&lt;</a:t>
            </a:r>
            <a:r>
              <a:rPr lang="zh-CN" altLang="en-US" dirty="0">
                <a:solidFill>
                  <a:srgbClr val="0000FF"/>
                </a:solidFill>
                <a:latin typeface="Consolas" panose="020B0609020204030204" pitchFamily="49" charset="0"/>
                <a:ea typeface="微软雅黑" panose="020B0503020204020204" pitchFamily="34" charset="-122"/>
              </a:rPr>
              <a:t>列表变量</a:t>
            </a:r>
            <a:r>
              <a:rPr lang="en-US" altLang="zh-CN" dirty="0">
                <a:solidFill>
                  <a:srgbClr val="0000FF"/>
                </a:solidFill>
                <a:latin typeface="Consolas" panose="020B0609020204030204" pitchFamily="49" charset="0"/>
                <a:ea typeface="微软雅黑" panose="020B0503020204020204" pitchFamily="34" charset="-122"/>
              </a:rPr>
              <a:t>&gt;.&lt;</a:t>
            </a:r>
            <a:r>
              <a:rPr lang="zh-CN" altLang="en-US" dirty="0">
                <a:solidFill>
                  <a:srgbClr val="0000FF"/>
                </a:solidFill>
                <a:latin typeface="Consolas" panose="020B0609020204030204" pitchFamily="49" charset="0"/>
                <a:ea typeface="微软雅黑" panose="020B0503020204020204" pitchFamily="34" charset="-122"/>
              </a:rPr>
              <a:t>方法</a:t>
            </a:r>
            <a:r>
              <a:rPr lang="en-US" altLang="zh-CN" dirty="0">
                <a:solidFill>
                  <a:srgbClr val="0000FF"/>
                </a:solidFill>
                <a:latin typeface="Consolas" panose="020B0609020204030204" pitchFamily="49" charset="0"/>
                <a:ea typeface="微软雅黑" panose="020B0503020204020204" pitchFamily="34" charset="-122"/>
              </a:rPr>
              <a:t>&gt;(&lt;</a:t>
            </a:r>
            <a:r>
              <a:rPr lang="zh-CN" altLang="en-US" dirty="0">
                <a:solidFill>
                  <a:srgbClr val="0000FF"/>
                </a:solidFill>
                <a:latin typeface="Consolas" panose="020B0609020204030204" pitchFamily="49" charset="0"/>
                <a:ea typeface="微软雅黑" panose="020B0503020204020204" pitchFamily="34" charset="-122"/>
              </a:rPr>
              <a:t>方法参数</a:t>
            </a:r>
            <a:r>
              <a:rPr lang="en-US" altLang="zh-CN" dirty="0">
                <a:solidFill>
                  <a:srgbClr val="0000FF"/>
                </a:solidFill>
                <a:latin typeface="Consolas" panose="020B0609020204030204" pitchFamily="49" charset="0"/>
                <a:ea typeface="微软雅黑" panose="020B0503020204020204" pitchFamily="34" charset="-122"/>
              </a:rPr>
              <a:t>&gt;)</a:t>
            </a:r>
            <a:endParaRPr lang="zh-CN" altLang="en-US" dirty="0">
              <a:solidFill>
                <a:srgbClr val="0000FF"/>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113979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415372"/>
          </a:xfrm>
        </p:spPr>
        <p:txBody>
          <a:bodyPr>
            <a:normAutofit lnSpcReduction="10000"/>
          </a:bodyPr>
          <a:lstStyle/>
          <a:p>
            <a:r>
              <a:rPr lang="en-US" altLang="zh-CN" dirty="0"/>
              <a:t>1.5 Python</a:t>
            </a:r>
            <a:r>
              <a:rPr lang="zh-CN" altLang="en-US" dirty="0"/>
              <a:t>组合数据类型（</a:t>
            </a:r>
            <a:r>
              <a:rPr lang="en-US" altLang="zh-CN" dirty="0">
                <a:solidFill>
                  <a:srgbClr val="0000FF"/>
                </a:solidFill>
              </a:rPr>
              <a:t>5</a:t>
            </a:r>
            <a:r>
              <a:rPr lang="zh-CN" altLang="en-US" dirty="0">
                <a:solidFill>
                  <a:srgbClr val="0000FF"/>
                </a:solidFill>
              </a:rPr>
              <a:t>项内容</a:t>
            </a:r>
            <a:r>
              <a:rPr lang="zh-CN" altLang="en-US" dirty="0"/>
              <a:t>）</a:t>
            </a:r>
            <a:endParaRPr lang="en-US" altLang="zh-CN" dirty="0"/>
          </a:p>
          <a:p>
            <a:pPr lvl="1"/>
            <a:r>
              <a:rPr lang="zh-CN" altLang="en-US" dirty="0"/>
              <a:t>考点④：字典类型</a:t>
            </a:r>
            <a:endParaRPr lang="en-US" altLang="zh-CN" dirty="0"/>
          </a:p>
          <a:p>
            <a:pPr lvl="2"/>
            <a:r>
              <a:rPr lang="zh-CN" altLang="en-US" dirty="0"/>
              <a:t>定义：键</a:t>
            </a:r>
            <a:r>
              <a:rPr lang="en-US" altLang="zh-CN" dirty="0"/>
              <a:t>-</a:t>
            </a:r>
            <a:r>
              <a:rPr lang="zh-CN" altLang="en-US" dirty="0"/>
              <a:t>值对元素组合，使用方式</a:t>
            </a:r>
            <a:r>
              <a:rPr lang="en-US" altLang="zh-CN" dirty="0">
                <a:solidFill>
                  <a:srgbClr val="0000FF"/>
                </a:solidFill>
              </a:rPr>
              <a:t>{&lt;</a:t>
            </a:r>
            <a:r>
              <a:rPr lang="zh-CN" altLang="en-US" dirty="0">
                <a:solidFill>
                  <a:srgbClr val="0000FF"/>
                </a:solidFill>
              </a:rPr>
              <a:t>键</a:t>
            </a:r>
            <a:r>
              <a:rPr lang="en-US" altLang="zh-CN" dirty="0">
                <a:solidFill>
                  <a:srgbClr val="0000FF"/>
                </a:solidFill>
              </a:rPr>
              <a:t>&gt;:&lt;</a:t>
            </a:r>
            <a:r>
              <a:rPr lang="zh-CN" altLang="en-US" dirty="0">
                <a:solidFill>
                  <a:srgbClr val="0000FF"/>
                </a:solidFill>
              </a:rPr>
              <a:t>值</a:t>
            </a:r>
            <a:r>
              <a:rPr lang="en-US" altLang="zh-CN" dirty="0">
                <a:solidFill>
                  <a:srgbClr val="0000FF"/>
                </a:solidFill>
              </a:rPr>
              <a:t>&gt;,…}</a:t>
            </a:r>
          </a:p>
          <a:p>
            <a:pPr lvl="2"/>
            <a:r>
              <a:rPr lang="zh-CN" altLang="en-US" dirty="0"/>
              <a:t>索引：</a:t>
            </a:r>
            <a:r>
              <a:rPr lang="en-US" altLang="zh-CN" dirty="0">
                <a:solidFill>
                  <a:srgbClr val="0000FF"/>
                </a:solidFill>
              </a:rPr>
              <a:t>&lt;</a:t>
            </a:r>
            <a:r>
              <a:rPr lang="zh-CN" altLang="en-US" dirty="0">
                <a:solidFill>
                  <a:srgbClr val="0000FF"/>
                </a:solidFill>
              </a:rPr>
              <a:t>字典</a:t>
            </a:r>
            <a:r>
              <a:rPr lang="en-US" altLang="zh-CN" dirty="0">
                <a:solidFill>
                  <a:srgbClr val="0000FF"/>
                </a:solidFill>
              </a:rPr>
              <a:t>&gt;[&lt;</a:t>
            </a:r>
            <a:r>
              <a:rPr lang="zh-CN" altLang="en-US" dirty="0">
                <a:solidFill>
                  <a:srgbClr val="0000FF"/>
                </a:solidFill>
              </a:rPr>
              <a:t>键</a:t>
            </a:r>
            <a:r>
              <a:rPr lang="en-US" altLang="zh-CN" dirty="0">
                <a:solidFill>
                  <a:srgbClr val="0000FF"/>
                </a:solidFill>
              </a:rPr>
              <a:t>&gt;]</a:t>
            </a:r>
          </a:p>
          <a:p>
            <a:pPr lvl="1"/>
            <a:r>
              <a:rPr lang="zh-CN" altLang="en-US" dirty="0"/>
              <a:t>考点⑤：字典的操作</a:t>
            </a:r>
            <a:endParaRPr lang="en-US" altLang="zh-CN" dirty="0"/>
          </a:p>
          <a:p>
            <a:pPr lvl="2"/>
            <a:r>
              <a:rPr lang="zh-CN" altLang="en-US" dirty="0"/>
              <a:t>操作函数</a:t>
            </a:r>
            <a:endParaRPr lang="en-US" altLang="zh-CN" dirty="0"/>
          </a:p>
          <a:p>
            <a:pPr lvl="3"/>
            <a:r>
              <a:rPr lang="en-US" altLang="zh-CN" dirty="0" err="1">
                <a:solidFill>
                  <a:srgbClr val="0000FF"/>
                </a:solidFill>
              </a:rPr>
              <a:t>len</a:t>
            </a:r>
            <a:r>
              <a:rPr lang="en-US" altLang="zh-CN" dirty="0">
                <a:solidFill>
                  <a:srgbClr val="0000FF"/>
                </a:solidFill>
              </a:rPr>
              <a:t>()</a:t>
            </a:r>
            <a:r>
              <a:rPr lang="zh-CN" altLang="en-US" dirty="0"/>
              <a:t>（元素个数）、</a:t>
            </a:r>
            <a:r>
              <a:rPr lang="en-US" altLang="zh-CN" dirty="0">
                <a:solidFill>
                  <a:srgbClr val="0000FF"/>
                </a:solidFill>
              </a:rPr>
              <a:t>min()</a:t>
            </a:r>
            <a:r>
              <a:rPr lang="zh-CN" altLang="en-US" dirty="0"/>
              <a:t>（最小键名）、</a:t>
            </a:r>
            <a:r>
              <a:rPr lang="en-US" altLang="zh-CN" dirty="0">
                <a:solidFill>
                  <a:srgbClr val="0000FF"/>
                </a:solidFill>
              </a:rPr>
              <a:t>max()</a:t>
            </a:r>
            <a:r>
              <a:rPr lang="zh-CN" altLang="en-US" dirty="0"/>
              <a:t>（最大键名）</a:t>
            </a:r>
            <a:endParaRPr lang="en-US" altLang="zh-CN" dirty="0"/>
          </a:p>
          <a:p>
            <a:pPr lvl="2"/>
            <a:r>
              <a:rPr lang="zh-CN" altLang="en-US" dirty="0"/>
              <a:t>操作方法</a:t>
            </a:r>
            <a:endParaRPr lang="en-US" altLang="zh-CN" dirty="0"/>
          </a:p>
          <a:p>
            <a:pPr lvl="3"/>
            <a:r>
              <a:rPr lang="en-US" altLang="zh-CN" dirty="0">
                <a:solidFill>
                  <a:srgbClr val="0000FF"/>
                </a:solidFill>
              </a:rPr>
              <a:t>.keys()</a:t>
            </a:r>
            <a:r>
              <a:rPr lang="zh-CN" altLang="en-US" dirty="0"/>
              <a:t>（所有键）、</a:t>
            </a:r>
            <a:r>
              <a:rPr lang="en-US" altLang="zh-CN" dirty="0"/>
              <a:t> </a:t>
            </a:r>
            <a:r>
              <a:rPr lang="en-US" altLang="zh-CN" dirty="0">
                <a:solidFill>
                  <a:srgbClr val="0000FF"/>
                </a:solidFill>
              </a:rPr>
              <a:t>.values()</a:t>
            </a:r>
            <a:r>
              <a:rPr lang="zh-CN" altLang="en-US" dirty="0"/>
              <a:t>（所有值）、</a:t>
            </a:r>
            <a:r>
              <a:rPr lang="en-US" altLang="zh-CN" dirty="0"/>
              <a:t> </a:t>
            </a:r>
            <a:r>
              <a:rPr lang="en-US" altLang="zh-CN" dirty="0">
                <a:solidFill>
                  <a:srgbClr val="0000FF"/>
                </a:solidFill>
              </a:rPr>
              <a:t>.items()</a:t>
            </a:r>
            <a:r>
              <a:rPr lang="zh-CN" altLang="en-US" dirty="0"/>
              <a:t>（所有键值对）、</a:t>
            </a:r>
            <a:r>
              <a:rPr lang="en-US" altLang="zh-CN" dirty="0"/>
              <a:t> </a:t>
            </a:r>
            <a:r>
              <a:rPr lang="en-US" altLang="zh-CN" dirty="0">
                <a:solidFill>
                  <a:srgbClr val="0000FF"/>
                </a:solidFill>
              </a:rPr>
              <a:t>.get(</a:t>
            </a:r>
            <a:r>
              <a:rPr lang="en-US" altLang="zh-CN" dirty="0" err="1">
                <a:solidFill>
                  <a:srgbClr val="0000FF"/>
                </a:solidFill>
              </a:rPr>
              <a:t>k,default</a:t>
            </a:r>
            <a:r>
              <a:rPr lang="en-US" altLang="zh-CN" dirty="0">
                <a:solidFill>
                  <a:srgbClr val="0000FF"/>
                </a:solidFill>
              </a:rPr>
              <a:t>)</a:t>
            </a:r>
            <a:r>
              <a:rPr lang="zh-CN" altLang="en-US" dirty="0"/>
              <a:t>（键存在返回值，否则返回默认值）、</a:t>
            </a:r>
            <a:r>
              <a:rPr lang="en-US" altLang="zh-CN" dirty="0">
                <a:solidFill>
                  <a:srgbClr val="0000FF"/>
                </a:solidFill>
              </a:rPr>
              <a:t>.pop(</a:t>
            </a:r>
            <a:r>
              <a:rPr lang="en-US" altLang="zh-CN" dirty="0" err="1">
                <a:solidFill>
                  <a:srgbClr val="0000FF"/>
                </a:solidFill>
              </a:rPr>
              <a:t>k,default</a:t>
            </a:r>
            <a:r>
              <a:rPr lang="en-US" altLang="zh-CN" dirty="0">
                <a:solidFill>
                  <a:srgbClr val="0000FF"/>
                </a:solidFill>
              </a:rPr>
              <a:t>)</a:t>
            </a:r>
            <a:r>
              <a:rPr lang="zh-CN" altLang="en-US" dirty="0"/>
              <a:t>（存在删除）、</a:t>
            </a:r>
            <a:r>
              <a:rPr lang="en-US" altLang="zh-CN" dirty="0">
                <a:solidFill>
                  <a:srgbClr val="0000FF"/>
                </a:solidFill>
              </a:rPr>
              <a:t>.</a:t>
            </a:r>
            <a:r>
              <a:rPr lang="en-US" altLang="zh-CN" dirty="0" err="1">
                <a:solidFill>
                  <a:srgbClr val="0000FF"/>
                </a:solidFill>
              </a:rPr>
              <a:t>popitem</a:t>
            </a:r>
            <a:r>
              <a:rPr lang="en-US" altLang="zh-CN" dirty="0">
                <a:solidFill>
                  <a:srgbClr val="0000FF"/>
                </a:solidFill>
              </a:rPr>
              <a:t>()</a:t>
            </a:r>
            <a:r>
              <a:rPr lang="zh-CN" altLang="en-US" dirty="0"/>
              <a:t>（随机取出键值对）、</a:t>
            </a:r>
            <a:r>
              <a:rPr lang="en-US" altLang="zh-CN" dirty="0">
                <a:solidFill>
                  <a:srgbClr val="0000FF"/>
                </a:solidFill>
              </a:rPr>
              <a:t>.clear()</a:t>
            </a:r>
            <a:r>
              <a:rPr lang="zh-CN" altLang="en-US" dirty="0"/>
              <a:t>（清空字典）</a:t>
            </a:r>
            <a:endParaRPr lang="en-US" altLang="zh-CN" dirty="0"/>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26</a:t>
            </a:fld>
            <a:endParaRPr lang="en-US" altLang="zh-CN"/>
          </a:p>
        </p:txBody>
      </p:sp>
      <p:sp>
        <p:nvSpPr>
          <p:cNvPr id="5" name="矩形 4">
            <a:extLst>
              <a:ext uri="{FF2B5EF4-FFF2-40B4-BE49-F238E27FC236}">
                <a16:creationId xmlns:a16="http://schemas.microsoft.com/office/drawing/2014/main" id="{97B79880-111D-4753-8732-AFCCA3286D36}"/>
              </a:ext>
            </a:extLst>
          </p:cNvPr>
          <p:cNvSpPr/>
          <p:nvPr/>
        </p:nvSpPr>
        <p:spPr>
          <a:xfrm>
            <a:off x="5368240" y="2564904"/>
            <a:ext cx="2351926" cy="369332"/>
          </a:xfrm>
          <a:prstGeom prst="rect">
            <a:avLst/>
          </a:prstGeom>
        </p:spPr>
        <p:txBody>
          <a:bodyPr wrap="none">
            <a:spAutoFit/>
          </a:bodyPr>
          <a:lstStyle/>
          <a:p>
            <a:pPr algn="l"/>
            <a:r>
              <a:rPr lang="zh-CN" altLang="en-US" dirty="0">
                <a:solidFill>
                  <a:srgbClr val="0000FF"/>
                </a:solidFill>
                <a:latin typeface="Consolas" panose="020B0609020204030204" pitchFamily="49" charset="0"/>
                <a:ea typeface="微软雅黑" panose="020B0503020204020204" pitchFamily="34" charset="-122"/>
              </a:rPr>
              <a:t>空字典：</a:t>
            </a:r>
            <a:r>
              <a:rPr lang="en-US" altLang="zh-CN" dirty="0">
                <a:solidFill>
                  <a:srgbClr val="0000FF"/>
                </a:solidFill>
                <a:latin typeface="Consolas" panose="020B0609020204030204" pitchFamily="49" charset="0"/>
                <a:ea typeface="微软雅黑" panose="020B0503020204020204" pitchFamily="34" charset="-122"/>
              </a:rPr>
              <a:t>{}</a:t>
            </a:r>
            <a:r>
              <a:rPr lang="zh-CN" altLang="en-US" dirty="0">
                <a:solidFill>
                  <a:srgbClr val="0000FF"/>
                </a:solidFill>
                <a:latin typeface="Consolas" panose="020B0609020204030204" pitchFamily="49" charset="0"/>
                <a:ea typeface="微软雅黑" panose="020B0503020204020204" pitchFamily="34" charset="-122"/>
              </a:rPr>
              <a:t>、</a:t>
            </a:r>
            <a:r>
              <a:rPr lang="en-US" altLang="zh-CN" dirty="0" err="1">
                <a:solidFill>
                  <a:srgbClr val="0000FF"/>
                </a:solidFill>
                <a:latin typeface="Consolas" panose="020B0609020204030204" pitchFamily="49" charset="0"/>
                <a:ea typeface="微软雅黑" panose="020B0503020204020204" pitchFamily="34" charset="-122"/>
              </a:rPr>
              <a:t>dict</a:t>
            </a:r>
            <a:r>
              <a:rPr lang="en-US" altLang="zh-CN" dirty="0">
                <a:solidFill>
                  <a:srgbClr val="0000FF"/>
                </a:solidFill>
                <a:latin typeface="Consolas" panose="020B0609020204030204" pitchFamily="49" charset="0"/>
                <a:ea typeface="微软雅黑" panose="020B0503020204020204" pitchFamily="34" charset="-122"/>
              </a:rPr>
              <a:t>()</a:t>
            </a:r>
            <a:endParaRPr lang="zh-CN" altLang="en-US" dirty="0">
              <a:solidFill>
                <a:srgbClr val="0000FF"/>
              </a:solidFill>
              <a:latin typeface="Consolas" panose="020B0609020204030204" pitchFamily="49" charset="0"/>
              <a:ea typeface="微软雅黑" panose="020B0503020204020204" pitchFamily="34" charset="-122"/>
            </a:endParaRPr>
          </a:p>
        </p:txBody>
      </p:sp>
      <p:sp>
        <p:nvSpPr>
          <p:cNvPr id="7" name="矩形 6">
            <a:extLst>
              <a:ext uri="{FF2B5EF4-FFF2-40B4-BE49-F238E27FC236}">
                <a16:creationId xmlns:a16="http://schemas.microsoft.com/office/drawing/2014/main" id="{11EC62EC-2078-4E8F-81FE-5BAC7B717FF6}"/>
              </a:ext>
            </a:extLst>
          </p:cNvPr>
          <p:cNvSpPr/>
          <p:nvPr/>
        </p:nvSpPr>
        <p:spPr>
          <a:xfrm>
            <a:off x="2915816" y="3618736"/>
            <a:ext cx="2329484" cy="369332"/>
          </a:xfrm>
          <a:prstGeom prst="rect">
            <a:avLst/>
          </a:prstGeom>
        </p:spPr>
        <p:txBody>
          <a:bodyPr wrap="none">
            <a:spAutoFit/>
          </a:bodyPr>
          <a:lstStyle/>
          <a:p>
            <a:pPr algn="l"/>
            <a:r>
              <a:rPr lang="en-US" altLang="zh-CN" dirty="0">
                <a:solidFill>
                  <a:srgbClr val="0000FF"/>
                </a:solidFill>
                <a:latin typeface="Consolas" panose="020B0609020204030204" pitchFamily="49" charset="0"/>
                <a:ea typeface="微软雅黑" panose="020B0503020204020204" pitchFamily="34" charset="-122"/>
              </a:rPr>
              <a:t>&lt;</a:t>
            </a:r>
            <a:r>
              <a:rPr lang="zh-CN" altLang="en-US" dirty="0">
                <a:solidFill>
                  <a:srgbClr val="0000FF"/>
                </a:solidFill>
                <a:latin typeface="Consolas" panose="020B0609020204030204" pitchFamily="49" charset="0"/>
                <a:ea typeface="微软雅黑" panose="020B0503020204020204" pitchFamily="34" charset="-122"/>
              </a:rPr>
              <a:t>函数</a:t>
            </a:r>
            <a:r>
              <a:rPr lang="en-US" altLang="zh-CN" dirty="0">
                <a:solidFill>
                  <a:srgbClr val="0000FF"/>
                </a:solidFill>
                <a:latin typeface="Consolas" panose="020B0609020204030204" pitchFamily="49" charset="0"/>
                <a:ea typeface="微软雅黑" panose="020B0503020204020204" pitchFamily="34" charset="-122"/>
              </a:rPr>
              <a:t>&gt;(&lt;</a:t>
            </a:r>
            <a:r>
              <a:rPr lang="zh-CN" altLang="en-US" dirty="0">
                <a:solidFill>
                  <a:srgbClr val="0000FF"/>
                </a:solidFill>
                <a:latin typeface="Consolas" panose="020B0609020204030204" pitchFamily="49" charset="0"/>
                <a:ea typeface="微软雅黑" panose="020B0503020204020204" pitchFamily="34" charset="-122"/>
              </a:rPr>
              <a:t>字典变量</a:t>
            </a:r>
            <a:r>
              <a:rPr lang="en-US" altLang="zh-CN" dirty="0">
                <a:solidFill>
                  <a:srgbClr val="0000FF"/>
                </a:solidFill>
                <a:latin typeface="Consolas" panose="020B0609020204030204" pitchFamily="49" charset="0"/>
                <a:ea typeface="微软雅黑" panose="020B0503020204020204" pitchFamily="34" charset="-122"/>
              </a:rPr>
              <a:t>&gt;)</a:t>
            </a:r>
            <a:endParaRPr lang="zh-CN" altLang="en-US" dirty="0">
              <a:solidFill>
                <a:srgbClr val="0000FF"/>
              </a:solidFill>
              <a:latin typeface="Consolas" panose="020B0609020204030204" pitchFamily="49" charset="0"/>
              <a:ea typeface="微软雅黑" panose="020B0503020204020204" pitchFamily="34" charset="-122"/>
            </a:endParaRPr>
          </a:p>
        </p:txBody>
      </p:sp>
      <p:sp>
        <p:nvSpPr>
          <p:cNvPr id="8" name="矩形 7">
            <a:extLst>
              <a:ext uri="{FF2B5EF4-FFF2-40B4-BE49-F238E27FC236}">
                <a16:creationId xmlns:a16="http://schemas.microsoft.com/office/drawing/2014/main" id="{79ACD1A1-4018-47AC-A0B3-9670A1327FE1}"/>
              </a:ext>
            </a:extLst>
          </p:cNvPr>
          <p:cNvSpPr/>
          <p:nvPr/>
        </p:nvSpPr>
        <p:spPr>
          <a:xfrm>
            <a:off x="2898664" y="4433680"/>
            <a:ext cx="3632726" cy="369332"/>
          </a:xfrm>
          <a:prstGeom prst="rect">
            <a:avLst/>
          </a:prstGeom>
        </p:spPr>
        <p:txBody>
          <a:bodyPr wrap="none">
            <a:spAutoFit/>
          </a:bodyPr>
          <a:lstStyle/>
          <a:p>
            <a:pPr algn="l"/>
            <a:r>
              <a:rPr lang="en-US" altLang="zh-CN" dirty="0">
                <a:solidFill>
                  <a:srgbClr val="0000FF"/>
                </a:solidFill>
                <a:latin typeface="Consolas" panose="020B0609020204030204" pitchFamily="49" charset="0"/>
                <a:ea typeface="微软雅黑" panose="020B0503020204020204" pitchFamily="34" charset="-122"/>
              </a:rPr>
              <a:t>&lt;</a:t>
            </a:r>
            <a:r>
              <a:rPr lang="zh-CN" altLang="en-US" dirty="0">
                <a:solidFill>
                  <a:srgbClr val="0000FF"/>
                </a:solidFill>
                <a:latin typeface="Consolas" panose="020B0609020204030204" pitchFamily="49" charset="0"/>
                <a:ea typeface="微软雅黑" panose="020B0503020204020204" pitchFamily="34" charset="-122"/>
              </a:rPr>
              <a:t>字典变量</a:t>
            </a:r>
            <a:r>
              <a:rPr lang="en-US" altLang="zh-CN" dirty="0">
                <a:solidFill>
                  <a:srgbClr val="0000FF"/>
                </a:solidFill>
                <a:latin typeface="Consolas" panose="020B0609020204030204" pitchFamily="49" charset="0"/>
                <a:ea typeface="微软雅黑" panose="020B0503020204020204" pitchFamily="34" charset="-122"/>
              </a:rPr>
              <a:t>&gt;.&lt;</a:t>
            </a:r>
            <a:r>
              <a:rPr lang="zh-CN" altLang="en-US" dirty="0">
                <a:solidFill>
                  <a:srgbClr val="0000FF"/>
                </a:solidFill>
                <a:latin typeface="Consolas" panose="020B0609020204030204" pitchFamily="49" charset="0"/>
                <a:ea typeface="微软雅黑" panose="020B0503020204020204" pitchFamily="34" charset="-122"/>
              </a:rPr>
              <a:t>方法</a:t>
            </a:r>
            <a:r>
              <a:rPr lang="en-US" altLang="zh-CN" dirty="0">
                <a:solidFill>
                  <a:srgbClr val="0000FF"/>
                </a:solidFill>
                <a:latin typeface="Consolas" panose="020B0609020204030204" pitchFamily="49" charset="0"/>
                <a:ea typeface="微软雅黑" panose="020B0503020204020204" pitchFamily="34" charset="-122"/>
              </a:rPr>
              <a:t>&gt;(&lt;</a:t>
            </a:r>
            <a:r>
              <a:rPr lang="zh-CN" altLang="en-US" dirty="0">
                <a:solidFill>
                  <a:srgbClr val="0000FF"/>
                </a:solidFill>
                <a:latin typeface="Consolas" panose="020B0609020204030204" pitchFamily="49" charset="0"/>
                <a:ea typeface="微软雅黑" panose="020B0503020204020204" pitchFamily="34" charset="-122"/>
              </a:rPr>
              <a:t>方法参数</a:t>
            </a:r>
            <a:r>
              <a:rPr lang="en-US" altLang="zh-CN" dirty="0">
                <a:solidFill>
                  <a:srgbClr val="0000FF"/>
                </a:solidFill>
                <a:latin typeface="Consolas" panose="020B0609020204030204" pitchFamily="49" charset="0"/>
                <a:ea typeface="微软雅黑" panose="020B0503020204020204" pitchFamily="34" charset="-122"/>
              </a:rPr>
              <a:t>&gt;)</a:t>
            </a:r>
            <a:endParaRPr lang="zh-CN" altLang="en-US" dirty="0">
              <a:solidFill>
                <a:srgbClr val="0000FF"/>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423003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415372"/>
          </a:xfrm>
        </p:spPr>
        <p:txBody>
          <a:bodyPr>
            <a:normAutofit/>
          </a:bodyPr>
          <a:lstStyle/>
          <a:p>
            <a:r>
              <a:rPr lang="en-US" altLang="zh-CN" dirty="0"/>
              <a:t>1.6 </a:t>
            </a:r>
            <a:r>
              <a:rPr lang="zh-CN" altLang="en-US" dirty="0"/>
              <a:t>文件与数据格式化（</a:t>
            </a:r>
            <a:r>
              <a:rPr lang="en-US" altLang="zh-CN" dirty="0">
                <a:solidFill>
                  <a:srgbClr val="0000FF"/>
                </a:solidFill>
              </a:rPr>
              <a:t>5</a:t>
            </a:r>
            <a:r>
              <a:rPr lang="zh-CN" altLang="en-US" dirty="0">
                <a:solidFill>
                  <a:srgbClr val="0000FF"/>
                </a:solidFill>
              </a:rPr>
              <a:t>项内容</a:t>
            </a:r>
            <a:r>
              <a:rPr lang="zh-CN" altLang="en-US" dirty="0"/>
              <a:t>）</a:t>
            </a:r>
            <a:endParaRPr lang="en-US" altLang="zh-CN" dirty="0"/>
          </a:p>
          <a:p>
            <a:pPr lvl="1"/>
            <a:r>
              <a:rPr lang="zh-CN" altLang="en-US" dirty="0"/>
              <a:t>考点①：文件的使用</a:t>
            </a:r>
            <a:endParaRPr lang="en-US" altLang="zh-CN" dirty="0"/>
          </a:p>
          <a:p>
            <a:pPr lvl="2"/>
            <a:r>
              <a:rPr lang="zh-CN" altLang="en-US" dirty="0"/>
              <a:t>打开文件</a:t>
            </a:r>
            <a:endParaRPr lang="en-US" altLang="zh-CN" dirty="0"/>
          </a:p>
          <a:p>
            <a:pPr lvl="3"/>
            <a:r>
              <a:rPr lang="en-US" altLang="zh-CN" dirty="0"/>
              <a:t>open()</a:t>
            </a:r>
            <a:r>
              <a:rPr lang="zh-CN" altLang="en-US" dirty="0"/>
              <a:t>函数，形式：</a:t>
            </a:r>
            <a:r>
              <a:rPr lang="en-US" altLang="zh-CN" sz="1600" dirty="0">
                <a:solidFill>
                  <a:srgbClr val="0000FF"/>
                </a:solidFill>
              </a:rPr>
              <a:t>&lt;</a:t>
            </a:r>
            <a:r>
              <a:rPr lang="zh-CN" altLang="en-US" sz="1600" dirty="0">
                <a:solidFill>
                  <a:srgbClr val="0000FF"/>
                </a:solidFill>
              </a:rPr>
              <a:t>变量</a:t>
            </a:r>
            <a:r>
              <a:rPr lang="en-US" altLang="zh-CN" sz="1600" dirty="0">
                <a:solidFill>
                  <a:srgbClr val="0000FF"/>
                </a:solidFill>
              </a:rPr>
              <a:t>&gt;=open(&lt;</a:t>
            </a:r>
            <a:r>
              <a:rPr lang="zh-CN" altLang="en-US" sz="1600" dirty="0">
                <a:solidFill>
                  <a:srgbClr val="0000FF"/>
                </a:solidFill>
              </a:rPr>
              <a:t>文件路径</a:t>
            </a:r>
            <a:r>
              <a:rPr lang="en-US" altLang="zh-CN" sz="1600" dirty="0">
                <a:solidFill>
                  <a:srgbClr val="0000FF"/>
                </a:solidFill>
              </a:rPr>
              <a:t>&gt;,&lt;</a:t>
            </a:r>
            <a:r>
              <a:rPr lang="zh-CN" altLang="en-US" sz="1600" dirty="0">
                <a:solidFill>
                  <a:srgbClr val="0000FF"/>
                </a:solidFill>
              </a:rPr>
              <a:t>打开模式</a:t>
            </a:r>
            <a:r>
              <a:rPr lang="en-US" altLang="zh-CN" sz="1600" dirty="0">
                <a:solidFill>
                  <a:srgbClr val="0000FF"/>
                </a:solidFill>
              </a:rPr>
              <a:t>&gt;)</a:t>
            </a:r>
            <a:endParaRPr lang="en-US" altLang="zh-CN" dirty="0">
              <a:solidFill>
                <a:srgbClr val="0000FF"/>
              </a:solidFill>
            </a:endParaRPr>
          </a:p>
          <a:p>
            <a:pPr lvl="3"/>
            <a:r>
              <a:rPr lang="zh-CN" altLang="en-US" dirty="0"/>
              <a:t>打开模式</a:t>
            </a:r>
            <a:endParaRPr lang="en-US" altLang="zh-CN" dirty="0"/>
          </a:p>
          <a:p>
            <a:pPr marL="1682750" lvl="4" indent="0">
              <a:buNone/>
            </a:pPr>
            <a:r>
              <a:rPr lang="en-US" altLang="zh-CN" sz="1400" dirty="0">
                <a:solidFill>
                  <a:srgbClr val="0000FF"/>
                </a:solidFill>
              </a:rPr>
              <a:t>r(</a:t>
            </a:r>
            <a:r>
              <a:rPr lang="zh-CN" altLang="en-US" sz="1400" dirty="0">
                <a:solidFill>
                  <a:srgbClr val="0000FF"/>
                </a:solidFill>
              </a:rPr>
              <a:t>只读</a:t>
            </a:r>
            <a:r>
              <a:rPr lang="en-US" altLang="zh-CN" sz="1400" dirty="0">
                <a:solidFill>
                  <a:srgbClr val="0000FF"/>
                </a:solidFill>
              </a:rPr>
              <a:t>), w(</a:t>
            </a:r>
            <a:r>
              <a:rPr lang="zh-CN" altLang="en-US" sz="1400" dirty="0">
                <a:solidFill>
                  <a:srgbClr val="0000FF"/>
                </a:solidFill>
              </a:rPr>
              <a:t>覆盖写</a:t>
            </a:r>
            <a:r>
              <a:rPr lang="en-US" altLang="zh-CN" sz="1400" dirty="0">
                <a:solidFill>
                  <a:srgbClr val="0000FF"/>
                </a:solidFill>
              </a:rPr>
              <a:t>), x(</a:t>
            </a:r>
            <a:r>
              <a:rPr lang="zh-CN" altLang="en-US" sz="1400" dirty="0">
                <a:solidFill>
                  <a:srgbClr val="0000FF"/>
                </a:solidFill>
              </a:rPr>
              <a:t>创建写</a:t>
            </a:r>
            <a:r>
              <a:rPr lang="en-US" altLang="zh-CN" sz="1400" dirty="0">
                <a:solidFill>
                  <a:srgbClr val="0000FF"/>
                </a:solidFill>
              </a:rPr>
              <a:t>), a(</a:t>
            </a:r>
            <a:r>
              <a:rPr lang="zh-CN" altLang="en-US" sz="1400" dirty="0">
                <a:solidFill>
                  <a:srgbClr val="0000FF"/>
                </a:solidFill>
              </a:rPr>
              <a:t>追加写</a:t>
            </a:r>
            <a:r>
              <a:rPr lang="en-US" altLang="zh-CN" sz="1400" dirty="0">
                <a:solidFill>
                  <a:srgbClr val="0000FF"/>
                </a:solidFill>
              </a:rPr>
              <a:t>), b(</a:t>
            </a:r>
            <a:r>
              <a:rPr lang="zh-CN" altLang="en-US" sz="1400" dirty="0">
                <a:solidFill>
                  <a:srgbClr val="0000FF"/>
                </a:solidFill>
              </a:rPr>
              <a:t>二进制</a:t>
            </a:r>
            <a:r>
              <a:rPr lang="en-US" altLang="zh-CN" sz="1400" dirty="0">
                <a:solidFill>
                  <a:srgbClr val="0000FF"/>
                </a:solidFill>
              </a:rPr>
              <a:t>), t(</a:t>
            </a:r>
            <a:r>
              <a:rPr lang="zh-CN" altLang="en-US" sz="1400" dirty="0">
                <a:solidFill>
                  <a:srgbClr val="0000FF"/>
                </a:solidFill>
              </a:rPr>
              <a:t>文本默认</a:t>
            </a:r>
            <a:r>
              <a:rPr lang="en-US" altLang="zh-CN" sz="1400" dirty="0">
                <a:solidFill>
                  <a:srgbClr val="0000FF"/>
                </a:solidFill>
              </a:rPr>
              <a:t>), +(</a:t>
            </a:r>
            <a:r>
              <a:rPr lang="zh-CN" altLang="en-US" sz="1400" dirty="0">
                <a:solidFill>
                  <a:srgbClr val="0000FF"/>
                </a:solidFill>
              </a:rPr>
              <a:t>模式叠加</a:t>
            </a:r>
            <a:r>
              <a:rPr lang="en-US" altLang="zh-CN" sz="1400" dirty="0">
                <a:solidFill>
                  <a:srgbClr val="0000FF"/>
                </a:solidFill>
              </a:rPr>
              <a:t>)</a:t>
            </a:r>
          </a:p>
          <a:p>
            <a:pPr lvl="2"/>
            <a:r>
              <a:rPr lang="zh-CN" altLang="en-US" dirty="0"/>
              <a:t>关闭文件</a:t>
            </a:r>
            <a:endParaRPr lang="en-US" altLang="zh-CN" dirty="0"/>
          </a:p>
          <a:p>
            <a:pPr lvl="3"/>
            <a:r>
              <a:rPr lang="en-US" altLang="zh-CN" dirty="0"/>
              <a:t>close()</a:t>
            </a:r>
            <a:r>
              <a:rPr lang="zh-CN" altLang="en-US" dirty="0"/>
              <a:t>方法，形式：</a:t>
            </a:r>
            <a:r>
              <a:rPr lang="en-US" altLang="zh-CN" sz="1600" dirty="0">
                <a:solidFill>
                  <a:srgbClr val="0000FF"/>
                </a:solidFill>
              </a:rPr>
              <a:t>&lt;</a:t>
            </a:r>
            <a:r>
              <a:rPr lang="zh-CN" altLang="en-US" sz="1600" dirty="0">
                <a:solidFill>
                  <a:srgbClr val="0000FF"/>
                </a:solidFill>
              </a:rPr>
              <a:t>变量</a:t>
            </a:r>
            <a:r>
              <a:rPr lang="en-US" altLang="zh-CN" sz="1600" dirty="0">
                <a:solidFill>
                  <a:srgbClr val="0000FF"/>
                </a:solidFill>
              </a:rPr>
              <a:t>&gt;.close()</a:t>
            </a:r>
            <a:endParaRPr lang="en-US" altLang="zh-CN" dirty="0">
              <a:solidFill>
                <a:srgbClr val="0000FF"/>
              </a:solidFill>
            </a:endParaRPr>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27</a:t>
            </a:fld>
            <a:endParaRPr lang="en-US" altLang="zh-CN"/>
          </a:p>
        </p:txBody>
      </p:sp>
    </p:spTree>
    <p:extLst>
      <p:ext uri="{BB962C8B-B14F-4D97-AF65-F5344CB8AC3E}">
        <p14:creationId xmlns:p14="http://schemas.microsoft.com/office/powerpoint/2010/main" val="2090867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415372"/>
          </a:xfrm>
        </p:spPr>
        <p:txBody>
          <a:bodyPr>
            <a:normAutofit/>
          </a:bodyPr>
          <a:lstStyle/>
          <a:p>
            <a:r>
              <a:rPr lang="en-US" altLang="zh-CN" dirty="0"/>
              <a:t>1.6 </a:t>
            </a:r>
            <a:r>
              <a:rPr lang="zh-CN" altLang="en-US" dirty="0"/>
              <a:t>文件与数据格式化（</a:t>
            </a:r>
            <a:r>
              <a:rPr lang="en-US" altLang="zh-CN" dirty="0">
                <a:solidFill>
                  <a:srgbClr val="0000FF"/>
                </a:solidFill>
              </a:rPr>
              <a:t>5</a:t>
            </a:r>
            <a:r>
              <a:rPr lang="zh-CN" altLang="en-US" dirty="0">
                <a:solidFill>
                  <a:srgbClr val="0000FF"/>
                </a:solidFill>
              </a:rPr>
              <a:t>项内容</a:t>
            </a:r>
            <a:r>
              <a:rPr lang="zh-CN" altLang="en-US" dirty="0"/>
              <a:t>）</a:t>
            </a:r>
            <a:endParaRPr lang="en-US" altLang="zh-CN" dirty="0"/>
          </a:p>
          <a:p>
            <a:pPr lvl="1"/>
            <a:r>
              <a:rPr lang="zh-CN" altLang="en-US" dirty="0"/>
              <a:t>考点①：文件的使用</a:t>
            </a:r>
            <a:endParaRPr lang="en-US" altLang="zh-CN" dirty="0"/>
          </a:p>
          <a:p>
            <a:pPr lvl="2"/>
            <a:r>
              <a:rPr lang="zh-CN" altLang="en-US" dirty="0"/>
              <a:t>读取文件</a:t>
            </a:r>
            <a:endParaRPr lang="en-US" altLang="zh-CN" dirty="0"/>
          </a:p>
          <a:p>
            <a:pPr lvl="3"/>
            <a:r>
              <a:rPr lang="en-US" altLang="zh-CN" dirty="0">
                <a:solidFill>
                  <a:srgbClr val="0000FF"/>
                </a:solidFill>
              </a:rPr>
              <a:t>.</a:t>
            </a:r>
            <a:r>
              <a:rPr lang="en-US" altLang="zh-CN" dirty="0" err="1">
                <a:solidFill>
                  <a:srgbClr val="0000FF"/>
                </a:solidFill>
              </a:rPr>
              <a:t>readall</a:t>
            </a:r>
            <a:r>
              <a:rPr lang="en-US" altLang="zh-CN" dirty="0">
                <a:solidFill>
                  <a:srgbClr val="0000FF"/>
                </a:solidFill>
              </a:rPr>
              <a:t>()</a:t>
            </a:r>
            <a:r>
              <a:rPr lang="zh-CN" altLang="en-US" dirty="0"/>
              <a:t>（读入整个文件内容），</a:t>
            </a:r>
            <a:r>
              <a:rPr lang="en-US" altLang="zh-CN" dirty="0">
                <a:solidFill>
                  <a:srgbClr val="0000FF"/>
                </a:solidFill>
              </a:rPr>
              <a:t>.read(size=-1)</a:t>
            </a:r>
            <a:r>
              <a:rPr lang="zh-CN" altLang="en-US" dirty="0"/>
              <a:t>（读入整个或前</a:t>
            </a:r>
            <a:r>
              <a:rPr lang="en-US" altLang="zh-CN" dirty="0"/>
              <a:t>size</a:t>
            </a:r>
            <a:r>
              <a:rPr lang="zh-CN" altLang="en-US" dirty="0"/>
              <a:t>长度的文件内容），</a:t>
            </a:r>
            <a:r>
              <a:rPr lang="en-US" altLang="zh-CN" dirty="0">
                <a:solidFill>
                  <a:srgbClr val="0000FF"/>
                </a:solidFill>
              </a:rPr>
              <a:t>.</a:t>
            </a:r>
            <a:r>
              <a:rPr lang="en-US" altLang="zh-CN" dirty="0" err="1">
                <a:solidFill>
                  <a:srgbClr val="0000FF"/>
                </a:solidFill>
              </a:rPr>
              <a:t>readline</a:t>
            </a:r>
            <a:r>
              <a:rPr lang="en-US" altLang="zh-CN" dirty="0">
                <a:solidFill>
                  <a:srgbClr val="0000FF"/>
                </a:solidFill>
              </a:rPr>
              <a:t>(size=-1)</a:t>
            </a:r>
            <a:r>
              <a:rPr lang="zh-CN" altLang="en-US" dirty="0"/>
              <a:t>（读入一行或该行前</a:t>
            </a:r>
            <a:r>
              <a:rPr lang="en-US" altLang="zh-CN" dirty="0"/>
              <a:t>size</a:t>
            </a:r>
            <a:r>
              <a:rPr lang="zh-CN" altLang="en-US" dirty="0"/>
              <a:t>长度），</a:t>
            </a:r>
            <a:r>
              <a:rPr lang="en-US" altLang="zh-CN" dirty="0">
                <a:solidFill>
                  <a:srgbClr val="0000FF"/>
                </a:solidFill>
              </a:rPr>
              <a:t>.</a:t>
            </a:r>
            <a:r>
              <a:rPr lang="en-US" altLang="zh-CN" dirty="0" err="1">
                <a:solidFill>
                  <a:srgbClr val="0000FF"/>
                </a:solidFill>
              </a:rPr>
              <a:t>readlines</a:t>
            </a:r>
            <a:r>
              <a:rPr lang="en-US" altLang="zh-CN" dirty="0">
                <a:solidFill>
                  <a:srgbClr val="0000FF"/>
                </a:solidFill>
              </a:rPr>
              <a:t>(hint=-1)</a:t>
            </a:r>
            <a:r>
              <a:rPr lang="zh-CN" altLang="en-US" dirty="0"/>
              <a:t>（读入所有</a:t>
            </a:r>
            <a:r>
              <a:rPr lang="en-US" altLang="zh-CN" dirty="0"/>
              <a:t>/</a:t>
            </a:r>
            <a:r>
              <a:rPr lang="zh-CN" altLang="en-US" dirty="0"/>
              <a:t>前</a:t>
            </a:r>
            <a:r>
              <a:rPr lang="en-US" altLang="zh-CN" dirty="0"/>
              <a:t>hint</a:t>
            </a:r>
            <a:r>
              <a:rPr lang="zh-CN" altLang="en-US" dirty="0"/>
              <a:t>行形成列表），</a:t>
            </a:r>
            <a:r>
              <a:rPr lang="en-US" altLang="zh-CN" dirty="0">
                <a:solidFill>
                  <a:srgbClr val="0000FF"/>
                </a:solidFill>
              </a:rPr>
              <a:t>.seek(offset)</a:t>
            </a:r>
            <a:r>
              <a:rPr lang="zh-CN" altLang="en-US" dirty="0"/>
              <a:t>（改变指针位置，</a:t>
            </a:r>
            <a:r>
              <a:rPr lang="en-US" altLang="zh-CN" dirty="0"/>
              <a:t>0</a:t>
            </a:r>
            <a:r>
              <a:rPr lang="zh-CN" altLang="en-US" dirty="0"/>
              <a:t>开头</a:t>
            </a:r>
            <a:r>
              <a:rPr lang="en-US" altLang="zh-CN" dirty="0"/>
              <a:t>1</a:t>
            </a:r>
            <a:r>
              <a:rPr lang="zh-CN" altLang="en-US" dirty="0"/>
              <a:t>当前</a:t>
            </a:r>
            <a:r>
              <a:rPr lang="en-US" altLang="zh-CN" dirty="0"/>
              <a:t>2</a:t>
            </a:r>
            <a:r>
              <a:rPr lang="zh-CN" altLang="en-US" dirty="0"/>
              <a:t>结尾）</a:t>
            </a:r>
            <a:endParaRPr lang="en-US" altLang="zh-CN" dirty="0"/>
          </a:p>
          <a:p>
            <a:pPr lvl="2"/>
            <a:r>
              <a:rPr lang="zh-CN" altLang="en-US" dirty="0"/>
              <a:t>写入文件</a:t>
            </a:r>
            <a:endParaRPr lang="en-US" altLang="zh-CN" dirty="0"/>
          </a:p>
          <a:p>
            <a:pPr lvl="3"/>
            <a:r>
              <a:rPr lang="en-US" altLang="zh-CN" dirty="0">
                <a:solidFill>
                  <a:srgbClr val="0000FF"/>
                </a:solidFill>
              </a:rPr>
              <a:t>.write(s)</a:t>
            </a:r>
            <a:r>
              <a:rPr lang="zh-CN" altLang="en-US" dirty="0"/>
              <a:t>（写入字符串）</a:t>
            </a:r>
            <a:endParaRPr lang="en-US" altLang="zh-CN" dirty="0"/>
          </a:p>
          <a:p>
            <a:pPr lvl="3"/>
            <a:r>
              <a:rPr lang="en-US" altLang="zh-CN" dirty="0">
                <a:solidFill>
                  <a:srgbClr val="0000FF"/>
                </a:solidFill>
              </a:rPr>
              <a:t>.</a:t>
            </a:r>
            <a:r>
              <a:rPr lang="en-US" altLang="zh-CN" dirty="0" err="1">
                <a:solidFill>
                  <a:srgbClr val="0000FF"/>
                </a:solidFill>
              </a:rPr>
              <a:t>writelines</a:t>
            </a:r>
            <a:r>
              <a:rPr lang="en-US" altLang="zh-CN" dirty="0">
                <a:solidFill>
                  <a:srgbClr val="0000FF"/>
                </a:solidFill>
              </a:rPr>
              <a:t>(lines)</a:t>
            </a:r>
            <a:r>
              <a:rPr lang="zh-CN" altLang="en-US" dirty="0"/>
              <a:t>（写入字符串列表）</a:t>
            </a:r>
            <a:endParaRPr lang="en-US" altLang="zh-CN" dirty="0"/>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28</a:t>
            </a:fld>
            <a:endParaRPr lang="en-US" altLang="zh-CN"/>
          </a:p>
        </p:txBody>
      </p:sp>
      <p:sp>
        <p:nvSpPr>
          <p:cNvPr id="5" name="矩形 4">
            <a:extLst>
              <a:ext uri="{FF2B5EF4-FFF2-40B4-BE49-F238E27FC236}">
                <a16:creationId xmlns:a16="http://schemas.microsoft.com/office/drawing/2014/main" id="{B7AB37E7-3780-435C-A54C-E6F3E3EDAFD9}"/>
              </a:ext>
            </a:extLst>
          </p:cNvPr>
          <p:cNvSpPr/>
          <p:nvPr/>
        </p:nvSpPr>
        <p:spPr>
          <a:xfrm>
            <a:off x="2915816" y="2348880"/>
            <a:ext cx="3171061" cy="369332"/>
          </a:xfrm>
          <a:prstGeom prst="rect">
            <a:avLst/>
          </a:prstGeom>
        </p:spPr>
        <p:txBody>
          <a:bodyPr wrap="none">
            <a:spAutoFit/>
          </a:bodyPr>
          <a:lstStyle/>
          <a:p>
            <a:pPr algn="l"/>
            <a:r>
              <a:rPr lang="en-US" altLang="zh-CN" dirty="0">
                <a:solidFill>
                  <a:srgbClr val="0000FF"/>
                </a:solidFill>
                <a:latin typeface="Consolas" panose="020B0609020204030204" pitchFamily="49" charset="0"/>
                <a:ea typeface="微软雅黑" panose="020B0503020204020204" pitchFamily="34" charset="-122"/>
              </a:rPr>
              <a:t>&lt;</a:t>
            </a:r>
            <a:r>
              <a:rPr lang="zh-CN" altLang="en-US" dirty="0">
                <a:solidFill>
                  <a:srgbClr val="0000FF"/>
                </a:solidFill>
                <a:latin typeface="Consolas" panose="020B0609020204030204" pitchFamily="49" charset="0"/>
                <a:ea typeface="微软雅黑" panose="020B0503020204020204" pitchFamily="34" charset="-122"/>
              </a:rPr>
              <a:t>变量</a:t>
            </a:r>
            <a:r>
              <a:rPr lang="en-US" altLang="zh-CN" dirty="0">
                <a:solidFill>
                  <a:srgbClr val="0000FF"/>
                </a:solidFill>
                <a:latin typeface="Consolas" panose="020B0609020204030204" pitchFamily="49" charset="0"/>
                <a:ea typeface="微软雅黑" panose="020B0503020204020204" pitchFamily="34" charset="-122"/>
              </a:rPr>
              <a:t>&gt;.&lt;</a:t>
            </a:r>
            <a:r>
              <a:rPr lang="zh-CN" altLang="en-US" dirty="0">
                <a:solidFill>
                  <a:srgbClr val="0000FF"/>
                </a:solidFill>
                <a:latin typeface="Consolas" panose="020B0609020204030204" pitchFamily="49" charset="0"/>
                <a:ea typeface="微软雅黑" panose="020B0503020204020204" pitchFamily="34" charset="-122"/>
              </a:rPr>
              <a:t>方法</a:t>
            </a:r>
            <a:r>
              <a:rPr lang="en-US" altLang="zh-CN" dirty="0">
                <a:solidFill>
                  <a:srgbClr val="0000FF"/>
                </a:solidFill>
                <a:latin typeface="Consolas" panose="020B0609020204030204" pitchFamily="49" charset="0"/>
                <a:ea typeface="微软雅黑" panose="020B0503020204020204" pitchFamily="34" charset="-122"/>
              </a:rPr>
              <a:t>&gt;(&lt;</a:t>
            </a:r>
            <a:r>
              <a:rPr lang="zh-CN" altLang="en-US" dirty="0">
                <a:solidFill>
                  <a:srgbClr val="0000FF"/>
                </a:solidFill>
                <a:latin typeface="Consolas" panose="020B0609020204030204" pitchFamily="49" charset="0"/>
                <a:ea typeface="微软雅黑" panose="020B0503020204020204" pitchFamily="34" charset="-122"/>
              </a:rPr>
              <a:t>方法参数</a:t>
            </a:r>
            <a:r>
              <a:rPr lang="en-US" altLang="zh-CN" dirty="0">
                <a:solidFill>
                  <a:srgbClr val="0000FF"/>
                </a:solidFill>
                <a:latin typeface="Consolas" panose="020B0609020204030204" pitchFamily="49" charset="0"/>
                <a:ea typeface="微软雅黑" panose="020B0503020204020204" pitchFamily="34" charset="-122"/>
              </a:rPr>
              <a:t>&gt;)</a:t>
            </a:r>
            <a:endParaRPr lang="zh-CN" altLang="en-US" dirty="0">
              <a:solidFill>
                <a:srgbClr val="0000FF"/>
              </a:solidFill>
              <a:latin typeface="Consolas" panose="020B0609020204030204" pitchFamily="49" charset="0"/>
              <a:ea typeface="微软雅黑" panose="020B0503020204020204" pitchFamily="34" charset="-122"/>
            </a:endParaRPr>
          </a:p>
        </p:txBody>
      </p:sp>
      <p:sp>
        <p:nvSpPr>
          <p:cNvPr id="6" name="矩形 5">
            <a:extLst>
              <a:ext uri="{FF2B5EF4-FFF2-40B4-BE49-F238E27FC236}">
                <a16:creationId xmlns:a16="http://schemas.microsoft.com/office/drawing/2014/main" id="{F8B60C94-D0C8-42E6-B3B0-76B3D1BA437B}"/>
              </a:ext>
            </a:extLst>
          </p:cNvPr>
          <p:cNvSpPr/>
          <p:nvPr/>
        </p:nvSpPr>
        <p:spPr>
          <a:xfrm>
            <a:off x="2828612" y="4465644"/>
            <a:ext cx="3171061" cy="369332"/>
          </a:xfrm>
          <a:prstGeom prst="rect">
            <a:avLst/>
          </a:prstGeom>
        </p:spPr>
        <p:txBody>
          <a:bodyPr wrap="none">
            <a:spAutoFit/>
          </a:bodyPr>
          <a:lstStyle/>
          <a:p>
            <a:pPr algn="l"/>
            <a:r>
              <a:rPr lang="en-US" altLang="zh-CN" dirty="0">
                <a:solidFill>
                  <a:srgbClr val="0000FF"/>
                </a:solidFill>
                <a:latin typeface="Consolas" panose="020B0609020204030204" pitchFamily="49" charset="0"/>
                <a:ea typeface="微软雅黑" panose="020B0503020204020204" pitchFamily="34" charset="-122"/>
              </a:rPr>
              <a:t>&lt;</a:t>
            </a:r>
            <a:r>
              <a:rPr lang="zh-CN" altLang="en-US" dirty="0">
                <a:solidFill>
                  <a:srgbClr val="0000FF"/>
                </a:solidFill>
                <a:latin typeface="Consolas" panose="020B0609020204030204" pitchFamily="49" charset="0"/>
                <a:ea typeface="微软雅黑" panose="020B0503020204020204" pitchFamily="34" charset="-122"/>
              </a:rPr>
              <a:t>变量</a:t>
            </a:r>
            <a:r>
              <a:rPr lang="en-US" altLang="zh-CN" dirty="0">
                <a:solidFill>
                  <a:srgbClr val="0000FF"/>
                </a:solidFill>
                <a:latin typeface="Consolas" panose="020B0609020204030204" pitchFamily="49" charset="0"/>
                <a:ea typeface="微软雅黑" panose="020B0503020204020204" pitchFamily="34" charset="-122"/>
              </a:rPr>
              <a:t>&gt;.&lt;</a:t>
            </a:r>
            <a:r>
              <a:rPr lang="zh-CN" altLang="en-US" dirty="0">
                <a:solidFill>
                  <a:srgbClr val="0000FF"/>
                </a:solidFill>
                <a:latin typeface="Consolas" panose="020B0609020204030204" pitchFamily="49" charset="0"/>
                <a:ea typeface="微软雅黑" panose="020B0503020204020204" pitchFamily="34" charset="-122"/>
              </a:rPr>
              <a:t>方法</a:t>
            </a:r>
            <a:r>
              <a:rPr lang="en-US" altLang="zh-CN" dirty="0">
                <a:solidFill>
                  <a:srgbClr val="0000FF"/>
                </a:solidFill>
                <a:latin typeface="Consolas" panose="020B0609020204030204" pitchFamily="49" charset="0"/>
                <a:ea typeface="微软雅黑" panose="020B0503020204020204" pitchFamily="34" charset="-122"/>
              </a:rPr>
              <a:t>&gt;(&lt;</a:t>
            </a:r>
            <a:r>
              <a:rPr lang="zh-CN" altLang="en-US" dirty="0">
                <a:solidFill>
                  <a:srgbClr val="0000FF"/>
                </a:solidFill>
                <a:latin typeface="Consolas" panose="020B0609020204030204" pitchFamily="49" charset="0"/>
                <a:ea typeface="微软雅黑" panose="020B0503020204020204" pitchFamily="34" charset="-122"/>
              </a:rPr>
              <a:t>方法参数</a:t>
            </a:r>
            <a:r>
              <a:rPr lang="en-US" altLang="zh-CN" dirty="0">
                <a:solidFill>
                  <a:srgbClr val="0000FF"/>
                </a:solidFill>
                <a:latin typeface="Consolas" panose="020B0609020204030204" pitchFamily="49" charset="0"/>
                <a:ea typeface="微软雅黑" panose="020B0503020204020204" pitchFamily="34" charset="-122"/>
              </a:rPr>
              <a:t>&gt;)</a:t>
            </a:r>
            <a:endParaRPr lang="zh-CN" altLang="en-US" dirty="0">
              <a:solidFill>
                <a:srgbClr val="0000FF"/>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4239655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040560"/>
          </a:xfrm>
        </p:spPr>
        <p:txBody>
          <a:bodyPr>
            <a:normAutofit/>
          </a:bodyPr>
          <a:lstStyle/>
          <a:p>
            <a:r>
              <a:rPr lang="en-US" altLang="zh-CN" dirty="0"/>
              <a:t>1.6 </a:t>
            </a:r>
            <a:r>
              <a:rPr lang="zh-CN" altLang="en-US" dirty="0"/>
              <a:t>文件与数据格式化（</a:t>
            </a:r>
            <a:r>
              <a:rPr lang="en-US" altLang="zh-CN" dirty="0">
                <a:solidFill>
                  <a:srgbClr val="0000FF"/>
                </a:solidFill>
              </a:rPr>
              <a:t>5</a:t>
            </a:r>
            <a:r>
              <a:rPr lang="zh-CN" altLang="en-US" dirty="0">
                <a:solidFill>
                  <a:srgbClr val="0000FF"/>
                </a:solidFill>
              </a:rPr>
              <a:t>项内容</a:t>
            </a:r>
            <a:r>
              <a:rPr lang="zh-CN" altLang="en-US" dirty="0"/>
              <a:t>）</a:t>
            </a:r>
            <a:endParaRPr lang="en-US" altLang="zh-CN" dirty="0"/>
          </a:p>
          <a:p>
            <a:pPr lvl="1"/>
            <a:r>
              <a:rPr lang="zh-CN" altLang="en-US" dirty="0"/>
              <a:t>考点②：数据组织的维度</a:t>
            </a:r>
            <a:endParaRPr lang="en-US" altLang="zh-CN" dirty="0"/>
          </a:p>
          <a:p>
            <a:pPr lvl="2"/>
            <a:r>
              <a:rPr lang="zh-CN" altLang="en-US" dirty="0"/>
              <a:t>数据组织：</a:t>
            </a:r>
            <a:r>
              <a:rPr lang="zh-CN" altLang="en-US" dirty="0">
                <a:solidFill>
                  <a:srgbClr val="0000FF"/>
                </a:solidFill>
              </a:rPr>
              <a:t>一维</a:t>
            </a:r>
            <a:r>
              <a:rPr lang="en-US" altLang="zh-CN" dirty="0">
                <a:solidFill>
                  <a:srgbClr val="0000FF"/>
                </a:solidFill>
              </a:rPr>
              <a:t>/</a:t>
            </a:r>
            <a:r>
              <a:rPr lang="zh-CN" altLang="en-US" dirty="0">
                <a:solidFill>
                  <a:srgbClr val="0000FF"/>
                </a:solidFill>
              </a:rPr>
              <a:t>二维</a:t>
            </a:r>
            <a:r>
              <a:rPr lang="en-US" altLang="zh-CN" dirty="0"/>
              <a:t>/</a:t>
            </a:r>
            <a:r>
              <a:rPr lang="zh-CN" altLang="en-US" dirty="0"/>
              <a:t>多维</a:t>
            </a:r>
            <a:r>
              <a:rPr lang="en-US" altLang="zh-CN" dirty="0"/>
              <a:t>/</a:t>
            </a:r>
            <a:r>
              <a:rPr lang="zh-CN" altLang="en-US" dirty="0"/>
              <a:t>高维数据</a:t>
            </a:r>
            <a:endParaRPr lang="en-US" altLang="zh-CN" dirty="0"/>
          </a:p>
          <a:p>
            <a:pPr lvl="2"/>
            <a:r>
              <a:rPr lang="zh-CN" altLang="en-US" dirty="0"/>
              <a:t>一维数据：由对等关系的有序或无序数据构成，采用</a:t>
            </a:r>
            <a:r>
              <a:rPr lang="zh-CN" altLang="en-US" dirty="0">
                <a:solidFill>
                  <a:srgbClr val="0000FF"/>
                </a:solidFill>
              </a:rPr>
              <a:t>线性方式</a:t>
            </a:r>
            <a:r>
              <a:rPr lang="zh-CN" altLang="en-US" dirty="0"/>
              <a:t>组织，对应于数学中的集合和数组。</a:t>
            </a:r>
            <a:endParaRPr lang="en-US" altLang="zh-CN" dirty="0"/>
          </a:p>
          <a:p>
            <a:pPr lvl="2"/>
            <a:r>
              <a:rPr lang="zh-CN" altLang="en-US" dirty="0"/>
              <a:t>二维数据：也称为表格数据，由关联关系数据构成，采用</a:t>
            </a:r>
            <a:r>
              <a:rPr lang="zh-CN" altLang="en-US" dirty="0">
                <a:solidFill>
                  <a:srgbClr val="0000FF"/>
                </a:solidFill>
              </a:rPr>
              <a:t>二维表格方式</a:t>
            </a:r>
            <a:r>
              <a:rPr lang="zh-CN" altLang="en-US" dirty="0"/>
              <a:t>组织，对应于数学中的矩阵。</a:t>
            </a:r>
            <a:endParaRPr lang="en-US" altLang="zh-CN" dirty="0"/>
          </a:p>
          <a:p>
            <a:pPr lvl="2"/>
            <a:r>
              <a:rPr lang="zh-CN" altLang="en-US" dirty="0"/>
              <a:t>多维数据：由二维数据扩展而来</a:t>
            </a:r>
            <a:endParaRPr lang="en-US" altLang="zh-CN" dirty="0"/>
          </a:p>
          <a:p>
            <a:pPr lvl="2"/>
            <a:r>
              <a:rPr lang="zh-CN" altLang="en-US" dirty="0"/>
              <a:t>高维数据：由键值对构成</a:t>
            </a:r>
            <a:endParaRPr lang="en-US" altLang="zh-CN" dirty="0"/>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29</a:t>
            </a:fld>
            <a:endParaRPr lang="en-US" altLang="zh-CN"/>
          </a:p>
        </p:txBody>
      </p:sp>
    </p:spTree>
    <p:extLst>
      <p:ext uri="{BB962C8B-B14F-4D97-AF65-F5344CB8AC3E}">
        <p14:creationId xmlns:p14="http://schemas.microsoft.com/office/powerpoint/2010/main" val="2320001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3E45D46-7889-4973-87B6-A11D1AC88D53}"/>
              </a:ext>
            </a:extLst>
          </p:cNvPr>
          <p:cNvSpPr>
            <a:spLocks noGrp="1"/>
          </p:cNvSpPr>
          <p:nvPr>
            <p:ph type="title"/>
          </p:nvPr>
        </p:nvSpPr>
        <p:spPr/>
        <p:txBody>
          <a:bodyPr/>
          <a:lstStyle/>
          <a:p>
            <a:r>
              <a:rPr lang="zh-CN" altLang="en-US" dirty="0"/>
              <a:t>上周练习题</a:t>
            </a:r>
          </a:p>
        </p:txBody>
      </p:sp>
      <p:sp>
        <p:nvSpPr>
          <p:cNvPr id="4" name="灯片编号占位符 3">
            <a:extLst>
              <a:ext uri="{FF2B5EF4-FFF2-40B4-BE49-F238E27FC236}">
                <a16:creationId xmlns:a16="http://schemas.microsoft.com/office/drawing/2014/main" id="{7ECF056B-56A0-4649-8465-CEBFE9F973F1}"/>
              </a:ext>
            </a:extLst>
          </p:cNvPr>
          <p:cNvSpPr>
            <a:spLocks noGrp="1"/>
          </p:cNvSpPr>
          <p:nvPr>
            <p:ph type="sldNum" sz="quarter" idx="4"/>
          </p:nvPr>
        </p:nvSpPr>
        <p:spPr/>
        <p:txBody>
          <a:bodyPr/>
          <a:lstStyle/>
          <a:p>
            <a:pPr>
              <a:defRPr/>
            </a:pPr>
            <a:fld id="{36D848D2-51D9-44DF-BA19-C693F18A832A}" type="slidenum">
              <a:rPr lang="en-US" altLang="zh-CN" smtClean="0"/>
              <a:pPr>
                <a:defRPr/>
              </a:pPr>
              <a:t>3</a:t>
            </a:fld>
            <a:endParaRPr lang="en-US" altLang="zh-CN" dirty="0"/>
          </a:p>
        </p:txBody>
      </p:sp>
      <p:sp>
        <p:nvSpPr>
          <p:cNvPr id="8" name="内容占位符 1">
            <a:extLst>
              <a:ext uri="{FF2B5EF4-FFF2-40B4-BE49-F238E27FC236}">
                <a16:creationId xmlns:a16="http://schemas.microsoft.com/office/drawing/2014/main" id="{0D070F3C-2E4C-469D-A16E-442C429C2753}"/>
              </a:ext>
            </a:extLst>
          </p:cNvPr>
          <p:cNvSpPr>
            <a:spLocks noGrp="1"/>
          </p:cNvSpPr>
          <p:nvPr>
            <p:ph idx="1"/>
          </p:nvPr>
        </p:nvSpPr>
        <p:spPr>
          <a:xfrm>
            <a:off x="395536" y="1052736"/>
            <a:ext cx="8352927" cy="4824189"/>
          </a:xfrm>
        </p:spPr>
        <p:txBody>
          <a:bodyPr>
            <a:normAutofit/>
          </a:bodyPr>
          <a:lstStyle/>
          <a:p>
            <a:pPr marL="0" lvl="0" indent="0">
              <a:buNone/>
            </a:pPr>
            <a:r>
              <a:rPr lang="en-US" altLang="zh-CN" dirty="0"/>
              <a:t>13.1 </a:t>
            </a:r>
            <a:r>
              <a:rPr lang="zh-CN" altLang="en-US" dirty="0"/>
              <a:t>请假条</a:t>
            </a:r>
            <a:r>
              <a:rPr lang="en-US" altLang="zh-CN" dirty="0"/>
              <a:t>word</a:t>
            </a:r>
            <a:r>
              <a:rPr lang="zh-CN" altLang="en-US" dirty="0"/>
              <a:t>文档模板化生成</a:t>
            </a:r>
            <a:endParaRPr lang="en-US" altLang="zh-CN" dirty="0"/>
          </a:p>
          <a:p>
            <a:pPr marL="449262" lvl="1" indent="0">
              <a:buNone/>
            </a:pPr>
            <a:r>
              <a:rPr lang="zh-CN" altLang="en-US" dirty="0"/>
              <a:t>要包含如下信息：申请表标题、姓名、学号、院系、年级、请假理由、请假时间、请假天数、辅导员意见和签字。</a:t>
            </a:r>
            <a:endParaRPr lang="en-US" altLang="zh-CN" dirty="0"/>
          </a:p>
        </p:txBody>
      </p:sp>
      <p:sp>
        <p:nvSpPr>
          <p:cNvPr id="9" name="矩形 8">
            <a:extLst>
              <a:ext uri="{FF2B5EF4-FFF2-40B4-BE49-F238E27FC236}">
                <a16:creationId xmlns:a16="http://schemas.microsoft.com/office/drawing/2014/main" id="{35F8CCE2-AEB1-4379-B050-5AB510BD276A}"/>
              </a:ext>
            </a:extLst>
          </p:cNvPr>
          <p:cNvSpPr/>
          <p:nvPr/>
        </p:nvSpPr>
        <p:spPr>
          <a:xfrm>
            <a:off x="1204635" y="5286727"/>
            <a:ext cx="1967909" cy="369332"/>
          </a:xfrm>
          <a:prstGeom prst="rect">
            <a:avLst/>
          </a:prstGeom>
        </p:spPr>
        <p:txBody>
          <a:bodyPr wrap="square">
            <a:spAutoFit/>
          </a:bodyPr>
          <a:lstStyle/>
          <a:p>
            <a:r>
              <a:rPr lang="zh-CN" altLang="en-US" b="1" dirty="0">
                <a:solidFill>
                  <a:srgbClr val="0000FF"/>
                </a:solidFill>
                <a:latin typeface="微软雅黑" panose="020B0503020204020204" pitchFamily="34" charset="-122"/>
                <a:ea typeface="微软雅黑" panose="020B0503020204020204" pitchFamily="34" charset="-122"/>
              </a:rPr>
              <a:t>模板</a:t>
            </a:r>
            <a:endParaRPr lang="pl-PL" altLang="zh-CN" b="1" dirty="0">
              <a:solidFill>
                <a:srgbClr val="0000FF"/>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C967D9C0-4F3A-4BC2-B9BB-7A90F4A306A7}"/>
              </a:ext>
            </a:extLst>
          </p:cNvPr>
          <p:cNvSpPr/>
          <p:nvPr/>
        </p:nvSpPr>
        <p:spPr>
          <a:xfrm>
            <a:off x="5645362" y="5294084"/>
            <a:ext cx="1967909" cy="369332"/>
          </a:xfrm>
          <a:prstGeom prst="rect">
            <a:avLst/>
          </a:prstGeom>
        </p:spPr>
        <p:txBody>
          <a:bodyPr wrap="square">
            <a:spAutoFit/>
          </a:bodyPr>
          <a:lstStyle/>
          <a:p>
            <a:r>
              <a:rPr lang="zh-CN" altLang="en-US" b="1" dirty="0">
                <a:solidFill>
                  <a:srgbClr val="0000FF"/>
                </a:solidFill>
                <a:latin typeface="微软雅黑" panose="020B0503020204020204" pitchFamily="34" charset="-122"/>
                <a:ea typeface="微软雅黑" panose="020B0503020204020204" pitchFamily="34" charset="-122"/>
              </a:rPr>
              <a:t>生成示例</a:t>
            </a:r>
            <a:endParaRPr lang="pl-PL" altLang="zh-CN" b="1" dirty="0">
              <a:solidFill>
                <a:srgbClr val="0000FF"/>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7C8C1ED9-9E44-4174-B9F6-A7334E01D083}"/>
              </a:ext>
            </a:extLst>
          </p:cNvPr>
          <p:cNvPicPr>
            <a:picLocks noChangeAspect="1"/>
          </p:cNvPicPr>
          <p:nvPr/>
        </p:nvPicPr>
        <p:blipFill>
          <a:blip r:embed="rId2"/>
          <a:stretch>
            <a:fillRect/>
          </a:stretch>
        </p:blipFill>
        <p:spPr>
          <a:xfrm>
            <a:off x="179512" y="3068960"/>
            <a:ext cx="4018156" cy="2160240"/>
          </a:xfrm>
          <a:prstGeom prst="rect">
            <a:avLst/>
          </a:prstGeom>
        </p:spPr>
      </p:pic>
      <p:pic>
        <p:nvPicPr>
          <p:cNvPr id="5" name="图片 4">
            <a:extLst>
              <a:ext uri="{FF2B5EF4-FFF2-40B4-BE49-F238E27FC236}">
                <a16:creationId xmlns:a16="http://schemas.microsoft.com/office/drawing/2014/main" id="{14FFD601-24E3-4671-BEE0-497707879E78}"/>
              </a:ext>
            </a:extLst>
          </p:cNvPr>
          <p:cNvPicPr>
            <a:picLocks noChangeAspect="1"/>
          </p:cNvPicPr>
          <p:nvPr/>
        </p:nvPicPr>
        <p:blipFill>
          <a:blip r:embed="rId3"/>
          <a:stretch>
            <a:fillRect/>
          </a:stretch>
        </p:blipFill>
        <p:spPr>
          <a:xfrm>
            <a:off x="4408397" y="3078485"/>
            <a:ext cx="4441841" cy="2160240"/>
          </a:xfrm>
          <a:prstGeom prst="rect">
            <a:avLst/>
          </a:prstGeom>
        </p:spPr>
      </p:pic>
      <p:sp>
        <p:nvSpPr>
          <p:cNvPr id="6" name="箭头: 下弧形 5">
            <a:extLst>
              <a:ext uri="{FF2B5EF4-FFF2-40B4-BE49-F238E27FC236}">
                <a16:creationId xmlns:a16="http://schemas.microsoft.com/office/drawing/2014/main" id="{543A3003-D834-4EDE-A879-AE2D88F73166}"/>
              </a:ext>
            </a:extLst>
          </p:cNvPr>
          <p:cNvSpPr/>
          <p:nvPr/>
        </p:nvSpPr>
        <p:spPr>
          <a:xfrm rot="21415687">
            <a:off x="3904340" y="5296714"/>
            <a:ext cx="1008112" cy="432048"/>
          </a:xfrm>
          <a:prstGeom prst="curvedUpArrow">
            <a:avLst>
              <a:gd name="adj1" fmla="val 25000"/>
              <a:gd name="adj2" fmla="val 50000"/>
              <a:gd name="adj3" fmla="val 29409"/>
            </a:avLst>
          </a:prstGeom>
          <a:solidFill>
            <a:srgbClr val="0000FF"/>
          </a:solidFill>
        </p:spPr>
        <p:txBody>
          <a:bodyPr wrap="square" rtlCol="0" anchor="ctr">
            <a:spAutoFit/>
          </a:bodyPr>
          <a:lstStyle/>
          <a:p>
            <a:pPr algn="l"/>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36176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415372"/>
          </a:xfrm>
        </p:spPr>
        <p:txBody>
          <a:bodyPr>
            <a:normAutofit/>
          </a:bodyPr>
          <a:lstStyle/>
          <a:p>
            <a:r>
              <a:rPr lang="en-US" altLang="zh-CN" dirty="0"/>
              <a:t>1.6 </a:t>
            </a:r>
            <a:r>
              <a:rPr lang="zh-CN" altLang="en-US" dirty="0"/>
              <a:t>文件与数据格式化（</a:t>
            </a:r>
            <a:r>
              <a:rPr lang="en-US" altLang="zh-CN" dirty="0">
                <a:solidFill>
                  <a:srgbClr val="0000FF"/>
                </a:solidFill>
              </a:rPr>
              <a:t>5</a:t>
            </a:r>
            <a:r>
              <a:rPr lang="zh-CN" altLang="en-US" dirty="0">
                <a:solidFill>
                  <a:srgbClr val="0000FF"/>
                </a:solidFill>
              </a:rPr>
              <a:t>项内容</a:t>
            </a:r>
            <a:r>
              <a:rPr lang="zh-CN" altLang="en-US" dirty="0"/>
              <a:t>）</a:t>
            </a:r>
            <a:endParaRPr lang="en-US" altLang="zh-CN" dirty="0"/>
          </a:p>
          <a:p>
            <a:pPr lvl="1"/>
            <a:r>
              <a:rPr lang="zh-CN" altLang="en-US" dirty="0"/>
              <a:t>考点③：一维数据的处理</a:t>
            </a:r>
            <a:endParaRPr lang="en-US" altLang="zh-CN" dirty="0"/>
          </a:p>
          <a:p>
            <a:pPr lvl="2"/>
            <a:r>
              <a:rPr lang="zh-CN" altLang="en-US" dirty="0"/>
              <a:t>表示：线性结构，主要以</a:t>
            </a:r>
            <a:r>
              <a:rPr lang="zh-CN" altLang="en-US" dirty="0">
                <a:solidFill>
                  <a:srgbClr val="0000FF"/>
                </a:solidFill>
              </a:rPr>
              <a:t>列表</a:t>
            </a:r>
            <a:r>
              <a:rPr lang="zh-CN" altLang="en-US" dirty="0"/>
              <a:t>形式表示，无序的可采用</a:t>
            </a:r>
            <a:r>
              <a:rPr lang="zh-CN" altLang="en-US" dirty="0">
                <a:solidFill>
                  <a:srgbClr val="0000FF"/>
                </a:solidFill>
              </a:rPr>
              <a:t>集合</a:t>
            </a:r>
            <a:endParaRPr lang="en-US" altLang="zh-CN" dirty="0">
              <a:solidFill>
                <a:srgbClr val="0000FF"/>
              </a:solidFill>
            </a:endParaRPr>
          </a:p>
          <a:p>
            <a:pPr lvl="2"/>
            <a:r>
              <a:rPr lang="zh-CN" altLang="en-US" dirty="0"/>
              <a:t>存储：采用特殊字符分隔</a:t>
            </a:r>
            <a:endParaRPr lang="en-US" altLang="zh-CN" dirty="0"/>
          </a:p>
          <a:p>
            <a:pPr lvl="3"/>
            <a:r>
              <a:rPr lang="zh-CN" altLang="en-US" dirty="0"/>
              <a:t>空格、制表符、逗号、换行及其他特殊字符</a:t>
            </a:r>
            <a:endParaRPr lang="en-US" altLang="zh-CN" dirty="0"/>
          </a:p>
          <a:p>
            <a:pPr lvl="2"/>
            <a:r>
              <a:rPr lang="zh-CN" altLang="en-US" dirty="0"/>
              <a:t>处理</a:t>
            </a:r>
            <a:endParaRPr lang="en-US" altLang="zh-CN" dirty="0"/>
          </a:p>
          <a:p>
            <a:pPr lvl="3"/>
            <a:r>
              <a:rPr lang="zh-CN" altLang="en-US" dirty="0"/>
              <a:t>将各元素连接为字符串：</a:t>
            </a:r>
            <a:r>
              <a:rPr lang="en-US" altLang="zh-CN" dirty="0">
                <a:solidFill>
                  <a:srgbClr val="0000FF"/>
                </a:solidFill>
              </a:rPr>
              <a:t>.join()</a:t>
            </a:r>
            <a:r>
              <a:rPr lang="zh-CN" altLang="en-US" dirty="0"/>
              <a:t>方法</a:t>
            </a:r>
            <a:endParaRPr lang="en-US" altLang="zh-CN" dirty="0"/>
          </a:p>
          <a:p>
            <a:pPr lvl="3"/>
            <a:r>
              <a:rPr lang="zh-CN" altLang="en-US" dirty="0"/>
              <a:t>将字符串分解为列表：</a:t>
            </a:r>
            <a:r>
              <a:rPr lang="en-US" altLang="zh-CN" dirty="0">
                <a:solidFill>
                  <a:srgbClr val="0000FF"/>
                </a:solidFill>
              </a:rPr>
              <a:t>.split()</a:t>
            </a:r>
            <a:r>
              <a:rPr lang="zh-CN" altLang="en-US" dirty="0"/>
              <a:t>方法</a:t>
            </a:r>
            <a:endParaRPr lang="en-US" altLang="zh-CN" dirty="0"/>
          </a:p>
          <a:p>
            <a:pPr lvl="3"/>
            <a:r>
              <a:rPr lang="zh-CN" altLang="en-US" dirty="0"/>
              <a:t>遍历：</a:t>
            </a:r>
            <a:r>
              <a:rPr lang="en-US" altLang="zh-CN" dirty="0">
                <a:solidFill>
                  <a:srgbClr val="0000FF"/>
                </a:solidFill>
              </a:rPr>
              <a:t>for … in …</a:t>
            </a:r>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30</a:t>
            </a:fld>
            <a:endParaRPr lang="en-US" altLang="zh-CN"/>
          </a:p>
        </p:txBody>
      </p:sp>
    </p:spTree>
    <p:extLst>
      <p:ext uri="{BB962C8B-B14F-4D97-AF65-F5344CB8AC3E}">
        <p14:creationId xmlns:p14="http://schemas.microsoft.com/office/powerpoint/2010/main" val="4032882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415372"/>
          </a:xfrm>
        </p:spPr>
        <p:txBody>
          <a:bodyPr>
            <a:normAutofit/>
          </a:bodyPr>
          <a:lstStyle/>
          <a:p>
            <a:r>
              <a:rPr lang="en-US" altLang="zh-CN" dirty="0"/>
              <a:t>1.6 </a:t>
            </a:r>
            <a:r>
              <a:rPr lang="zh-CN" altLang="en-US" dirty="0"/>
              <a:t>文件与数据格式化（</a:t>
            </a:r>
            <a:r>
              <a:rPr lang="en-US" altLang="zh-CN" dirty="0">
                <a:solidFill>
                  <a:srgbClr val="0000FF"/>
                </a:solidFill>
              </a:rPr>
              <a:t>5</a:t>
            </a:r>
            <a:r>
              <a:rPr lang="zh-CN" altLang="en-US" dirty="0">
                <a:solidFill>
                  <a:srgbClr val="0000FF"/>
                </a:solidFill>
              </a:rPr>
              <a:t>项内容</a:t>
            </a:r>
            <a:r>
              <a:rPr lang="zh-CN" altLang="en-US" dirty="0"/>
              <a:t>）</a:t>
            </a:r>
            <a:endParaRPr lang="en-US" altLang="zh-CN" dirty="0"/>
          </a:p>
          <a:p>
            <a:pPr lvl="1"/>
            <a:r>
              <a:rPr lang="zh-CN" altLang="en-US" dirty="0"/>
              <a:t>考点④：二维数据的处理</a:t>
            </a:r>
            <a:endParaRPr lang="en-US" altLang="zh-CN" dirty="0"/>
          </a:p>
          <a:p>
            <a:pPr lvl="2"/>
            <a:r>
              <a:rPr lang="zh-CN" altLang="en-US" dirty="0"/>
              <a:t>表示：一维数据的组合，采用</a:t>
            </a:r>
            <a:r>
              <a:rPr lang="zh-CN" altLang="en-US" dirty="0">
                <a:solidFill>
                  <a:srgbClr val="0000FF"/>
                </a:solidFill>
              </a:rPr>
              <a:t>二维列表</a:t>
            </a:r>
            <a:r>
              <a:rPr lang="zh-CN" altLang="en-US" dirty="0"/>
              <a:t>表示，每个元素对应于二维数据的一行（嵌套列表）</a:t>
            </a:r>
            <a:endParaRPr lang="en-US" altLang="zh-CN" dirty="0"/>
          </a:p>
          <a:p>
            <a:pPr lvl="2"/>
            <a:r>
              <a:rPr lang="zh-CN" altLang="en-US" dirty="0"/>
              <a:t>存储：二维表格</a:t>
            </a:r>
            <a:endParaRPr lang="en-US" altLang="zh-CN" dirty="0"/>
          </a:p>
          <a:p>
            <a:pPr lvl="2"/>
            <a:r>
              <a:rPr lang="zh-CN" altLang="en-US" dirty="0"/>
              <a:t>处理：遍历</a:t>
            </a:r>
            <a:endParaRPr lang="en-US" altLang="zh-CN" dirty="0"/>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31</a:t>
            </a:fld>
            <a:endParaRPr lang="en-US" altLang="zh-CN"/>
          </a:p>
        </p:txBody>
      </p:sp>
      <p:sp>
        <p:nvSpPr>
          <p:cNvPr id="5" name="矩形 4">
            <a:extLst>
              <a:ext uri="{FF2B5EF4-FFF2-40B4-BE49-F238E27FC236}">
                <a16:creationId xmlns:a16="http://schemas.microsoft.com/office/drawing/2014/main" id="{0DAD9B9B-DCF1-41CC-967C-920E478F3246}"/>
              </a:ext>
            </a:extLst>
          </p:cNvPr>
          <p:cNvSpPr/>
          <p:nvPr/>
        </p:nvSpPr>
        <p:spPr>
          <a:xfrm>
            <a:off x="3338560" y="4005064"/>
            <a:ext cx="2151166" cy="923330"/>
          </a:xfrm>
          <a:prstGeom prst="rect">
            <a:avLst/>
          </a:prstGeom>
        </p:spPr>
        <p:txBody>
          <a:bodyPr wrap="none">
            <a:spAutoFit/>
          </a:bodyPr>
          <a:lstStyle/>
          <a:p>
            <a:pPr algn="l"/>
            <a:r>
              <a:rPr lang="en-US" altLang="zh-CN" dirty="0">
                <a:solidFill>
                  <a:srgbClr val="0000FF"/>
                </a:solidFill>
                <a:latin typeface="微软雅黑" panose="020B0503020204020204" pitchFamily="34" charset="-122"/>
                <a:ea typeface="微软雅黑" panose="020B0503020204020204" pitchFamily="34" charset="-122"/>
              </a:rPr>
              <a:t>for row in ls:</a:t>
            </a:r>
          </a:p>
          <a:p>
            <a:pPr algn="l"/>
            <a:r>
              <a:rPr lang="en-US" altLang="zh-CN" dirty="0">
                <a:solidFill>
                  <a:srgbClr val="0000FF"/>
                </a:solidFill>
                <a:latin typeface="微软雅黑" panose="020B0503020204020204" pitchFamily="34" charset="-122"/>
                <a:ea typeface="微软雅黑" panose="020B0503020204020204" pitchFamily="34" charset="-122"/>
              </a:rPr>
              <a:t>    for item in row:</a:t>
            </a:r>
          </a:p>
          <a:p>
            <a:pPr algn="l"/>
            <a:r>
              <a:rPr lang="en-US" altLang="zh-CN" dirty="0">
                <a:solidFill>
                  <a:srgbClr val="0000FF"/>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853205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328592"/>
          </a:xfrm>
        </p:spPr>
        <p:txBody>
          <a:bodyPr>
            <a:normAutofit/>
          </a:bodyPr>
          <a:lstStyle/>
          <a:p>
            <a:r>
              <a:rPr lang="en-US" altLang="zh-CN" dirty="0"/>
              <a:t>1.6 </a:t>
            </a:r>
            <a:r>
              <a:rPr lang="zh-CN" altLang="en-US" dirty="0"/>
              <a:t>文件与数据格式化（</a:t>
            </a:r>
            <a:r>
              <a:rPr lang="en-US" altLang="zh-CN" dirty="0">
                <a:solidFill>
                  <a:srgbClr val="0000FF"/>
                </a:solidFill>
              </a:rPr>
              <a:t>5</a:t>
            </a:r>
            <a:r>
              <a:rPr lang="zh-CN" altLang="en-US" dirty="0">
                <a:solidFill>
                  <a:srgbClr val="0000FF"/>
                </a:solidFill>
              </a:rPr>
              <a:t>项内容</a:t>
            </a:r>
            <a:r>
              <a:rPr lang="zh-CN" altLang="en-US" dirty="0"/>
              <a:t>）</a:t>
            </a:r>
            <a:endParaRPr lang="en-US" altLang="zh-CN" dirty="0"/>
          </a:p>
          <a:p>
            <a:pPr lvl="1"/>
            <a:r>
              <a:rPr lang="zh-CN" altLang="en-US" dirty="0"/>
              <a:t>考点⑤：采用</a:t>
            </a:r>
            <a:r>
              <a:rPr lang="en-US" altLang="zh-CN" dirty="0"/>
              <a:t>CSV</a:t>
            </a:r>
            <a:r>
              <a:rPr lang="zh-CN" altLang="en-US" dirty="0"/>
              <a:t>格式对一二维数据文件的读写</a:t>
            </a:r>
            <a:endParaRPr lang="en-US" altLang="zh-CN" dirty="0"/>
          </a:p>
          <a:p>
            <a:pPr lvl="2"/>
            <a:r>
              <a:rPr lang="en-US" altLang="zh-CN" dirty="0">
                <a:solidFill>
                  <a:srgbClr val="0000FF"/>
                </a:solidFill>
              </a:rPr>
              <a:t>CSV</a:t>
            </a:r>
            <a:r>
              <a:rPr lang="zh-CN" altLang="en-US" dirty="0">
                <a:solidFill>
                  <a:srgbClr val="0000FF"/>
                </a:solidFill>
              </a:rPr>
              <a:t>格式</a:t>
            </a:r>
            <a:r>
              <a:rPr lang="zh-CN" altLang="en-US" dirty="0"/>
              <a:t>：逗号分隔，一种通用的、相对简单的文件格式</a:t>
            </a:r>
            <a:endParaRPr lang="en-US" altLang="zh-CN" dirty="0"/>
          </a:p>
          <a:p>
            <a:pPr lvl="2"/>
            <a:r>
              <a:rPr lang="zh-CN" altLang="en-US" dirty="0"/>
              <a:t>一维数据：各元素采用逗号分隔，形成一行</a:t>
            </a:r>
            <a:endParaRPr lang="en-US" altLang="zh-CN" dirty="0"/>
          </a:p>
          <a:p>
            <a:pPr lvl="2"/>
            <a:r>
              <a:rPr lang="zh-CN" altLang="en-US" dirty="0"/>
              <a:t>二维数据：每一行是一维数据，多行形成二维数据</a:t>
            </a:r>
            <a:endParaRPr lang="en-US" altLang="zh-CN" dirty="0"/>
          </a:p>
          <a:p>
            <a:pPr lvl="2"/>
            <a:r>
              <a:rPr lang="zh-CN" altLang="en-US" dirty="0"/>
              <a:t>读取</a:t>
            </a:r>
            <a:r>
              <a:rPr lang="en-US" altLang="zh-CN" dirty="0"/>
              <a:t>&amp;</a:t>
            </a:r>
            <a:r>
              <a:rPr lang="zh-CN" altLang="en-US" dirty="0"/>
              <a:t>存储：以二维数据为例</a:t>
            </a:r>
            <a:endParaRPr lang="en-US" altLang="zh-CN" dirty="0"/>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32</a:t>
            </a:fld>
            <a:endParaRPr lang="en-US" altLang="zh-CN"/>
          </a:p>
        </p:txBody>
      </p:sp>
      <p:sp>
        <p:nvSpPr>
          <p:cNvPr id="6" name="矩形 5">
            <a:extLst>
              <a:ext uri="{FF2B5EF4-FFF2-40B4-BE49-F238E27FC236}">
                <a16:creationId xmlns:a16="http://schemas.microsoft.com/office/drawing/2014/main" id="{14DCFF4A-58F9-44B8-8EF8-7EA2C20C6629}"/>
              </a:ext>
            </a:extLst>
          </p:cNvPr>
          <p:cNvSpPr/>
          <p:nvPr/>
        </p:nvSpPr>
        <p:spPr>
          <a:xfrm>
            <a:off x="971599" y="4327936"/>
            <a:ext cx="3895810" cy="1477328"/>
          </a:xfrm>
          <a:prstGeom prst="rect">
            <a:avLst/>
          </a:prstGeom>
        </p:spPr>
        <p:txBody>
          <a:bodyPr wrap="none">
            <a:spAutoFit/>
          </a:bodyPr>
          <a:lstStyle/>
          <a:p>
            <a:pPr algn="l"/>
            <a:r>
              <a:rPr lang="en-US" altLang="zh-CN" dirty="0">
                <a:solidFill>
                  <a:srgbClr val="0000FF"/>
                </a:solidFill>
                <a:latin typeface="微软雅黑" panose="020B0503020204020204" pitchFamily="34" charset="-122"/>
                <a:ea typeface="微软雅黑" panose="020B0503020204020204" pitchFamily="34" charset="-122"/>
              </a:rPr>
              <a:t>f=open('data.csv', 'r')</a:t>
            </a:r>
          </a:p>
          <a:p>
            <a:pPr algn="l"/>
            <a:r>
              <a:rPr lang="en-US" altLang="zh-CN" dirty="0">
                <a:solidFill>
                  <a:srgbClr val="0000FF"/>
                </a:solidFill>
                <a:latin typeface="微软雅黑" panose="020B0503020204020204" pitchFamily="34" charset="-122"/>
                <a:ea typeface="微软雅黑" panose="020B0503020204020204" pitchFamily="34" charset="-122"/>
              </a:rPr>
              <a:t>ls = []</a:t>
            </a:r>
          </a:p>
          <a:p>
            <a:pPr algn="l"/>
            <a:r>
              <a:rPr lang="en-US" altLang="zh-CN" dirty="0">
                <a:solidFill>
                  <a:srgbClr val="0000FF"/>
                </a:solidFill>
                <a:latin typeface="微软雅黑" panose="020B0503020204020204" pitchFamily="34" charset="-122"/>
                <a:ea typeface="微软雅黑" panose="020B0503020204020204" pitchFamily="34" charset="-122"/>
              </a:rPr>
              <a:t>for line in f:</a:t>
            </a:r>
          </a:p>
          <a:p>
            <a:pPr algn="l"/>
            <a:r>
              <a:rPr lang="en-US" altLang="zh-CN" dirty="0">
                <a:solidFill>
                  <a:srgbClr val="0000FF"/>
                </a:solidFill>
                <a:latin typeface="微软雅黑" panose="020B0503020204020204" pitchFamily="34" charset="-122"/>
                <a:ea typeface="微软雅黑" panose="020B0503020204020204" pitchFamily="34" charset="-122"/>
              </a:rPr>
              <a:t>    </a:t>
            </a:r>
            <a:r>
              <a:rPr lang="en-US" altLang="zh-CN" dirty="0" err="1">
                <a:solidFill>
                  <a:srgbClr val="0000FF"/>
                </a:solidFill>
                <a:latin typeface="微软雅黑" panose="020B0503020204020204" pitchFamily="34" charset="-122"/>
                <a:ea typeface="微软雅黑" panose="020B0503020204020204" pitchFamily="34" charset="-122"/>
              </a:rPr>
              <a:t>ls.append</a:t>
            </a:r>
            <a:r>
              <a:rPr lang="en-US" altLang="zh-CN" dirty="0">
                <a:solidFill>
                  <a:srgbClr val="0000FF"/>
                </a:solidFill>
                <a:latin typeface="微软雅黑" panose="020B0503020204020204" pitchFamily="34" charset="-122"/>
                <a:ea typeface="微软雅黑" panose="020B0503020204020204" pitchFamily="34" charset="-122"/>
              </a:rPr>
              <a:t>(</a:t>
            </a:r>
            <a:r>
              <a:rPr lang="en-US" altLang="zh-CN" dirty="0" err="1">
                <a:solidFill>
                  <a:srgbClr val="0000FF"/>
                </a:solidFill>
                <a:latin typeface="微软雅黑" panose="020B0503020204020204" pitchFamily="34" charset="-122"/>
                <a:ea typeface="微软雅黑" panose="020B0503020204020204" pitchFamily="34" charset="-122"/>
              </a:rPr>
              <a:t>line.strip</a:t>
            </a:r>
            <a:r>
              <a:rPr lang="en-US" altLang="zh-CN" dirty="0">
                <a:solidFill>
                  <a:srgbClr val="0000FF"/>
                </a:solidFill>
                <a:latin typeface="微软雅黑" panose="020B0503020204020204" pitchFamily="34" charset="-122"/>
                <a:ea typeface="微软雅黑" panose="020B0503020204020204" pitchFamily="34" charset="-122"/>
              </a:rPr>
              <a:t>('\n').split(',')</a:t>
            </a:r>
          </a:p>
          <a:p>
            <a:pPr algn="l"/>
            <a:r>
              <a:rPr lang="en-US" altLang="zh-CN" dirty="0" err="1">
                <a:solidFill>
                  <a:srgbClr val="0000FF"/>
                </a:solidFill>
                <a:latin typeface="微软雅黑" panose="020B0503020204020204" pitchFamily="34" charset="-122"/>
                <a:ea typeface="微软雅黑" panose="020B0503020204020204" pitchFamily="34" charset="-122"/>
              </a:rPr>
              <a:t>f.close</a:t>
            </a:r>
            <a:r>
              <a:rPr lang="en-US" altLang="zh-CN" dirty="0">
                <a:solidFill>
                  <a:srgbClr val="0000FF"/>
                </a:solidFill>
                <a:latin typeface="微软雅黑" panose="020B0503020204020204" pitchFamily="34" charset="-122"/>
                <a:ea typeface="微软雅黑" panose="020B0503020204020204" pitchFamily="34" charset="-122"/>
              </a:rPr>
              <a:t>()</a:t>
            </a:r>
          </a:p>
        </p:txBody>
      </p:sp>
      <p:sp>
        <p:nvSpPr>
          <p:cNvPr id="7" name="矩形 6">
            <a:extLst>
              <a:ext uri="{FF2B5EF4-FFF2-40B4-BE49-F238E27FC236}">
                <a16:creationId xmlns:a16="http://schemas.microsoft.com/office/drawing/2014/main" id="{49BF37DC-708E-40CA-9D1C-169E59B2030B}"/>
              </a:ext>
            </a:extLst>
          </p:cNvPr>
          <p:cNvSpPr/>
          <p:nvPr/>
        </p:nvSpPr>
        <p:spPr>
          <a:xfrm>
            <a:off x="5209123" y="4327936"/>
            <a:ext cx="3010952" cy="1200329"/>
          </a:xfrm>
          <a:prstGeom prst="rect">
            <a:avLst/>
          </a:prstGeom>
        </p:spPr>
        <p:txBody>
          <a:bodyPr wrap="none">
            <a:spAutoFit/>
          </a:bodyPr>
          <a:lstStyle/>
          <a:p>
            <a:pPr algn="l"/>
            <a:r>
              <a:rPr lang="en-US" altLang="zh-CN" dirty="0">
                <a:solidFill>
                  <a:srgbClr val="0000FF"/>
                </a:solidFill>
                <a:latin typeface="微软雅黑" panose="020B0503020204020204" pitchFamily="34" charset="-122"/>
                <a:ea typeface="微软雅黑" panose="020B0503020204020204" pitchFamily="34" charset="-122"/>
              </a:rPr>
              <a:t>f=open('data.csv', 'w')</a:t>
            </a:r>
          </a:p>
          <a:p>
            <a:pPr algn="l"/>
            <a:r>
              <a:rPr lang="en-US" altLang="zh-CN" dirty="0">
                <a:solidFill>
                  <a:srgbClr val="0000FF"/>
                </a:solidFill>
                <a:latin typeface="微软雅黑" panose="020B0503020204020204" pitchFamily="34" charset="-122"/>
                <a:ea typeface="微软雅黑" panose="020B0503020204020204" pitchFamily="34" charset="-122"/>
              </a:rPr>
              <a:t>for row in ls:</a:t>
            </a:r>
          </a:p>
          <a:p>
            <a:pPr algn="l"/>
            <a:r>
              <a:rPr lang="en-US" altLang="zh-CN" dirty="0">
                <a:solidFill>
                  <a:srgbClr val="0000FF"/>
                </a:solidFill>
                <a:latin typeface="微软雅黑" panose="020B0503020204020204" pitchFamily="34" charset="-122"/>
                <a:ea typeface="微软雅黑" panose="020B0503020204020204" pitchFamily="34" charset="-122"/>
              </a:rPr>
              <a:t>    </a:t>
            </a:r>
            <a:r>
              <a:rPr lang="en-US" altLang="zh-CN" dirty="0" err="1">
                <a:solidFill>
                  <a:srgbClr val="0000FF"/>
                </a:solidFill>
                <a:latin typeface="微软雅黑" panose="020B0503020204020204" pitchFamily="34" charset="-122"/>
                <a:ea typeface="微软雅黑" panose="020B0503020204020204" pitchFamily="34" charset="-122"/>
              </a:rPr>
              <a:t>f.write</a:t>
            </a:r>
            <a:r>
              <a:rPr lang="en-US" altLang="zh-CN" dirty="0">
                <a:solidFill>
                  <a:srgbClr val="0000FF"/>
                </a:solidFill>
                <a:latin typeface="微软雅黑" panose="020B0503020204020204" pitchFamily="34" charset="-122"/>
                <a:ea typeface="微软雅黑" panose="020B0503020204020204" pitchFamily="34" charset="-122"/>
              </a:rPr>
              <a:t>(','.join(row)+'\n')</a:t>
            </a:r>
          </a:p>
          <a:p>
            <a:pPr algn="l"/>
            <a:r>
              <a:rPr lang="en-US" altLang="zh-CN" dirty="0" err="1">
                <a:solidFill>
                  <a:srgbClr val="0000FF"/>
                </a:solidFill>
                <a:latin typeface="微软雅黑" panose="020B0503020204020204" pitchFamily="34" charset="-122"/>
                <a:ea typeface="微软雅黑" panose="020B0503020204020204" pitchFamily="34" charset="-122"/>
              </a:rPr>
              <a:t>f.close</a:t>
            </a:r>
            <a:r>
              <a:rPr lang="en-US" altLang="zh-CN" dirty="0">
                <a:solidFill>
                  <a:srgbClr val="0000FF"/>
                </a:solidFill>
                <a:latin typeface="微软雅黑" panose="020B0503020204020204" pitchFamily="34" charset="-122"/>
                <a:ea typeface="微软雅黑" panose="020B0503020204020204" pitchFamily="34" charset="-122"/>
              </a:rPr>
              <a:t>()</a:t>
            </a:r>
          </a:p>
        </p:txBody>
      </p:sp>
      <p:sp>
        <p:nvSpPr>
          <p:cNvPr id="8" name="文本框 7">
            <a:extLst>
              <a:ext uri="{FF2B5EF4-FFF2-40B4-BE49-F238E27FC236}">
                <a16:creationId xmlns:a16="http://schemas.microsoft.com/office/drawing/2014/main" id="{25A9FB0C-1C76-44D7-A04B-6E41B998E0EB}"/>
              </a:ext>
            </a:extLst>
          </p:cNvPr>
          <p:cNvSpPr txBox="1"/>
          <p:nvPr/>
        </p:nvSpPr>
        <p:spPr>
          <a:xfrm>
            <a:off x="1979712" y="5892710"/>
            <a:ext cx="1550424"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读取</a:t>
            </a:r>
            <a:r>
              <a:rPr lang="en-US" altLang="zh-CN" dirty="0">
                <a:latin typeface="微软雅黑" panose="020B0503020204020204" pitchFamily="34" charset="-122"/>
                <a:ea typeface="微软雅黑" panose="020B0503020204020204" pitchFamily="34" charset="-122"/>
              </a:rPr>
              <a:t>CSV</a:t>
            </a:r>
            <a:r>
              <a:rPr lang="zh-CN" altLang="en-US" dirty="0">
                <a:latin typeface="微软雅黑" panose="020B0503020204020204" pitchFamily="34" charset="-122"/>
                <a:ea typeface="微软雅黑" panose="020B0503020204020204" pitchFamily="34" charset="-122"/>
              </a:rPr>
              <a:t>文件</a:t>
            </a:r>
          </a:p>
        </p:txBody>
      </p:sp>
      <p:sp>
        <p:nvSpPr>
          <p:cNvPr id="9" name="文本框 8">
            <a:extLst>
              <a:ext uri="{FF2B5EF4-FFF2-40B4-BE49-F238E27FC236}">
                <a16:creationId xmlns:a16="http://schemas.microsoft.com/office/drawing/2014/main" id="{5B1709FE-EB03-4083-A4D6-8B3C5DE013DD}"/>
              </a:ext>
            </a:extLst>
          </p:cNvPr>
          <p:cNvSpPr txBox="1"/>
          <p:nvPr/>
        </p:nvSpPr>
        <p:spPr>
          <a:xfrm>
            <a:off x="5568826" y="5846340"/>
            <a:ext cx="1781257"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存储为</a:t>
            </a:r>
            <a:r>
              <a:rPr lang="en-US" altLang="zh-CN" dirty="0">
                <a:latin typeface="微软雅黑" panose="020B0503020204020204" pitchFamily="34" charset="-122"/>
                <a:ea typeface="微软雅黑" panose="020B0503020204020204" pitchFamily="34" charset="-122"/>
              </a:rPr>
              <a:t>CSV</a:t>
            </a:r>
            <a:r>
              <a:rPr lang="zh-CN" altLang="en-US" dirty="0">
                <a:latin typeface="微软雅黑" panose="020B0503020204020204" pitchFamily="34" charset="-122"/>
                <a:ea typeface="微软雅黑" panose="020B0503020204020204" pitchFamily="34" charset="-122"/>
              </a:rPr>
              <a:t>文件</a:t>
            </a:r>
          </a:p>
        </p:txBody>
      </p:sp>
    </p:spTree>
    <p:extLst>
      <p:ext uri="{BB962C8B-B14F-4D97-AF65-F5344CB8AC3E}">
        <p14:creationId xmlns:p14="http://schemas.microsoft.com/office/powerpoint/2010/main" val="14416931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p:txBody>
          <a:bodyPr/>
          <a:lstStyle/>
          <a:p>
            <a:r>
              <a:rPr lang="en-US" altLang="zh-CN" dirty="0"/>
              <a:t>1.7 Python</a:t>
            </a:r>
            <a:r>
              <a:rPr lang="zh-CN" altLang="en-US" dirty="0"/>
              <a:t>计算生态（</a:t>
            </a:r>
            <a:r>
              <a:rPr lang="en-US" altLang="zh-CN" dirty="0">
                <a:solidFill>
                  <a:srgbClr val="0000FF"/>
                </a:solidFill>
              </a:rPr>
              <a:t>6</a:t>
            </a:r>
            <a:r>
              <a:rPr lang="zh-CN" altLang="en-US" dirty="0">
                <a:solidFill>
                  <a:srgbClr val="0000FF"/>
                </a:solidFill>
              </a:rPr>
              <a:t>项内容</a:t>
            </a:r>
            <a:r>
              <a:rPr lang="zh-CN" altLang="en-US" dirty="0"/>
              <a:t>）</a:t>
            </a:r>
            <a:endParaRPr lang="en-US" altLang="zh-CN" dirty="0"/>
          </a:p>
          <a:p>
            <a:pPr lvl="1"/>
            <a:r>
              <a:rPr lang="zh-CN" altLang="en-US" dirty="0"/>
              <a:t>考点①：标准库：</a:t>
            </a:r>
            <a:r>
              <a:rPr lang="en-US" altLang="zh-CN" dirty="0"/>
              <a:t>turtle</a:t>
            </a:r>
            <a:r>
              <a:rPr lang="zh-CN" altLang="en-US" dirty="0"/>
              <a:t>库</a:t>
            </a:r>
            <a:endParaRPr lang="en-US" altLang="zh-CN" dirty="0"/>
          </a:p>
          <a:p>
            <a:pPr lvl="2"/>
            <a:r>
              <a:rPr lang="zh-CN" altLang="en-US" dirty="0"/>
              <a:t>海龟绘图，用于图形绘制</a:t>
            </a:r>
            <a:endParaRPr lang="en-US" altLang="zh-CN" dirty="0"/>
          </a:p>
          <a:p>
            <a:pPr lvl="2"/>
            <a:r>
              <a:rPr lang="zh-CN" altLang="en-US" dirty="0"/>
              <a:t>主要功能函数：</a:t>
            </a:r>
            <a:endParaRPr lang="en-US" altLang="zh-CN" dirty="0"/>
          </a:p>
          <a:p>
            <a:pPr lvl="3"/>
            <a:r>
              <a:rPr lang="zh-CN" altLang="en-US" dirty="0"/>
              <a:t>绘制状态：</a:t>
            </a:r>
            <a:r>
              <a:rPr lang="en-US" altLang="zh-CN" dirty="0" err="1">
                <a:solidFill>
                  <a:srgbClr val="0000FF"/>
                </a:solidFill>
              </a:rPr>
              <a:t>pendown</a:t>
            </a:r>
            <a:r>
              <a:rPr lang="en-US" altLang="zh-CN" dirty="0">
                <a:solidFill>
                  <a:srgbClr val="0000FF"/>
                </a:solidFill>
              </a:rPr>
              <a:t>()/pd(), </a:t>
            </a:r>
            <a:r>
              <a:rPr lang="en-US" altLang="zh-CN" dirty="0" err="1">
                <a:solidFill>
                  <a:srgbClr val="0000FF"/>
                </a:solidFill>
              </a:rPr>
              <a:t>penup</a:t>
            </a:r>
            <a:r>
              <a:rPr lang="en-US" altLang="zh-CN" dirty="0">
                <a:solidFill>
                  <a:srgbClr val="0000FF"/>
                </a:solidFill>
              </a:rPr>
              <a:t>()/</a:t>
            </a:r>
            <a:r>
              <a:rPr lang="en-US" altLang="zh-CN" dirty="0" err="1">
                <a:solidFill>
                  <a:srgbClr val="0000FF"/>
                </a:solidFill>
              </a:rPr>
              <a:t>pu</a:t>
            </a:r>
            <a:r>
              <a:rPr lang="en-US" altLang="zh-CN" dirty="0">
                <a:solidFill>
                  <a:srgbClr val="0000FF"/>
                </a:solidFill>
              </a:rPr>
              <a:t>(), </a:t>
            </a:r>
            <a:r>
              <a:rPr lang="en-US" altLang="zh-CN" dirty="0" err="1">
                <a:solidFill>
                  <a:srgbClr val="0000FF"/>
                </a:solidFill>
              </a:rPr>
              <a:t>pensize</a:t>
            </a:r>
            <a:r>
              <a:rPr lang="en-US" altLang="zh-CN" dirty="0">
                <a:solidFill>
                  <a:srgbClr val="0000FF"/>
                </a:solidFill>
              </a:rPr>
              <a:t>()/width()</a:t>
            </a:r>
          </a:p>
          <a:p>
            <a:pPr lvl="3"/>
            <a:r>
              <a:rPr lang="zh-CN" altLang="en-US" dirty="0"/>
              <a:t>颜色控制：</a:t>
            </a:r>
            <a:r>
              <a:rPr lang="en-US" altLang="zh-CN" dirty="0"/>
              <a:t>color(), </a:t>
            </a:r>
            <a:r>
              <a:rPr lang="en-US" altLang="zh-CN" dirty="0" err="1">
                <a:solidFill>
                  <a:srgbClr val="0000FF"/>
                </a:solidFill>
              </a:rPr>
              <a:t>pencolor</a:t>
            </a:r>
            <a:r>
              <a:rPr lang="en-US" altLang="zh-CN" dirty="0">
                <a:solidFill>
                  <a:srgbClr val="0000FF"/>
                </a:solidFill>
              </a:rPr>
              <a:t>()</a:t>
            </a:r>
            <a:r>
              <a:rPr lang="en-US" altLang="zh-CN" dirty="0"/>
              <a:t>, </a:t>
            </a:r>
            <a:r>
              <a:rPr lang="en-US" altLang="zh-CN" dirty="0" err="1"/>
              <a:t>begin_fill</a:t>
            </a:r>
            <a:r>
              <a:rPr lang="en-US" altLang="zh-CN" dirty="0"/>
              <a:t>(),</a:t>
            </a:r>
            <a:r>
              <a:rPr lang="en-US" altLang="zh-CN" dirty="0" err="1"/>
              <a:t>end_fill</a:t>
            </a:r>
            <a:r>
              <a:rPr lang="en-US" altLang="zh-CN" dirty="0"/>
              <a:t>()</a:t>
            </a:r>
          </a:p>
          <a:p>
            <a:pPr lvl="3"/>
            <a:r>
              <a:rPr lang="zh-CN" altLang="en-US" dirty="0"/>
              <a:t>运动控制：</a:t>
            </a:r>
            <a:r>
              <a:rPr lang="en-US" altLang="zh-CN" dirty="0">
                <a:solidFill>
                  <a:srgbClr val="0000FF"/>
                </a:solidFill>
              </a:rPr>
              <a:t>forward()/</a:t>
            </a:r>
            <a:r>
              <a:rPr lang="en-US" altLang="zh-CN" dirty="0" err="1">
                <a:solidFill>
                  <a:srgbClr val="0000FF"/>
                </a:solidFill>
              </a:rPr>
              <a:t>fd</a:t>
            </a:r>
            <a:r>
              <a:rPr lang="en-US" altLang="zh-CN" dirty="0">
                <a:solidFill>
                  <a:srgbClr val="0000FF"/>
                </a:solidFill>
              </a:rPr>
              <a:t>(), backward()/bk()</a:t>
            </a:r>
            <a:r>
              <a:rPr lang="en-US" altLang="zh-CN" dirty="0"/>
              <a:t>, right()/rt(), left()/</a:t>
            </a:r>
            <a:r>
              <a:rPr lang="en-US" altLang="zh-CN" dirty="0" err="1"/>
              <a:t>lt</a:t>
            </a:r>
            <a:r>
              <a:rPr lang="en-US" altLang="zh-CN" dirty="0"/>
              <a:t>(), </a:t>
            </a:r>
            <a:r>
              <a:rPr lang="en-US" altLang="zh-CN" dirty="0" err="1">
                <a:solidFill>
                  <a:srgbClr val="0000FF"/>
                </a:solidFill>
              </a:rPr>
              <a:t>setheading</a:t>
            </a:r>
            <a:r>
              <a:rPr lang="en-US" altLang="zh-CN" dirty="0">
                <a:solidFill>
                  <a:srgbClr val="0000FF"/>
                </a:solidFill>
              </a:rPr>
              <a:t>()/</a:t>
            </a:r>
            <a:r>
              <a:rPr lang="en-US" altLang="zh-CN" dirty="0" err="1">
                <a:solidFill>
                  <a:srgbClr val="0000FF"/>
                </a:solidFill>
              </a:rPr>
              <a:t>seth</a:t>
            </a:r>
            <a:r>
              <a:rPr lang="en-US" altLang="zh-CN" dirty="0">
                <a:solidFill>
                  <a:srgbClr val="0000FF"/>
                </a:solidFill>
              </a:rPr>
              <a:t>(), </a:t>
            </a:r>
            <a:r>
              <a:rPr lang="en-US" altLang="zh-CN" dirty="0" err="1">
                <a:solidFill>
                  <a:srgbClr val="0000FF"/>
                </a:solidFill>
              </a:rPr>
              <a:t>goto</a:t>
            </a:r>
            <a:r>
              <a:rPr lang="en-US" altLang="zh-CN" dirty="0">
                <a:solidFill>
                  <a:srgbClr val="0000FF"/>
                </a:solidFill>
              </a:rPr>
              <a:t>(), circle()</a:t>
            </a:r>
            <a:endParaRPr lang="zh-CN" altLang="en-US" dirty="0">
              <a:solidFill>
                <a:srgbClr val="0000FF"/>
              </a:solidFill>
            </a:endParaRPr>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33</a:t>
            </a:fld>
            <a:endParaRPr lang="en-US" altLang="zh-CN"/>
          </a:p>
        </p:txBody>
      </p:sp>
      <p:sp>
        <p:nvSpPr>
          <p:cNvPr id="5" name="文本框 4">
            <a:extLst>
              <a:ext uri="{FF2B5EF4-FFF2-40B4-BE49-F238E27FC236}">
                <a16:creationId xmlns:a16="http://schemas.microsoft.com/office/drawing/2014/main" id="{8380C392-6E6F-4662-B271-BDFE4A05BA45}"/>
              </a:ext>
            </a:extLst>
          </p:cNvPr>
          <p:cNvSpPr txBox="1"/>
          <p:nvPr/>
        </p:nvSpPr>
        <p:spPr>
          <a:xfrm>
            <a:off x="1575499" y="5329857"/>
            <a:ext cx="6647974" cy="461665"/>
          </a:xfrm>
          <a:prstGeom prst="rect">
            <a:avLst/>
          </a:prstGeom>
          <a:noFill/>
        </p:spPr>
        <p:txBody>
          <a:bodyPr wrap="none" rtlCol="0">
            <a:spAutoFit/>
          </a:bodyPr>
          <a:lstStyle/>
          <a:p>
            <a:pPr algn="l"/>
            <a:r>
              <a:rPr lang="zh-CN" altLang="en-US" sz="2400" b="1" dirty="0">
                <a:solidFill>
                  <a:srgbClr val="000000"/>
                </a:solidFill>
                <a:latin typeface="微软雅黑" panose="020B0503020204020204" pitchFamily="34" charset="-122"/>
                <a:ea typeface="微软雅黑" panose="020B0503020204020204" pitchFamily="34" charset="-122"/>
              </a:rPr>
              <a:t>仅考核函数与功能对应关系，不涉及具体使用。</a:t>
            </a:r>
          </a:p>
        </p:txBody>
      </p:sp>
    </p:spTree>
    <p:extLst>
      <p:ext uri="{BB962C8B-B14F-4D97-AF65-F5344CB8AC3E}">
        <p14:creationId xmlns:p14="http://schemas.microsoft.com/office/powerpoint/2010/main" val="15257067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415372"/>
          </a:xfrm>
        </p:spPr>
        <p:txBody>
          <a:bodyPr>
            <a:normAutofit/>
          </a:bodyPr>
          <a:lstStyle/>
          <a:p>
            <a:r>
              <a:rPr lang="en-US" altLang="zh-CN" dirty="0"/>
              <a:t>1.7 Python</a:t>
            </a:r>
            <a:r>
              <a:rPr lang="zh-CN" altLang="en-US" dirty="0"/>
              <a:t>计算生态（</a:t>
            </a:r>
            <a:r>
              <a:rPr lang="en-US" altLang="zh-CN" dirty="0">
                <a:solidFill>
                  <a:srgbClr val="0000FF"/>
                </a:solidFill>
              </a:rPr>
              <a:t>6</a:t>
            </a:r>
            <a:r>
              <a:rPr lang="zh-CN" altLang="en-US" dirty="0">
                <a:solidFill>
                  <a:srgbClr val="0000FF"/>
                </a:solidFill>
              </a:rPr>
              <a:t>项内容</a:t>
            </a:r>
            <a:r>
              <a:rPr lang="zh-CN" altLang="en-US" dirty="0"/>
              <a:t>）</a:t>
            </a:r>
            <a:endParaRPr lang="en-US" altLang="zh-CN" dirty="0"/>
          </a:p>
          <a:p>
            <a:pPr lvl="1"/>
            <a:r>
              <a:rPr lang="zh-CN" altLang="en-US" dirty="0"/>
              <a:t>考点②：标准库：</a:t>
            </a:r>
            <a:r>
              <a:rPr lang="en-US" altLang="zh-CN" dirty="0"/>
              <a:t>random</a:t>
            </a:r>
            <a:r>
              <a:rPr lang="zh-CN" altLang="en-US" dirty="0"/>
              <a:t>库</a:t>
            </a:r>
            <a:endParaRPr lang="en-US" altLang="zh-CN" dirty="0"/>
          </a:p>
          <a:p>
            <a:pPr lvl="2"/>
            <a:r>
              <a:rPr lang="zh-CN" altLang="en-US" dirty="0"/>
              <a:t>用于产生随机数，</a:t>
            </a:r>
            <a:r>
              <a:rPr lang="en-US" altLang="zh-CN" dirty="0"/>
              <a:t>9</a:t>
            </a:r>
            <a:r>
              <a:rPr lang="zh-CN" altLang="en-US" dirty="0"/>
              <a:t>个随机函数：</a:t>
            </a:r>
            <a:endParaRPr lang="en-US" altLang="zh-CN" dirty="0"/>
          </a:p>
          <a:p>
            <a:pPr lvl="3"/>
            <a:r>
              <a:rPr lang="en-US" altLang="zh-CN" dirty="0">
                <a:solidFill>
                  <a:srgbClr val="0000FF"/>
                </a:solidFill>
              </a:rPr>
              <a:t>seed()</a:t>
            </a:r>
            <a:r>
              <a:rPr lang="en-US" altLang="zh-CN" dirty="0"/>
              <a:t>, </a:t>
            </a:r>
            <a:r>
              <a:rPr lang="en-US" altLang="zh-CN" dirty="0">
                <a:solidFill>
                  <a:srgbClr val="0000FF"/>
                </a:solidFill>
              </a:rPr>
              <a:t>random()</a:t>
            </a:r>
            <a:r>
              <a:rPr lang="en-US" altLang="zh-CN" dirty="0"/>
              <a:t>, </a:t>
            </a:r>
            <a:r>
              <a:rPr lang="en-US" altLang="zh-CN" dirty="0" err="1">
                <a:solidFill>
                  <a:srgbClr val="0000FF"/>
                </a:solidFill>
              </a:rPr>
              <a:t>randint</a:t>
            </a:r>
            <a:r>
              <a:rPr lang="en-US" altLang="zh-CN" dirty="0">
                <a:solidFill>
                  <a:srgbClr val="0000FF"/>
                </a:solidFill>
              </a:rPr>
              <a:t>()</a:t>
            </a:r>
            <a:r>
              <a:rPr lang="en-US" altLang="zh-CN" dirty="0"/>
              <a:t>, </a:t>
            </a:r>
            <a:r>
              <a:rPr lang="en-US" altLang="zh-CN" dirty="0" err="1"/>
              <a:t>getrandbits</a:t>
            </a:r>
            <a:r>
              <a:rPr lang="en-US" altLang="zh-CN" dirty="0"/>
              <a:t>(), </a:t>
            </a:r>
            <a:r>
              <a:rPr lang="en-US" altLang="zh-CN" dirty="0" err="1">
                <a:solidFill>
                  <a:srgbClr val="0000FF"/>
                </a:solidFill>
              </a:rPr>
              <a:t>randrange</a:t>
            </a:r>
            <a:r>
              <a:rPr lang="en-US" altLang="zh-CN" dirty="0">
                <a:solidFill>
                  <a:srgbClr val="0000FF"/>
                </a:solidFill>
              </a:rPr>
              <a:t>(), uniform()</a:t>
            </a:r>
            <a:r>
              <a:rPr lang="en-US" altLang="zh-CN" dirty="0"/>
              <a:t>, choice(), shuffle(), sample()</a:t>
            </a:r>
          </a:p>
          <a:p>
            <a:pPr lvl="1"/>
            <a:r>
              <a:rPr lang="zh-CN" altLang="en-US" dirty="0"/>
              <a:t>考点③：其他标准库的功能</a:t>
            </a:r>
            <a:endParaRPr lang="en-US" altLang="zh-CN" dirty="0"/>
          </a:p>
          <a:p>
            <a:pPr lvl="2"/>
            <a:r>
              <a:rPr lang="en-US" altLang="zh-CN" dirty="0"/>
              <a:t>math</a:t>
            </a:r>
            <a:r>
              <a:rPr lang="zh-CN" altLang="en-US" dirty="0"/>
              <a:t>：数值计算</a:t>
            </a:r>
            <a:endParaRPr lang="en-US" altLang="zh-CN" dirty="0"/>
          </a:p>
          <a:p>
            <a:pPr lvl="2"/>
            <a:r>
              <a:rPr lang="en-US" altLang="zh-CN" dirty="0"/>
              <a:t>datetime</a:t>
            </a:r>
            <a:r>
              <a:rPr lang="zh-CN" altLang="en-US" dirty="0"/>
              <a:t>：日期和时间表达</a:t>
            </a:r>
            <a:endParaRPr lang="en-US" altLang="zh-CN" dirty="0"/>
          </a:p>
          <a:p>
            <a:pPr lvl="2"/>
            <a:r>
              <a:rPr lang="en-US" altLang="zh-CN" dirty="0"/>
              <a:t>json</a:t>
            </a:r>
            <a:r>
              <a:rPr lang="zh-CN" altLang="en-US" dirty="0"/>
              <a:t>：处理</a:t>
            </a:r>
            <a:r>
              <a:rPr lang="en-US" altLang="zh-CN" dirty="0"/>
              <a:t>JSON</a:t>
            </a:r>
            <a:r>
              <a:rPr lang="zh-CN" altLang="en-US" dirty="0"/>
              <a:t>格式</a:t>
            </a:r>
            <a:endParaRPr lang="en-US" altLang="zh-CN" dirty="0"/>
          </a:p>
          <a:p>
            <a:pPr lvl="2"/>
            <a:r>
              <a:rPr lang="en-US" altLang="zh-CN" dirty="0"/>
              <a:t>threading</a:t>
            </a:r>
            <a:r>
              <a:rPr lang="zh-CN" altLang="en-US" dirty="0"/>
              <a:t>：多线程</a:t>
            </a:r>
            <a:endParaRPr lang="en-US" altLang="zh-CN" dirty="0"/>
          </a:p>
          <a:p>
            <a:pPr lvl="2"/>
            <a:r>
              <a:rPr lang="en-US" altLang="zh-CN" dirty="0"/>
              <a:t>subprocess</a:t>
            </a:r>
            <a:r>
              <a:rPr lang="zh-CN" altLang="en-US" dirty="0"/>
              <a:t>：多进程</a:t>
            </a:r>
            <a:endParaRPr lang="zh-CN" altLang="en-US" dirty="0">
              <a:solidFill>
                <a:srgbClr val="0000FF"/>
              </a:solidFill>
            </a:endParaRPr>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34</a:t>
            </a:fld>
            <a:endParaRPr lang="en-US" altLang="zh-CN"/>
          </a:p>
        </p:txBody>
      </p:sp>
    </p:spTree>
    <p:extLst>
      <p:ext uri="{BB962C8B-B14F-4D97-AF65-F5344CB8AC3E}">
        <p14:creationId xmlns:p14="http://schemas.microsoft.com/office/powerpoint/2010/main" val="29106122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p:txBody>
          <a:bodyPr/>
          <a:lstStyle/>
          <a:p>
            <a:r>
              <a:rPr lang="en-US" altLang="zh-CN" dirty="0"/>
              <a:t>1.7 Python</a:t>
            </a:r>
            <a:r>
              <a:rPr lang="zh-CN" altLang="en-US" dirty="0"/>
              <a:t>计算生态（</a:t>
            </a:r>
            <a:r>
              <a:rPr lang="en-US" altLang="zh-CN" dirty="0">
                <a:solidFill>
                  <a:srgbClr val="0000FF"/>
                </a:solidFill>
              </a:rPr>
              <a:t>6</a:t>
            </a:r>
            <a:r>
              <a:rPr lang="zh-CN" altLang="en-US" dirty="0">
                <a:solidFill>
                  <a:srgbClr val="0000FF"/>
                </a:solidFill>
              </a:rPr>
              <a:t>项内容</a:t>
            </a:r>
            <a:r>
              <a:rPr lang="zh-CN" altLang="en-US" dirty="0"/>
              <a:t>）</a:t>
            </a:r>
            <a:endParaRPr lang="en-US" altLang="zh-CN" dirty="0"/>
          </a:p>
          <a:p>
            <a:pPr lvl="1"/>
            <a:r>
              <a:rPr lang="zh-CN" altLang="en-US" dirty="0"/>
              <a:t>考点④：基本内置函数</a:t>
            </a:r>
            <a:endParaRPr lang="en-US" altLang="zh-CN" dirty="0"/>
          </a:p>
          <a:p>
            <a:pPr lvl="2"/>
            <a:r>
              <a:rPr lang="zh-CN" altLang="en-US" dirty="0"/>
              <a:t>共</a:t>
            </a:r>
            <a:r>
              <a:rPr lang="en-US" altLang="zh-CN" dirty="0"/>
              <a:t>68</a:t>
            </a:r>
            <a:r>
              <a:rPr lang="zh-CN" altLang="en-US" dirty="0"/>
              <a:t>个内置函数，其中考核：</a:t>
            </a:r>
            <a:endParaRPr lang="en-US" altLang="zh-CN" dirty="0"/>
          </a:p>
          <a:p>
            <a:pPr lvl="3"/>
            <a:r>
              <a:rPr lang="en-US" altLang="zh-CN" dirty="0"/>
              <a:t>abs(), </a:t>
            </a:r>
            <a:r>
              <a:rPr lang="en-US" altLang="zh-CN" dirty="0" err="1"/>
              <a:t>chr</a:t>
            </a:r>
            <a:r>
              <a:rPr lang="en-US" altLang="zh-CN" dirty="0"/>
              <a:t>(),</a:t>
            </a:r>
            <a:r>
              <a:rPr lang="zh-CN" altLang="en-US" dirty="0"/>
              <a:t> </a:t>
            </a:r>
            <a:r>
              <a:rPr lang="en-US" altLang="zh-CN" dirty="0" err="1"/>
              <a:t>dict</a:t>
            </a:r>
            <a:r>
              <a:rPr lang="en-US" altLang="zh-CN" dirty="0"/>
              <a:t>(),</a:t>
            </a:r>
            <a:r>
              <a:rPr lang="zh-CN" altLang="en-US" dirty="0"/>
              <a:t> </a:t>
            </a:r>
            <a:r>
              <a:rPr lang="en-US" altLang="zh-CN" dirty="0"/>
              <a:t>eval(), float(), input(), int(), </a:t>
            </a:r>
            <a:r>
              <a:rPr lang="en-US" altLang="zh-CN" dirty="0" err="1"/>
              <a:t>len</a:t>
            </a:r>
            <a:r>
              <a:rPr lang="en-US" altLang="zh-CN" dirty="0"/>
              <a:t>(), list(), max(), min(), open(), </a:t>
            </a:r>
            <a:r>
              <a:rPr lang="en-US" altLang="zh-CN" dirty="0" err="1"/>
              <a:t>ord</a:t>
            </a:r>
            <a:r>
              <a:rPr lang="en-US" altLang="zh-CN" dirty="0"/>
              <a:t>(), pow(), print(), range(), round(), sorted(), str(), sum(), type()</a:t>
            </a:r>
            <a:endParaRPr lang="en-US" altLang="zh-CN" dirty="0">
              <a:solidFill>
                <a:srgbClr val="0000FF"/>
              </a:solidFill>
            </a:endParaRPr>
          </a:p>
          <a:p>
            <a:pPr lvl="1"/>
            <a:r>
              <a:rPr lang="zh-CN" altLang="en-US" dirty="0"/>
              <a:t>考点⑤：第三方库的获取、安装和卸载</a:t>
            </a:r>
            <a:endParaRPr lang="en-US" altLang="zh-CN" dirty="0"/>
          </a:p>
          <a:p>
            <a:pPr lvl="2"/>
            <a:r>
              <a:rPr lang="zh-CN" altLang="en-US" dirty="0"/>
              <a:t>安装：</a:t>
            </a:r>
            <a:r>
              <a:rPr lang="en-US" altLang="zh-CN" dirty="0">
                <a:solidFill>
                  <a:srgbClr val="0000FF"/>
                </a:solidFill>
              </a:rPr>
              <a:t>pip install &lt;</a:t>
            </a:r>
            <a:r>
              <a:rPr lang="zh-CN" altLang="en-US" dirty="0">
                <a:solidFill>
                  <a:srgbClr val="0000FF"/>
                </a:solidFill>
              </a:rPr>
              <a:t>拟安装第三方库名</a:t>
            </a:r>
            <a:r>
              <a:rPr lang="en-US" altLang="zh-CN" dirty="0">
                <a:solidFill>
                  <a:srgbClr val="0000FF"/>
                </a:solidFill>
              </a:rPr>
              <a:t>&gt;</a:t>
            </a:r>
          </a:p>
          <a:p>
            <a:pPr lvl="2"/>
            <a:r>
              <a:rPr lang="zh-CN" altLang="en-US" dirty="0"/>
              <a:t>卸载：</a:t>
            </a:r>
            <a:r>
              <a:rPr lang="en-US" altLang="zh-CN" dirty="0">
                <a:solidFill>
                  <a:srgbClr val="0000FF"/>
                </a:solidFill>
              </a:rPr>
              <a:t>pip uninstall &lt;</a:t>
            </a:r>
            <a:r>
              <a:rPr lang="zh-CN" altLang="en-US" dirty="0">
                <a:solidFill>
                  <a:srgbClr val="0000FF"/>
                </a:solidFill>
              </a:rPr>
              <a:t>已安装第三方库名</a:t>
            </a:r>
            <a:r>
              <a:rPr lang="en-US" altLang="zh-CN" dirty="0">
                <a:solidFill>
                  <a:srgbClr val="0000FF"/>
                </a:solidFill>
              </a:rPr>
              <a:t>&gt;</a:t>
            </a:r>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35</a:t>
            </a:fld>
            <a:endParaRPr lang="en-US" altLang="zh-CN"/>
          </a:p>
        </p:txBody>
      </p:sp>
    </p:spTree>
    <p:extLst>
      <p:ext uri="{BB962C8B-B14F-4D97-AF65-F5344CB8AC3E}">
        <p14:creationId xmlns:p14="http://schemas.microsoft.com/office/powerpoint/2010/main" val="16163240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256584"/>
          </a:xfrm>
        </p:spPr>
        <p:txBody>
          <a:bodyPr>
            <a:normAutofit lnSpcReduction="10000"/>
          </a:bodyPr>
          <a:lstStyle/>
          <a:p>
            <a:r>
              <a:rPr lang="en-US" altLang="zh-CN" dirty="0"/>
              <a:t>1.7 Python</a:t>
            </a:r>
            <a:r>
              <a:rPr lang="zh-CN" altLang="en-US" dirty="0"/>
              <a:t>计算生态（</a:t>
            </a:r>
            <a:r>
              <a:rPr lang="en-US" altLang="zh-CN" dirty="0">
                <a:solidFill>
                  <a:srgbClr val="0000FF"/>
                </a:solidFill>
              </a:rPr>
              <a:t>6</a:t>
            </a:r>
            <a:r>
              <a:rPr lang="zh-CN" altLang="en-US" dirty="0">
                <a:solidFill>
                  <a:srgbClr val="0000FF"/>
                </a:solidFill>
              </a:rPr>
              <a:t>项内容</a:t>
            </a:r>
            <a:r>
              <a:rPr lang="zh-CN" altLang="en-US" dirty="0"/>
              <a:t>）</a:t>
            </a:r>
            <a:endParaRPr lang="en-US" altLang="zh-CN" dirty="0"/>
          </a:p>
          <a:p>
            <a:pPr lvl="1"/>
            <a:r>
              <a:rPr lang="zh-CN" altLang="en-US" dirty="0"/>
              <a:t>考点⑥：第三方库及应用场景</a:t>
            </a:r>
            <a:endParaRPr lang="en-US" altLang="zh-CN" dirty="0"/>
          </a:p>
          <a:p>
            <a:pPr lvl="2"/>
            <a:r>
              <a:rPr lang="en-US" altLang="zh-CN" dirty="0" err="1"/>
              <a:t>pyinstaller</a:t>
            </a:r>
            <a:r>
              <a:rPr lang="zh-CN" altLang="en-US" dirty="0"/>
              <a:t>：脚本程序转变为可执行程序</a:t>
            </a:r>
            <a:endParaRPr lang="en-US" altLang="zh-CN" dirty="0"/>
          </a:p>
          <a:p>
            <a:pPr lvl="2"/>
            <a:r>
              <a:rPr lang="en-US" altLang="zh-CN" dirty="0" err="1"/>
              <a:t>jieba</a:t>
            </a:r>
            <a:r>
              <a:rPr lang="zh-CN" altLang="en-US" dirty="0"/>
              <a:t>：中文文本分词</a:t>
            </a:r>
            <a:endParaRPr lang="en-US" altLang="zh-CN" dirty="0"/>
          </a:p>
          <a:p>
            <a:pPr lvl="2"/>
            <a:r>
              <a:rPr lang="en-US" altLang="zh-CN" dirty="0" err="1"/>
              <a:t>wordcloud</a:t>
            </a:r>
            <a:r>
              <a:rPr lang="zh-CN" altLang="en-US" dirty="0"/>
              <a:t>：根据文本生成词云</a:t>
            </a:r>
            <a:endParaRPr lang="en-US" altLang="zh-CN" dirty="0"/>
          </a:p>
          <a:p>
            <a:pPr lvl="2"/>
            <a:r>
              <a:rPr lang="en-US" altLang="zh-CN" dirty="0"/>
              <a:t>PIL</a:t>
            </a:r>
            <a:r>
              <a:rPr lang="zh-CN" altLang="en-US" dirty="0"/>
              <a:t>：图像归档和处理</a:t>
            </a:r>
            <a:endParaRPr lang="en-US" altLang="zh-CN" dirty="0"/>
          </a:p>
          <a:p>
            <a:pPr lvl="2"/>
            <a:r>
              <a:rPr lang="en-US" altLang="zh-CN" dirty="0" err="1"/>
              <a:t>numpy</a:t>
            </a:r>
            <a:r>
              <a:rPr lang="zh-CN" altLang="en-US" dirty="0"/>
              <a:t>：多维数组科学计算</a:t>
            </a:r>
            <a:endParaRPr lang="en-US" altLang="zh-CN" dirty="0"/>
          </a:p>
          <a:p>
            <a:pPr lvl="2"/>
            <a:r>
              <a:rPr lang="en-US" altLang="zh-CN" dirty="0"/>
              <a:t>matplotlib</a:t>
            </a:r>
            <a:r>
              <a:rPr lang="zh-CN" altLang="en-US" dirty="0"/>
              <a:t>：数据绘图</a:t>
            </a:r>
            <a:endParaRPr lang="en-US" altLang="zh-CN" dirty="0"/>
          </a:p>
          <a:p>
            <a:pPr lvl="2"/>
            <a:r>
              <a:rPr lang="en-US" altLang="zh-CN" dirty="0"/>
              <a:t>beautifulsoup4</a:t>
            </a:r>
            <a:r>
              <a:rPr lang="zh-CN" altLang="en-US" dirty="0"/>
              <a:t>：解析</a:t>
            </a:r>
            <a:r>
              <a:rPr lang="en-US" altLang="zh-CN" dirty="0"/>
              <a:t>HTML</a:t>
            </a:r>
            <a:r>
              <a:rPr lang="zh-CN" altLang="en-US" dirty="0"/>
              <a:t>网页格式</a:t>
            </a:r>
            <a:endParaRPr lang="en-US" altLang="zh-CN" dirty="0"/>
          </a:p>
          <a:p>
            <a:pPr lvl="2"/>
            <a:r>
              <a:rPr lang="en-US" altLang="zh-CN" dirty="0"/>
              <a:t>python-docx</a:t>
            </a:r>
            <a:r>
              <a:rPr lang="zh-CN" altLang="en-US" dirty="0"/>
              <a:t>：创建和编辑</a:t>
            </a:r>
            <a:r>
              <a:rPr lang="en-US" altLang="zh-CN" dirty="0"/>
              <a:t>word</a:t>
            </a:r>
            <a:r>
              <a:rPr lang="zh-CN" altLang="en-US" dirty="0"/>
              <a:t>文档</a:t>
            </a:r>
            <a:endParaRPr lang="en-US" altLang="zh-CN" dirty="0"/>
          </a:p>
          <a:p>
            <a:pPr lvl="2"/>
            <a:r>
              <a:rPr lang="en-US" altLang="zh-CN" dirty="0"/>
              <a:t>openpyxl</a:t>
            </a:r>
            <a:r>
              <a:rPr lang="zh-CN" altLang="en-US" dirty="0"/>
              <a:t>：</a:t>
            </a:r>
            <a:r>
              <a:rPr lang="en-US" altLang="zh-CN" dirty="0"/>
              <a:t>excel</a:t>
            </a:r>
            <a:r>
              <a:rPr lang="zh-CN" altLang="en-US" dirty="0"/>
              <a:t>读写与图表绘制</a:t>
            </a:r>
            <a:endParaRPr lang="en-US" altLang="zh-CN" dirty="0"/>
          </a:p>
          <a:p>
            <a:pPr lvl="2"/>
            <a:endParaRPr lang="en-US" altLang="zh-CN" dirty="0"/>
          </a:p>
          <a:p>
            <a:pPr lvl="2"/>
            <a:endParaRPr lang="en-US" altLang="zh-CN" dirty="0">
              <a:solidFill>
                <a:srgbClr val="0000FF"/>
              </a:solidFill>
            </a:endParaRPr>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36</a:t>
            </a:fld>
            <a:endParaRPr lang="en-US" altLang="zh-CN"/>
          </a:p>
        </p:txBody>
      </p:sp>
    </p:spTree>
    <p:extLst>
      <p:ext uri="{BB962C8B-B14F-4D97-AF65-F5344CB8AC3E}">
        <p14:creationId xmlns:p14="http://schemas.microsoft.com/office/powerpoint/2010/main" val="3955706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415372"/>
          </a:xfrm>
        </p:spPr>
        <p:txBody>
          <a:bodyPr>
            <a:normAutofit/>
          </a:bodyPr>
          <a:lstStyle/>
          <a:p>
            <a:r>
              <a:rPr lang="en-US" altLang="zh-CN" dirty="0"/>
              <a:t>1.7 Python</a:t>
            </a:r>
            <a:r>
              <a:rPr lang="zh-CN" altLang="en-US" dirty="0"/>
              <a:t>计算生态（</a:t>
            </a:r>
            <a:r>
              <a:rPr lang="en-US" altLang="zh-CN" dirty="0">
                <a:solidFill>
                  <a:srgbClr val="0000FF"/>
                </a:solidFill>
              </a:rPr>
              <a:t>6</a:t>
            </a:r>
            <a:r>
              <a:rPr lang="zh-CN" altLang="en-US" dirty="0">
                <a:solidFill>
                  <a:srgbClr val="0000FF"/>
                </a:solidFill>
              </a:rPr>
              <a:t>项内容</a:t>
            </a:r>
            <a:r>
              <a:rPr lang="zh-CN" altLang="en-US" dirty="0"/>
              <a:t>）</a:t>
            </a:r>
            <a:endParaRPr lang="en-US" altLang="zh-CN" dirty="0"/>
          </a:p>
          <a:p>
            <a:pPr lvl="1"/>
            <a:r>
              <a:rPr lang="zh-CN" altLang="en-US" dirty="0"/>
              <a:t>考点⑥：第三方库及应用场景</a:t>
            </a:r>
            <a:endParaRPr lang="en-US" altLang="zh-CN" dirty="0"/>
          </a:p>
          <a:p>
            <a:pPr lvl="2"/>
            <a:r>
              <a:rPr lang="zh-CN" altLang="en-US" dirty="0"/>
              <a:t>网络爬虫：</a:t>
            </a:r>
            <a:r>
              <a:rPr lang="en-US" altLang="zh-CN" dirty="0">
                <a:solidFill>
                  <a:srgbClr val="0000FF"/>
                </a:solidFill>
              </a:rPr>
              <a:t>requests</a:t>
            </a:r>
            <a:r>
              <a:rPr lang="zh-CN" altLang="en-US" dirty="0"/>
              <a:t>、</a:t>
            </a:r>
            <a:r>
              <a:rPr lang="en-US" altLang="zh-CN" dirty="0" err="1"/>
              <a:t>scrapy</a:t>
            </a:r>
            <a:r>
              <a:rPr lang="zh-CN" altLang="en-US" dirty="0"/>
              <a:t>、</a:t>
            </a:r>
            <a:r>
              <a:rPr lang="en-US" altLang="zh-CN" dirty="0" err="1"/>
              <a:t>pyspider</a:t>
            </a:r>
            <a:endParaRPr lang="en-US" altLang="zh-CN" dirty="0"/>
          </a:p>
          <a:p>
            <a:pPr lvl="2"/>
            <a:r>
              <a:rPr lang="zh-CN" altLang="en-US" dirty="0"/>
              <a:t>数据分析：</a:t>
            </a:r>
            <a:r>
              <a:rPr lang="en-US" altLang="zh-CN" dirty="0" err="1">
                <a:solidFill>
                  <a:srgbClr val="0000FF"/>
                </a:solidFill>
              </a:rPr>
              <a:t>numpy</a:t>
            </a:r>
            <a:r>
              <a:rPr lang="zh-CN" altLang="en-US" dirty="0"/>
              <a:t>、</a:t>
            </a:r>
            <a:r>
              <a:rPr lang="en-US" altLang="zh-CN" dirty="0"/>
              <a:t>pandas</a:t>
            </a:r>
            <a:r>
              <a:rPr lang="zh-CN" altLang="en-US" dirty="0"/>
              <a:t>、</a:t>
            </a:r>
            <a:r>
              <a:rPr lang="en-US" altLang="zh-CN" dirty="0" err="1"/>
              <a:t>scipy</a:t>
            </a:r>
            <a:endParaRPr lang="en-US" altLang="zh-CN" dirty="0"/>
          </a:p>
          <a:p>
            <a:pPr lvl="2"/>
            <a:r>
              <a:rPr lang="zh-CN" altLang="en-US" dirty="0"/>
              <a:t>文本处理：</a:t>
            </a:r>
            <a:r>
              <a:rPr lang="en-US" altLang="zh-CN" dirty="0">
                <a:solidFill>
                  <a:srgbClr val="0000FF"/>
                </a:solidFill>
              </a:rPr>
              <a:t>beautifulsoup4</a:t>
            </a:r>
            <a:r>
              <a:rPr lang="zh-CN" altLang="en-US" dirty="0"/>
              <a:t>、</a:t>
            </a:r>
            <a:r>
              <a:rPr lang="en-US" altLang="zh-CN" dirty="0" err="1"/>
              <a:t>pdfminer</a:t>
            </a:r>
            <a:endParaRPr lang="en-US" altLang="zh-CN" dirty="0"/>
          </a:p>
          <a:p>
            <a:pPr lvl="2"/>
            <a:r>
              <a:rPr lang="en-US" altLang="zh-CN" dirty="0"/>
              <a:t>office</a:t>
            </a:r>
            <a:r>
              <a:rPr lang="zh-CN" altLang="en-US" dirty="0"/>
              <a:t>办公：</a:t>
            </a:r>
            <a:r>
              <a:rPr lang="en-US" altLang="zh-CN" dirty="0">
                <a:solidFill>
                  <a:srgbClr val="0000FF"/>
                </a:solidFill>
              </a:rPr>
              <a:t>python-docx</a:t>
            </a:r>
            <a:r>
              <a:rPr lang="zh-CN" altLang="en-US" dirty="0">
                <a:solidFill>
                  <a:srgbClr val="0000FF"/>
                </a:solidFill>
              </a:rPr>
              <a:t>、</a:t>
            </a:r>
            <a:r>
              <a:rPr lang="en-US" altLang="zh-CN" dirty="0">
                <a:solidFill>
                  <a:srgbClr val="0000FF"/>
                </a:solidFill>
              </a:rPr>
              <a:t>openpyxl</a:t>
            </a:r>
            <a:r>
              <a:rPr lang="zh-CN" altLang="en-US" dirty="0">
                <a:solidFill>
                  <a:srgbClr val="0000FF"/>
                </a:solidFill>
              </a:rPr>
              <a:t>、</a:t>
            </a:r>
            <a:r>
              <a:rPr lang="en-US" altLang="zh-CN" dirty="0">
                <a:solidFill>
                  <a:srgbClr val="0000FF"/>
                </a:solidFill>
              </a:rPr>
              <a:t>python-pptx</a:t>
            </a:r>
          </a:p>
          <a:p>
            <a:pPr lvl="2"/>
            <a:r>
              <a:rPr lang="zh-CN" altLang="en-US" dirty="0"/>
              <a:t>数据可视化：</a:t>
            </a:r>
            <a:r>
              <a:rPr lang="en-US" altLang="zh-CN" dirty="0">
                <a:solidFill>
                  <a:srgbClr val="0000FF"/>
                </a:solidFill>
              </a:rPr>
              <a:t>matplotlib</a:t>
            </a:r>
            <a:r>
              <a:rPr lang="zh-CN" altLang="en-US" dirty="0"/>
              <a:t>、</a:t>
            </a:r>
            <a:r>
              <a:rPr lang="en-US" altLang="zh-CN" dirty="0"/>
              <a:t>seaborn</a:t>
            </a:r>
            <a:r>
              <a:rPr lang="zh-CN" altLang="en-US" dirty="0"/>
              <a:t>、</a:t>
            </a:r>
            <a:r>
              <a:rPr lang="en-US" altLang="zh-CN" dirty="0" err="1"/>
              <a:t>Plotly</a:t>
            </a:r>
            <a:endParaRPr lang="en-US" altLang="zh-CN" dirty="0"/>
          </a:p>
          <a:p>
            <a:pPr lvl="2"/>
            <a:r>
              <a:rPr lang="zh-CN" altLang="en-US" dirty="0"/>
              <a:t>图形用户界面：</a:t>
            </a:r>
            <a:r>
              <a:rPr lang="en-US" altLang="zh-CN" dirty="0" err="1">
                <a:solidFill>
                  <a:srgbClr val="0000FF"/>
                </a:solidFill>
              </a:rPr>
              <a:t>Tkinter</a:t>
            </a:r>
            <a:r>
              <a:rPr lang="zh-CN" altLang="en-US" dirty="0"/>
              <a:t>、</a:t>
            </a:r>
            <a:r>
              <a:rPr lang="en-US" altLang="zh-CN" dirty="0"/>
              <a:t>PyQt5</a:t>
            </a:r>
            <a:r>
              <a:rPr lang="zh-CN" altLang="en-US" dirty="0"/>
              <a:t>、</a:t>
            </a:r>
            <a:r>
              <a:rPr lang="en-US" altLang="zh-CN" dirty="0" err="1"/>
              <a:t>wxPython</a:t>
            </a:r>
            <a:endParaRPr lang="en-US" altLang="zh-CN" dirty="0"/>
          </a:p>
          <a:p>
            <a:pPr lvl="2"/>
            <a:r>
              <a:rPr lang="zh-CN" altLang="en-US" dirty="0"/>
              <a:t>机器学习：</a:t>
            </a:r>
            <a:r>
              <a:rPr lang="en-US" altLang="zh-CN" dirty="0" err="1"/>
              <a:t>tensorflow</a:t>
            </a:r>
            <a:r>
              <a:rPr lang="zh-CN" altLang="en-US" dirty="0"/>
              <a:t>、</a:t>
            </a:r>
            <a:r>
              <a:rPr lang="en-US" altLang="zh-CN" dirty="0" err="1"/>
              <a:t>pytorch</a:t>
            </a:r>
            <a:r>
              <a:rPr lang="zh-CN" altLang="en-US" dirty="0"/>
              <a:t>、</a:t>
            </a:r>
            <a:r>
              <a:rPr lang="en-US" altLang="zh-CN" dirty="0" err="1"/>
              <a:t>scikit</a:t>
            </a:r>
            <a:r>
              <a:rPr lang="en-US" altLang="zh-CN" dirty="0"/>
              <a:t>-learn</a:t>
            </a:r>
            <a:r>
              <a:rPr lang="zh-CN" altLang="en-US" dirty="0"/>
              <a:t>、</a:t>
            </a:r>
            <a:r>
              <a:rPr lang="en-US" altLang="zh-CN" dirty="0" err="1"/>
              <a:t>keras</a:t>
            </a:r>
            <a:endParaRPr lang="en-US" altLang="zh-CN" dirty="0"/>
          </a:p>
          <a:p>
            <a:pPr lvl="2"/>
            <a:r>
              <a:rPr lang="en-US" altLang="zh-CN" dirty="0"/>
              <a:t>Web</a:t>
            </a:r>
            <a:r>
              <a:rPr lang="zh-CN" altLang="en-US" dirty="0"/>
              <a:t>开发：</a:t>
            </a:r>
            <a:r>
              <a:rPr lang="en-US" altLang="zh-CN" dirty="0"/>
              <a:t>Django</a:t>
            </a:r>
            <a:r>
              <a:rPr lang="zh-CN" altLang="en-US" dirty="0"/>
              <a:t>、</a:t>
            </a:r>
            <a:r>
              <a:rPr lang="en-US" altLang="zh-CN" dirty="0"/>
              <a:t>flask</a:t>
            </a:r>
          </a:p>
          <a:p>
            <a:pPr lvl="2"/>
            <a:r>
              <a:rPr lang="zh-CN" altLang="en-US" dirty="0"/>
              <a:t>游戏开发：</a:t>
            </a:r>
            <a:r>
              <a:rPr lang="en-US" altLang="zh-CN" dirty="0" err="1"/>
              <a:t>pygame</a:t>
            </a:r>
            <a:r>
              <a:rPr lang="zh-CN" altLang="en-US" dirty="0"/>
              <a:t>、</a:t>
            </a:r>
            <a:r>
              <a:rPr lang="en-US" altLang="zh-CN" dirty="0"/>
              <a:t>Panda3D</a:t>
            </a:r>
            <a:r>
              <a:rPr lang="zh-CN" altLang="en-US" dirty="0"/>
              <a:t>、</a:t>
            </a:r>
            <a:r>
              <a:rPr lang="en-US" altLang="zh-CN" dirty="0"/>
              <a:t>cocos2D</a:t>
            </a:r>
          </a:p>
          <a:p>
            <a:pPr lvl="2"/>
            <a:endParaRPr lang="en-US" altLang="zh-CN" dirty="0"/>
          </a:p>
          <a:p>
            <a:pPr lvl="2"/>
            <a:endParaRPr lang="en-US" altLang="zh-CN" dirty="0">
              <a:solidFill>
                <a:srgbClr val="0000FF"/>
              </a:solidFill>
            </a:endParaRPr>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37</a:t>
            </a:fld>
            <a:endParaRPr lang="en-US" altLang="zh-CN"/>
          </a:p>
        </p:txBody>
      </p:sp>
    </p:spTree>
    <p:extLst>
      <p:ext uri="{BB962C8B-B14F-4D97-AF65-F5344CB8AC3E}">
        <p14:creationId xmlns:p14="http://schemas.microsoft.com/office/powerpoint/2010/main" val="19752494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CAC86-655C-48E4-9AEB-622276E29A5C}"/>
              </a:ext>
            </a:extLst>
          </p:cNvPr>
          <p:cNvSpPr>
            <a:spLocks noGrp="1"/>
          </p:cNvSpPr>
          <p:nvPr>
            <p:ph type="title"/>
          </p:nvPr>
        </p:nvSpPr>
        <p:spPr>
          <a:xfrm>
            <a:off x="685800" y="3068960"/>
            <a:ext cx="7772400" cy="1041077"/>
          </a:xfrm>
        </p:spPr>
        <p:txBody>
          <a:bodyPr/>
          <a:lstStyle/>
          <a:p>
            <a:pPr algn="ctr"/>
            <a:r>
              <a:rPr lang="en-US" altLang="zh-CN" dirty="0"/>
              <a:t>2. </a:t>
            </a:r>
            <a:r>
              <a:rPr lang="zh-CN" altLang="en-US" dirty="0"/>
              <a:t>题型详解</a:t>
            </a:r>
          </a:p>
        </p:txBody>
      </p:sp>
      <p:sp>
        <p:nvSpPr>
          <p:cNvPr id="4" name="灯片编号占位符 3">
            <a:extLst>
              <a:ext uri="{FF2B5EF4-FFF2-40B4-BE49-F238E27FC236}">
                <a16:creationId xmlns:a16="http://schemas.microsoft.com/office/drawing/2014/main" id="{E4C9064B-DD2B-4662-88A7-098EC8629B37}"/>
              </a:ext>
            </a:extLst>
          </p:cNvPr>
          <p:cNvSpPr>
            <a:spLocks noGrp="1"/>
          </p:cNvSpPr>
          <p:nvPr>
            <p:ph type="sldNum" sz="quarter" idx="4"/>
          </p:nvPr>
        </p:nvSpPr>
        <p:spPr/>
        <p:txBody>
          <a:bodyPr/>
          <a:lstStyle/>
          <a:p>
            <a:pPr>
              <a:defRPr/>
            </a:pPr>
            <a:fld id="{36D848D2-51D9-44DF-BA19-C693F18A832A}" type="slidenum">
              <a:rPr lang="en-US" altLang="zh-CN" smtClean="0"/>
              <a:pPr>
                <a:defRPr/>
              </a:pPr>
              <a:t>38</a:t>
            </a:fld>
            <a:endParaRPr lang="en-US" altLang="zh-CN"/>
          </a:p>
        </p:txBody>
      </p:sp>
    </p:spTree>
    <p:extLst>
      <p:ext uri="{BB962C8B-B14F-4D97-AF65-F5344CB8AC3E}">
        <p14:creationId xmlns:p14="http://schemas.microsoft.com/office/powerpoint/2010/main" val="37434267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0C2DB11-01D6-45FF-B02C-1EC841A18DB0}"/>
              </a:ext>
            </a:extLst>
          </p:cNvPr>
          <p:cNvSpPr>
            <a:spLocks noGrp="1"/>
          </p:cNvSpPr>
          <p:nvPr>
            <p:ph idx="1"/>
          </p:nvPr>
        </p:nvSpPr>
        <p:spPr/>
        <p:txBody>
          <a:bodyPr/>
          <a:lstStyle/>
          <a:p>
            <a:r>
              <a:rPr lang="zh-CN" altLang="en-US" dirty="0"/>
              <a:t>二级考试</a:t>
            </a:r>
            <a:endParaRPr lang="en-US" altLang="zh-CN" dirty="0"/>
          </a:p>
          <a:p>
            <a:pPr marL="449262" lvl="1" indent="0">
              <a:buNone/>
            </a:pPr>
            <a:r>
              <a:rPr lang="zh-CN" altLang="en-US" dirty="0"/>
              <a:t>考试时间</a:t>
            </a:r>
            <a:r>
              <a:rPr lang="en-US" altLang="zh-CN" dirty="0"/>
              <a:t>120</a:t>
            </a:r>
            <a:r>
              <a:rPr lang="zh-CN" altLang="en-US" dirty="0"/>
              <a:t>分钟，满分</a:t>
            </a:r>
            <a:r>
              <a:rPr lang="en-US" altLang="zh-CN" dirty="0"/>
              <a:t>100</a:t>
            </a:r>
            <a:r>
              <a:rPr lang="zh-CN" altLang="en-US" dirty="0"/>
              <a:t>分。</a:t>
            </a:r>
            <a:endParaRPr lang="en-US" altLang="zh-CN" dirty="0"/>
          </a:p>
          <a:p>
            <a:pPr lvl="1"/>
            <a:r>
              <a:rPr lang="zh-CN" altLang="en-US" dirty="0"/>
              <a:t>单项选择题（</a:t>
            </a:r>
            <a:r>
              <a:rPr lang="en-US" altLang="zh-CN" dirty="0"/>
              <a:t>40</a:t>
            </a:r>
            <a:r>
              <a:rPr lang="zh-CN" altLang="en-US" dirty="0"/>
              <a:t>分）</a:t>
            </a:r>
            <a:endParaRPr lang="en-US" altLang="zh-CN" dirty="0"/>
          </a:p>
          <a:p>
            <a:pPr lvl="2"/>
            <a:r>
              <a:rPr lang="zh-CN" altLang="en-US" dirty="0"/>
              <a:t>公共基础知识：</a:t>
            </a:r>
            <a:r>
              <a:rPr lang="en-US" altLang="zh-CN" dirty="0"/>
              <a:t>10</a:t>
            </a:r>
            <a:r>
              <a:rPr lang="zh-CN" altLang="en-US" dirty="0"/>
              <a:t>题（</a:t>
            </a:r>
            <a:r>
              <a:rPr lang="en-US" altLang="zh-CN" dirty="0"/>
              <a:t>10</a:t>
            </a:r>
            <a:r>
              <a:rPr lang="zh-CN" altLang="en-US" dirty="0"/>
              <a:t>分）</a:t>
            </a:r>
            <a:endParaRPr lang="en-US" altLang="zh-CN" dirty="0"/>
          </a:p>
          <a:p>
            <a:pPr lvl="2"/>
            <a:r>
              <a:rPr lang="en-US" altLang="zh-CN" dirty="0">
                <a:solidFill>
                  <a:srgbClr val="0000FF"/>
                </a:solidFill>
              </a:rPr>
              <a:t>Python</a:t>
            </a:r>
            <a:r>
              <a:rPr lang="zh-CN" altLang="en-US" dirty="0">
                <a:solidFill>
                  <a:srgbClr val="0000FF"/>
                </a:solidFill>
              </a:rPr>
              <a:t>知识：</a:t>
            </a:r>
            <a:r>
              <a:rPr lang="en-US" altLang="zh-CN" dirty="0">
                <a:solidFill>
                  <a:srgbClr val="0000FF"/>
                </a:solidFill>
              </a:rPr>
              <a:t>30</a:t>
            </a:r>
            <a:r>
              <a:rPr lang="zh-CN" altLang="en-US" dirty="0">
                <a:solidFill>
                  <a:srgbClr val="0000FF"/>
                </a:solidFill>
              </a:rPr>
              <a:t>题（</a:t>
            </a:r>
            <a:r>
              <a:rPr lang="en-US" altLang="zh-CN" dirty="0">
                <a:solidFill>
                  <a:srgbClr val="0000FF"/>
                </a:solidFill>
              </a:rPr>
              <a:t>30</a:t>
            </a:r>
            <a:r>
              <a:rPr lang="zh-CN" altLang="en-US" dirty="0">
                <a:solidFill>
                  <a:srgbClr val="0000FF"/>
                </a:solidFill>
              </a:rPr>
              <a:t>分）</a:t>
            </a:r>
            <a:endParaRPr lang="en-US" altLang="zh-CN" dirty="0">
              <a:solidFill>
                <a:srgbClr val="0000FF"/>
              </a:solidFill>
            </a:endParaRPr>
          </a:p>
          <a:p>
            <a:pPr lvl="1"/>
            <a:r>
              <a:rPr lang="zh-CN" altLang="en-US" dirty="0"/>
              <a:t>编程操作题（</a:t>
            </a:r>
            <a:r>
              <a:rPr lang="en-US" altLang="zh-CN" dirty="0"/>
              <a:t>60</a:t>
            </a:r>
            <a:r>
              <a:rPr lang="zh-CN" altLang="en-US" dirty="0"/>
              <a:t>分）</a:t>
            </a:r>
            <a:endParaRPr lang="en-US" altLang="zh-CN" dirty="0"/>
          </a:p>
          <a:p>
            <a:pPr lvl="2"/>
            <a:r>
              <a:rPr lang="zh-CN" altLang="en-US" dirty="0">
                <a:solidFill>
                  <a:srgbClr val="0000FF"/>
                </a:solidFill>
              </a:rPr>
              <a:t>基础编程题：</a:t>
            </a:r>
            <a:r>
              <a:rPr lang="en-US" altLang="zh-CN" dirty="0">
                <a:solidFill>
                  <a:srgbClr val="0000FF"/>
                </a:solidFill>
              </a:rPr>
              <a:t>3</a:t>
            </a:r>
            <a:r>
              <a:rPr lang="zh-CN" altLang="en-US" dirty="0">
                <a:solidFill>
                  <a:srgbClr val="0000FF"/>
                </a:solidFill>
              </a:rPr>
              <a:t>题（</a:t>
            </a:r>
            <a:r>
              <a:rPr lang="en-US" altLang="zh-CN" dirty="0">
                <a:solidFill>
                  <a:srgbClr val="0000FF"/>
                </a:solidFill>
              </a:rPr>
              <a:t>15</a:t>
            </a:r>
            <a:r>
              <a:rPr lang="zh-CN" altLang="en-US" dirty="0">
                <a:solidFill>
                  <a:srgbClr val="0000FF"/>
                </a:solidFill>
              </a:rPr>
              <a:t>分）</a:t>
            </a:r>
            <a:endParaRPr lang="en-US" altLang="zh-CN" dirty="0">
              <a:solidFill>
                <a:srgbClr val="0000FF"/>
              </a:solidFill>
            </a:endParaRPr>
          </a:p>
          <a:p>
            <a:pPr lvl="2"/>
            <a:r>
              <a:rPr lang="zh-CN" altLang="en-US" dirty="0"/>
              <a:t>简单应用题：</a:t>
            </a:r>
            <a:r>
              <a:rPr lang="en-US" altLang="zh-CN" dirty="0"/>
              <a:t>2</a:t>
            </a:r>
            <a:r>
              <a:rPr lang="zh-CN" altLang="en-US" dirty="0"/>
              <a:t>题（</a:t>
            </a:r>
            <a:r>
              <a:rPr lang="en-US" altLang="zh-CN" dirty="0"/>
              <a:t>25</a:t>
            </a:r>
            <a:r>
              <a:rPr lang="zh-CN" altLang="en-US" dirty="0"/>
              <a:t>分）</a:t>
            </a:r>
            <a:endParaRPr lang="en-US" altLang="zh-CN" dirty="0"/>
          </a:p>
          <a:p>
            <a:pPr lvl="2"/>
            <a:r>
              <a:rPr lang="zh-CN" altLang="en-US" dirty="0"/>
              <a:t>综合应用题：</a:t>
            </a:r>
            <a:r>
              <a:rPr lang="en-US" altLang="zh-CN" dirty="0"/>
              <a:t>1</a:t>
            </a:r>
            <a:r>
              <a:rPr lang="zh-CN" altLang="en-US" dirty="0"/>
              <a:t>题（</a:t>
            </a:r>
            <a:r>
              <a:rPr lang="en-US" altLang="zh-CN" dirty="0"/>
              <a:t>20</a:t>
            </a:r>
            <a:r>
              <a:rPr lang="zh-CN" altLang="en-US" dirty="0"/>
              <a:t>分）</a:t>
            </a:r>
            <a:endParaRPr lang="en-US" altLang="zh-CN" dirty="0"/>
          </a:p>
          <a:p>
            <a:pPr lvl="2"/>
            <a:endParaRPr lang="zh-CN" altLang="en-US" dirty="0"/>
          </a:p>
        </p:txBody>
      </p:sp>
      <p:sp>
        <p:nvSpPr>
          <p:cNvPr id="3" name="标题 2">
            <a:extLst>
              <a:ext uri="{FF2B5EF4-FFF2-40B4-BE49-F238E27FC236}">
                <a16:creationId xmlns:a16="http://schemas.microsoft.com/office/drawing/2014/main" id="{DB9418EF-2FC7-401B-8ED2-60D28029A0B9}"/>
              </a:ext>
            </a:extLst>
          </p:cNvPr>
          <p:cNvSpPr>
            <a:spLocks noGrp="1"/>
          </p:cNvSpPr>
          <p:nvPr>
            <p:ph type="title"/>
          </p:nvPr>
        </p:nvSpPr>
        <p:spPr/>
        <p:txBody>
          <a:bodyPr/>
          <a:lstStyle/>
          <a:p>
            <a:r>
              <a:rPr lang="en-US" altLang="zh-CN" dirty="0"/>
              <a:t>2. </a:t>
            </a:r>
            <a:r>
              <a:rPr lang="zh-CN" altLang="en-US" dirty="0"/>
              <a:t>题型详解</a:t>
            </a:r>
          </a:p>
        </p:txBody>
      </p:sp>
      <p:sp>
        <p:nvSpPr>
          <p:cNvPr id="4" name="灯片编号占位符 3">
            <a:extLst>
              <a:ext uri="{FF2B5EF4-FFF2-40B4-BE49-F238E27FC236}">
                <a16:creationId xmlns:a16="http://schemas.microsoft.com/office/drawing/2014/main" id="{7F490415-2565-4A83-AD56-A33B35B4A887}"/>
              </a:ext>
            </a:extLst>
          </p:cNvPr>
          <p:cNvSpPr>
            <a:spLocks noGrp="1"/>
          </p:cNvSpPr>
          <p:nvPr>
            <p:ph type="sldNum" sz="quarter" idx="4"/>
          </p:nvPr>
        </p:nvSpPr>
        <p:spPr/>
        <p:txBody>
          <a:bodyPr/>
          <a:lstStyle/>
          <a:p>
            <a:pPr>
              <a:defRPr/>
            </a:pPr>
            <a:fld id="{36D848D2-51D9-44DF-BA19-C693F18A832A}" type="slidenum">
              <a:rPr lang="en-US" altLang="zh-CN" smtClean="0"/>
              <a:pPr>
                <a:defRPr/>
              </a:pPr>
              <a:t>39</a:t>
            </a:fld>
            <a:endParaRPr lang="en-US" altLang="zh-CN"/>
          </a:p>
        </p:txBody>
      </p:sp>
    </p:spTree>
    <p:extLst>
      <p:ext uri="{BB962C8B-B14F-4D97-AF65-F5344CB8AC3E}">
        <p14:creationId xmlns:p14="http://schemas.microsoft.com/office/powerpoint/2010/main" val="2861162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3E45D46-7889-4973-87B6-A11D1AC88D53}"/>
              </a:ext>
            </a:extLst>
          </p:cNvPr>
          <p:cNvSpPr>
            <a:spLocks noGrp="1"/>
          </p:cNvSpPr>
          <p:nvPr>
            <p:ph type="title"/>
          </p:nvPr>
        </p:nvSpPr>
        <p:spPr/>
        <p:txBody>
          <a:bodyPr/>
          <a:lstStyle/>
          <a:p>
            <a:r>
              <a:rPr lang="zh-CN" altLang="en-US" dirty="0"/>
              <a:t>上周练习题</a:t>
            </a:r>
          </a:p>
        </p:txBody>
      </p:sp>
      <p:sp>
        <p:nvSpPr>
          <p:cNvPr id="4" name="灯片编号占位符 3">
            <a:extLst>
              <a:ext uri="{FF2B5EF4-FFF2-40B4-BE49-F238E27FC236}">
                <a16:creationId xmlns:a16="http://schemas.microsoft.com/office/drawing/2014/main" id="{7ECF056B-56A0-4649-8465-CEBFE9F973F1}"/>
              </a:ext>
            </a:extLst>
          </p:cNvPr>
          <p:cNvSpPr>
            <a:spLocks noGrp="1"/>
          </p:cNvSpPr>
          <p:nvPr>
            <p:ph type="sldNum" sz="quarter" idx="4"/>
          </p:nvPr>
        </p:nvSpPr>
        <p:spPr/>
        <p:txBody>
          <a:bodyPr/>
          <a:lstStyle/>
          <a:p>
            <a:pPr>
              <a:defRPr/>
            </a:pPr>
            <a:fld id="{36D848D2-51D9-44DF-BA19-C693F18A832A}" type="slidenum">
              <a:rPr lang="en-US" altLang="zh-CN" smtClean="0"/>
              <a:pPr>
                <a:defRPr/>
              </a:pPr>
              <a:t>4</a:t>
            </a:fld>
            <a:endParaRPr lang="en-US" altLang="zh-CN" dirty="0"/>
          </a:p>
        </p:txBody>
      </p:sp>
      <p:sp>
        <p:nvSpPr>
          <p:cNvPr id="8" name="内容占位符 1">
            <a:extLst>
              <a:ext uri="{FF2B5EF4-FFF2-40B4-BE49-F238E27FC236}">
                <a16:creationId xmlns:a16="http://schemas.microsoft.com/office/drawing/2014/main" id="{0D070F3C-2E4C-469D-A16E-442C429C2753}"/>
              </a:ext>
            </a:extLst>
          </p:cNvPr>
          <p:cNvSpPr>
            <a:spLocks noGrp="1"/>
          </p:cNvSpPr>
          <p:nvPr>
            <p:ph idx="1"/>
          </p:nvPr>
        </p:nvSpPr>
        <p:spPr>
          <a:xfrm>
            <a:off x="395536" y="1052736"/>
            <a:ext cx="8352927" cy="4824189"/>
          </a:xfrm>
        </p:spPr>
        <p:txBody>
          <a:bodyPr>
            <a:normAutofit/>
          </a:bodyPr>
          <a:lstStyle/>
          <a:p>
            <a:pPr marL="0" lvl="0" indent="0">
              <a:buNone/>
            </a:pPr>
            <a:r>
              <a:rPr lang="en-US" altLang="zh-CN" dirty="0"/>
              <a:t>13.1 </a:t>
            </a:r>
            <a:r>
              <a:rPr lang="zh-CN" altLang="en-US" dirty="0"/>
              <a:t>请假条</a:t>
            </a:r>
            <a:r>
              <a:rPr lang="en-US" altLang="zh-CN" dirty="0"/>
              <a:t>word</a:t>
            </a:r>
            <a:r>
              <a:rPr lang="zh-CN" altLang="en-US" dirty="0"/>
              <a:t>文档模板化生成</a:t>
            </a:r>
            <a:endParaRPr lang="en-US" altLang="zh-CN" dirty="0"/>
          </a:p>
          <a:p>
            <a:pPr marL="449262" lvl="1" indent="0">
              <a:buNone/>
            </a:pPr>
            <a:r>
              <a:rPr lang="zh-CN" altLang="en-US" dirty="0"/>
              <a:t>要包含如下信息：申请表标题、姓名、学号、院系、年级、请假理由、请假时间、请假天数、辅导员意见和签字。</a:t>
            </a:r>
            <a:endParaRPr lang="en-US" altLang="zh-CN" dirty="0"/>
          </a:p>
        </p:txBody>
      </p:sp>
      <p:sp>
        <p:nvSpPr>
          <p:cNvPr id="9" name="矩形 8">
            <a:extLst>
              <a:ext uri="{FF2B5EF4-FFF2-40B4-BE49-F238E27FC236}">
                <a16:creationId xmlns:a16="http://schemas.microsoft.com/office/drawing/2014/main" id="{35F8CCE2-AEB1-4379-B050-5AB510BD276A}"/>
              </a:ext>
            </a:extLst>
          </p:cNvPr>
          <p:cNvSpPr/>
          <p:nvPr/>
        </p:nvSpPr>
        <p:spPr>
          <a:xfrm>
            <a:off x="3519133" y="5998008"/>
            <a:ext cx="1967909" cy="369332"/>
          </a:xfrm>
          <a:prstGeom prst="rect">
            <a:avLst/>
          </a:prstGeom>
        </p:spPr>
        <p:txBody>
          <a:bodyPr wrap="square">
            <a:spAutoFit/>
          </a:bodyPr>
          <a:lstStyle/>
          <a:p>
            <a:r>
              <a:rPr lang="en-US" altLang="zh-CN" b="1" dirty="0">
                <a:solidFill>
                  <a:srgbClr val="0000FF"/>
                </a:solidFill>
                <a:latin typeface="微软雅黑" panose="020B0503020204020204" pitchFamily="34" charset="-122"/>
                <a:ea typeface="微软雅黑" panose="020B0503020204020204" pitchFamily="34" charset="-122"/>
              </a:rPr>
              <a:t>Python</a:t>
            </a:r>
            <a:r>
              <a:rPr lang="zh-CN" altLang="en-US" b="1" dirty="0">
                <a:solidFill>
                  <a:srgbClr val="0000FF"/>
                </a:solidFill>
                <a:latin typeface="微软雅黑" panose="020B0503020204020204" pitchFamily="34" charset="-122"/>
                <a:ea typeface="微软雅黑" panose="020B0503020204020204" pitchFamily="34" charset="-122"/>
              </a:rPr>
              <a:t>代码示例</a:t>
            </a:r>
            <a:endParaRPr lang="pl-PL" altLang="zh-CN" b="1" dirty="0">
              <a:solidFill>
                <a:srgbClr val="0000FF"/>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76BF70FB-7202-4811-8F8C-45DA1E28114D}"/>
              </a:ext>
            </a:extLst>
          </p:cNvPr>
          <p:cNvSpPr/>
          <p:nvPr/>
        </p:nvSpPr>
        <p:spPr>
          <a:xfrm>
            <a:off x="786101" y="2852936"/>
            <a:ext cx="7433974" cy="3108543"/>
          </a:xfrm>
          <a:prstGeom prst="rect">
            <a:avLst/>
          </a:prstGeom>
          <a:solidFill>
            <a:schemeClr val="accent6">
              <a:lumMod val="60000"/>
              <a:lumOff val="40000"/>
            </a:schemeClr>
          </a:solidFill>
        </p:spPr>
        <p:txBody>
          <a:bodyPr wrap="square">
            <a:spAutoFit/>
          </a:bodyPr>
          <a:lstStyle/>
          <a:p>
            <a:pPr algn="l"/>
            <a:r>
              <a:rPr lang="en-US" altLang="zh-CN" sz="1400" b="1" dirty="0">
                <a:solidFill>
                  <a:srgbClr val="0000FF"/>
                </a:solidFill>
                <a:latin typeface="Consolas" panose="020B0609020204030204" pitchFamily="49" charset="0"/>
              </a:rPr>
              <a:t>from</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docxtpl</a:t>
            </a:r>
            <a:r>
              <a:rPr lang="en-US" altLang="zh-CN" sz="1400" dirty="0">
                <a:solidFill>
                  <a:srgbClr val="000000"/>
                </a:solidFill>
                <a:latin typeface="Consolas" panose="020B0609020204030204" pitchFamily="49" charset="0"/>
              </a:rPr>
              <a:t> </a:t>
            </a:r>
            <a:r>
              <a:rPr lang="en-US" altLang="zh-CN" sz="1400" b="1" dirty="0">
                <a:solidFill>
                  <a:srgbClr val="0000FF"/>
                </a:solidFill>
                <a:latin typeface="Consolas" panose="020B0609020204030204" pitchFamily="49" charset="0"/>
              </a:rPr>
              <a:t>import</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DocxTemplate</a:t>
            </a:r>
            <a:endParaRPr lang="en-US" altLang="zh-CN" sz="1400" dirty="0">
              <a:solidFill>
                <a:srgbClr val="000000"/>
              </a:solidFill>
              <a:latin typeface="Consolas" panose="020B0609020204030204" pitchFamily="49" charset="0"/>
            </a:endParaRPr>
          </a:p>
          <a:p>
            <a:pPr algn="l"/>
            <a:r>
              <a:rPr lang="en-US" altLang="zh-CN" sz="1400" b="1" dirty="0">
                <a:solidFill>
                  <a:srgbClr val="0000FF"/>
                </a:solidFill>
                <a:latin typeface="Consolas" panose="020B0609020204030204" pitchFamily="49" charset="0"/>
              </a:rPr>
              <a:t>from</a:t>
            </a:r>
            <a:r>
              <a:rPr lang="en-US" altLang="zh-CN" sz="1400" dirty="0">
                <a:solidFill>
                  <a:srgbClr val="000000"/>
                </a:solidFill>
                <a:latin typeface="Consolas" panose="020B0609020204030204" pitchFamily="49" charset="0"/>
              </a:rPr>
              <a:t> datetime </a:t>
            </a:r>
            <a:r>
              <a:rPr lang="en-US" altLang="zh-CN" sz="1400" b="1" dirty="0">
                <a:solidFill>
                  <a:srgbClr val="0000FF"/>
                </a:solidFill>
                <a:latin typeface="Consolas" panose="020B0609020204030204" pitchFamily="49" charset="0"/>
              </a:rPr>
              <a:t>import</a:t>
            </a:r>
            <a:r>
              <a:rPr lang="en-US" altLang="zh-CN" sz="1400" dirty="0">
                <a:solidFill>
                  <a:srgbClr val="000000"/>
                </a:solidFill>
                <a:latin typeface="Consolas" panose="020B0609020204030204" pitchFamily="49" charset="0"/>
              </a:rPr>
              <a:t> datetime</a:t>
            </a:r>
          </a:p>
          <a:p>
            <a:pPr algn="l"/>
            <a:endParaRPr lang="zh-CN" altLang="en-US" sz="1400" dirty="0">
              <a:solidFill>
                <a:srgbClr val="000000"/>
              </a:solidFill>
              <a:latin typeface="Consolas" panose="020B0609020204030204" pitchFamily="49" charset="0"/>
            </a:endParaRPr>
          </a:p>
          <a:p>
            <a:pPr algn="l"/>
            <a:r>
              <a:rPr lang="en-US" altLang="zh-CN" sz="1400" dirty="0" err="1">
                <a:solidFill>
                  <a:srgbClr val="000000"/>
                </a:solidFill>
                <a:latin typeface="Consolas" panose="020B0609020204030204" pitchFamily="49" charset="0"/>
              </a:rPr>
              <a:t>tpl</a:t>
            </a:r>
            <a:r>
              <a:rPr lang="en-US" altLang="zh-CN" sz="1400" dirty="0">
                <a:solidFill>
                  <a:srgbClr val="000000"/>
                </a:solidFill>
                <a:latin typeface="Consolas" panose="020B0609020204030204" pitchFamily="49" charset="0"/>
              </a:rPr>
              <a:t> </a:t>
            </a:r>
            <a:r>
              <a:rPr lang="en-US" altLang="zh-CN" sz="1400" dirty="0">
                <a:solidFill>
                  <a:srgbClr val="800040"/>
                </a:solidFill>
                <a:latin typeface="Consolas" panose="020B0609020204030204" pitchFamily="49" charset="0"/>
              </a:rPr>
              <a:t>=</a:t>
            </a:r>
            <a:r>
              <a:rPr lang="en-US" altLang="zh-CN" sz="1400" dirty="0">
                <a:solidFill>
                  <a:srgbClr val="000000"/>
                </a:solidFill>
                <a:latin typeface="Consolas" panose="020B0609020204030204" pitchFamily="49" charset="0"/>
              </a:rPr>
              <a:t> </a:t>
            </a:r>
            <a:r>
              <a:rPr lang="en-US" altLang="zh-CN" sz="1400" dirty="0" err="1">
                <a:solidFill>
                  <a:srgbClr val="800040"/>
                </a:solidFill>
                <a:latin typeface="Consolas" panose="020B0609020204030204" pitchFamily="49" charset="0"/>
              </a:rPr>
              <a:t>DocxTemplate</a:t>
            </a:r>
            <a:r>
              <a:rPr lang="en-US" altLang="zh-CN" sz="1400" dirty="0">
                <a:solidFill>
                  <a:srgbClr val="000000"/>
                </a:solidFill>
                <a:latin typeface="Consolas" panose="020B0609020204030204" pitchFamily="49" charset="0"/>
              </a:rPr>
              <a:t>(</a:t>
            </a:r>
            <a:r>
              <a:rPr lang="en-US" altLang="zh-CN" sz="1400" dirty="0">
                <a:solidFill>
                  <a:srgbClr val="FF00FF"/>
                </a:solidFill>
                <a:latin typeface="Consolas" panose="020B0609020204030204" pitchFamily="49" charset="0"/>
              </a:rPr>
              <a:t>'</a:t>
            </a:r>
            <a:r>
              <a:rPr lang="zh-CN" altLang="en-US" sz="1400" dirty="0">
                <a:solidFill>
                  <a:srgbClr val="FF00FF"/>
                </a:solidFill>
                <a:latin typeface="微软雅黑" panose="020B0503020204020204" pitchFamily="34" charset="-122"/>
                <a:ea typeface="微软雅黑" panose="020B0503020204020204" pitchFamily="34" charset="-122"/>
              </a:rPr>
              <a:t>请假条模板</a:t>
            </a:r>
            <a:r>
              <a:rPr lang="en-US" altLang="zh-CN" sz="1400" dirty="0">
                <a:solidFill>
                  <a:srgbClr val="FF00FF"/>
                </a:solidFill>
                <a:latin typeface="Consolas" panose="020B0609020204030204" pitchFamily="49" charset="0"/>
                <a:ea typeface="微软雅黑" panose="020B0503020204020204" pitchFamily="34" charset="-122"/>
              </a:rPr>
              <a:t>.docx'</a:t>
            </a:r>
            <a:r>
              <a:rPr lang="en-US" altLang="zh-CN" sz="1400" dirty="0">
                <a:solidFill>
                  <a:srgbClr val="000000"/>
                </a:solidFill>
                <a:latin typeface="Consolas" panose="020B0609020204030204" pitchFamily="49" charset="0"/>
                <a:ea typeface="微软雅黑" panose="020B0503020204020204" pitchFamily="34" charset="-122"/>
              </a:rPr>
              <a:t>)</a:t>
            </a:r>
          </a:p>
          <a:p>
            <a:pPr algn="l"/>
            <a:r>
              <a:rPr lang="en-US" altLang="zh-CN" sz="1400" dirty="0">
                <a:solidFill>
                  <a:srgbClr val="000000"/>
                </a:solidFill>
                <a:latin typeface="Consolas" panose="020B0609020204030204" pitchFamily="49" charset="0"/>
                <a:ea typeface="微软雅黑" panose="020B0503020204020204" pitchFamily="34" charset="-122"/>
              </a:rPr>
              <a:t>context </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p>
          <a:p>
            <a:pPr algn="l"/>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'name'</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a:t>
            </a:r>
            <a:r>
              <a:rPr lang="zh-CN" altLang="en-US" sz="1400" dirty="0">
                <a:solidFill>
                  <a:srgbClr val="FF00FF"/>
                </a:solidFill>
                <a:latin typeface="微软雅黑" panose="020B0503020204020204" pitchFamily="34" charset="-122"/>
                <a:ea typeface="微软雅黑" panose="020B0503020204020204" pitchFamily="34" charset="-122"/>
              </a:rPr>
              <a:t>郭德纲</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err="1">
                <a:solidFill>
                  <a:srgbClr val="FF00FF"/>
                </a:solidFill>
                <a:latin typeface="Consolas" panose="020B0609020204030204" pitchFamily="49" charset="0"/>
                <a:ea typeface="微软雅黑" panose="020B0503020204020204" pitchFamily="34" charset="-122"/>
              </a:rPr>
              <a:t>sno</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'2017001'</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'college'</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a:t>
            </a:r>
            <a:r>
              <a:rPr lang="zh-CN" altLang="en-US" sz="1400" dirty="0">
                <a:solidFill>
                  <a:srgbClr val="FF00FF"/>
                </a:solidFill>
                <a:latin typeface="微软雅黑" panose="020B0503020204020204" pitchFamily="34" charset="-122"/>
                <a:ea typeface="微软雅黑" panose="020B0503020204020204" pitchFamily="34" charset="-122"/>
              </a:rPr>
              <a:t>生命科学技术学院</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a:t>
            </a:r>
          </a:p>
          <a:p>
            <a:pPr algn="l"/>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'grade'</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'2017</a:t>
            </a:r>
            <a:r>
              <a:rPr lang="zh-CN" altLang="en-US" sz="1400" dirty="0">
                <a:solidFill>
                  <a:srgbClr val="FF00FF"/>
                </a:solidFill>
                <a:latin typeface="微软雅黑" panose="020B0503020204020204" pitchFamily="34" charset="-122"/>
                <a:ea typeface="微软雅黑" panose="020B0503020204020204" pitchFamily="34" charset="-122"/>
              </a:rPr>
              <a:t>级</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'phone'</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'18903730000'</a:t>
            </a:r>
            <a:r>
              <a:rPr lang="en-US" altLang="zh-CN" sz="1400" dirty="0">
                <a:solidFill>
                  <a:srgbClr val="000000"/>
                </a:solidFill>
                <a:latin typeface="Consolas" panose="020B0609020204030204" pitchFamily="49" charset="0"/>
                <a:ea typeface="微软雅黑" panose="020B0503020204020204" pitchFamily="34" charset="-122"/>
              </a:rPr>
              <a:t>,</a:t>
            </a:r>
            <a:r>
              <a:rPr lang="en-US" altLang="zh-CN" sz="1400" dirty="0">
                <a:solidFill>
                  <a:srgbClr val="FF00FF"/>
                </a:solidFill>
                <a:latin typeface="Consolas" panose="020B0609020204030204" pitchFamily="49" charset="0"/>
                <a:ea typeface="微软雅黑" panose="020B0503020204020204" pitchFamily="34" charset="-122"/>
              </a:rPr>
              <a:t>'syear'</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00"/>
                </a:solidFill>
                <a:latin typeface="Consolas" panose="020B0609020204030204" pitchFamily="49" charset="0"/>
                <a:ea typeface="微软雅黑" panose="020B0503020204020204" pitchFamily="34" charset="-122"/>
              </a:rPr>
              <a:t>2019</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err="1">
                <a:solidFill>
                  <a:srgbClr val="FF00FF"/>
                </a:solidFill>
                <a:latin typeface="Consolas" panose="020B0609020204030204" pitchFamily="49" charset="0"/>
                <a:ea typeface="微软雅黑" panose="020B0503020204020204" pitchFamily="34" charset="-122"/>
              </a:rPr>
              <a:t>smonth</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00"/>
                </a:solidFill>
                <a:latin typeface="Consolas" panose="020B0609020204030204" pitchFamily="49" charset="0"/>
                <a:ea typeface="微软雅黑" panose="020B0503020204020204" pitchFamily="34" charset="-122"/>
              </a:rPr>
              <a:t>12</a:t>
            </a:r>
            <a:r>
              <a:rPr lang="en-US" altLang="zh-CN" sz="1400" dirty="0">
                <a:solidFill>
                  <a:srgbClr val="000000"/>
                </a:solidFill>
                <a:latin typeface="Consolas" panose="020B0609020204030204" pitchFamily="49" charset="0"/>
                <a:ea typeface="微软雅黑" panose="020B0503020204020204" pitchFamily="34" charset="-122"/>
              </a:rPr>
              <a:t>, </a:t>
            </a:r>
          </a:p>
          <a:p>
            <a:pPr algn="l"/>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err="1">
                <a:solidFill>
                  <a:srgbClr val="FF00FF"/>
                </a:solidFill>
                <a:latin typeface="Consolas" panose="020B0609020204030204" pitchFamily="49" charset="0"/>
                <a:ea typeface="微软雅黑" panose="020B0503020204020204" pitchFamily="34" charset="-122"/>
              </a:rPr>
              <a:t>sday</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00"/>
                </a:solidFill>
                <a:latin typeface="Consolas" panose="020B0609020204030204" pitchFamily="49" charset="0"/>
                <a:ea typeface="微软雅黑" panose="020B0503020204020204" pitchFamily="34" charset="-122"/>
              </a:rPr>
              <a:t>16</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err="1">
                <a:solidFill>
                  <a:srgbClr val="FF00FF"/>
                </a:solidFill>
                <a:latin typeface="Consolas" panose="020B0609020204030204" pitchFamily="49" charset="0"/>
                <a:ea typeface="微软雅黑" panose="020B0503020204020204" pitchFamily="34" charset="-122"/>
              </a:rPr>
              <a:t>eyear</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00"/>
                </a:solidFill>
                <a:latin typeface="Consolas" panose="020B0609020204030204" pitchFamily="49" charset="0"/>
                <a:ea typeface="微软雅黑" panose="020B0503020204020204" pitchFamily="34" charset="-122"/>
              </a:rPr>
              <a:t>2019</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err="1">
                <a:solidFill>
                  <a:srgbClr val="FF00FF"/>
                </a:solidFill>
                <a:latin typeface="Consolas" panose="020B0609020204030204" pitchFamily="49" charset="0"/>
                <a:ea typeface="微软雅黑" panose="020B0503020204020204" pitchFamily="34" charset="-122"/>
              </a:rPr>
              <a:t>emonth</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00"/>
                </a:solidFill>
                <a:latin typeface="Consolas" panose="020B0609020204030204" pitchFamily="49" charset="0"/>
                <a:ea typeface="微软雅黑" panose="020B0503020204020204" pitchFamily="34" charset="-122"/>
              </a:rPr>
              <a:t>12</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err="1">
                <a:solidFill>
                  <a:srgbClr val="FF00FF"/>
                </a:solidFill>
                <a:latin typeface="Consolas" panose="020B0609020204030204" pitchFamily="49" charset="0"/>
                <a:ea typeface="微软雅黑" panose="020B0503020204020204" pitchFamily="34" charset="-122"/>
              </a:rPr>
              <a:t>sday</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00"/>
                </a:solidFill>
                <a:latin typeface="Consolas" panose="020B0609020204030204" pitchFamily="49" charset="0"/>
                <a:ea typeface="微软雅黑" panose="020B0503020204020204" pitchFamily="34" charset="-122"/>
              </a:rPr>
              <a:t>20</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err="1">
                <a:solidFill>
                  <a:srgbClr val="FF00FF"/>
                </a:solidFill>
                <a:latin typeface="Consolas" panose="020B0609020204030204" pitchFamily="49" charset="0"/>
                <a:ea typeface="微软雅黑" panose="020B0503020204020204" pitchFamily="34" charset="-122"/>
              </a:rPr>
              <a:t>dno</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00"/>
                </a:solidFill>
                <a:latin typeface="Consolas" panose="020B0609020204030204" pitchFamily="49" charset="0"/>
                <a:ea typeface="微软雅黑" panose="020B0503020204020204" pitchFamily="34" charset="-122"/>
              </a:rPr>
              <a:t>5</a:t>
            </a:r>
            <a:r>
              <a:rPr lang="en-US" altLang="zh-CN" sz="1400" dirty="0">
                <a:solidFill>
                  <a:srgbClr val="000000"/>
                </a:solidFill>
                <a:latin typeface="Consolas" panose="020B0609020204030204" pitchFamily="49" charset="0"/>
                <a:ea typeface="微软雅黑" panose="020B0503020204020204" pitchFamily="34" charset="-122"/>
              </a:rPr>
              <a:t>,</a:t>
            </a:r>
          </a:p>
          <a:p>
            <a:pPr algn="l"/>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'reason'</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a:t>
            </a:r>
            <a:r>
              <a:rPr lang="zh-CN" altLang="en-US" sz="1400" dirty="0">
                <a:solidFill>
                  <a:srgbClr val="FF00FF"/>
                </a:solidFill>
                <a:latin typeface="微软雅黑" panose="020B0503020204020204" pitchFamily="34" charset="-122"/>
                <a:ea typeface="微软雅黑" panose="020B0503020204020204" pitchFamily="34" charset="-122"/>
              </a:rPr>
              <a:t>世界那么大，我想去看看。</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'reply'</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a:t>
            </a:r>
            <a:r>
              <a:rPr lang="zh-CN" altLang="en-US" sz="1400" dirty="0">
                <a:solidFill>
                  <a:srgbClr val="FF00FF"/>
                </a:solidFill>
                <a:latin typeface="微软雅黑" panose="020B0503020204020204" pitchFamily="34" charset="-122"/>
                <a:ea typeface="微软雅黑" panose="020B0503020204020204" pitchFamily="34" charset="-122"/>
              </a:rPr>
              <a:t>同意</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a:t>
            </a:r>
          </a:p>
          <a:p>
            <a:pPr algn="l"/>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'year'</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err="1">
                <a:solidFill>
                  <a:srgbClr val="000000"/>
                </a:solidFill>
                <a:latin typeface="Consolas" panose="020B0609020204030204" pitchFamily="49" charset="0"/>
                <a:ea typeface="微软雅黑" panose="020B0503020204020204" pitchFamily="34" charset="-122"/>
              </a:rPr>
              <a:t>datetime.</a:t>
            </a:r>
            <a:r>
              <a:rPr lang="en-US" altLang="zh-CN" sz="1400" dirty="0" err="1">
                <a:solidFill>
                  <a:srgbClr val="800040"/>
                </a:solidFill>
                <a:latin typeface="Consolas" panose="020B0609020204030204" pitchFamily="49" charset="0"/>
                <a:ea typeface="微软雅黑" panose="020B0503020204020204" pitchFamily="34" charset="-122"/>
              </a:rPr>
              <a:t>now</a:t>
            </a:r>
            <a:r>
              <a:rPr lang="en-US" altLang="zh-CN" sz="1400" dirty="0">
                <a:solidFill>
                  <a:srgbClr val="000000"/>
                </a:solidFill>
                <a:latin typeface="Consolas" panose="020B0609020204030204" pitchFamily="49" charset="0"/>
                <a:ea typeface="微软雅黑" panose="020B0503020204020204" pitchFamily="34" charset="-122"/>
              </a:rPr>
              <a:t>().year, </a:t>
            </a:r>
            <a:r>
              <a:rPr lang="en-US" altLang="zh-CN" sz="1400" dirty="0">
                <a:solidFill>
                  <a:srgbClr val="FF00FF"/>
                </a:solidFill>
                <a:latin typeface="Consolas" panose="020B0609020204030204" pitchFamily="49" charset="0"/>
                <a:ea typeface="微软雅黑" panose="020B0503020204020204" pitchFamily="34" charset="-122"/>
              </a:rPr>
              <a:t>'month'</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err="1">
                <a:solidFill>
                  <a:srgbClr val="000000"/>
                </a:solidFill>
                <a:latin typeface="Consolas" panose="020B0609020204030204" pitchFamily="49" charset="0"/>
                <a:ea typeface="微软雅黑" panose="020B0503020204020204" pitchFamily="34" charset="-122"/>
              </a:rPr>
              <a:t>datetime.</a:t>
            </a:r>
            <a:r>
              <a:rPr lang="en-US" altLang="zh-CN" sz="1400" dirty="0" err="1">
                <a:solidFill>
                  <a:srgbClr val="800040"/>
                </a:solidFill>
                <a:latin typeface="Consolas" panose="020B0609020204030204" pitchFamily="49" charset="0"/>
                <a:ea typeface="微软雅黑" panose="020B0503020204020204" pitchFamily="34" charset="-122"/>
              </a:rPr>
              <a:t>now</a:t>
            </a:r>
            <a:r>
              <a:rPr lang="en-US" altLang="zh-CN" sz="1400" dirty="0">
                <a:solidFill>
                  <a:srgbClr val="000000"/>
                </a:solidFill>
                <a:latin typeface="Consolas" panose="020B0609020204030204" pitchFamily="49" charset="0"/>
                <a:ea typeface="微软雅黑" panose="020B0503020204020204" pitchFamily="34" charset="-122"/>
              </a:rPr>
              <a:t>().month, </a:t>
            </a:r>
          </a:p>
          <a:p>
            <a:pPr algn="l"/>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'day'</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err="1">
                <a:solidFill>
                  <a:srgbClr val="000000"/>
                </a:solidFill>
                <a:latin typeface="Consolas" panose="020B0609020204030204" pitchFamily="49" charset="0"/>
                <a:ea typeface="微软雅黑" panose="020B0503020204020204" pitchFamily="34" charset="-122"/>
              </a:rPr>
              <a:t>datetime.</a:t>
            </a:r>
            <a:r>
              <a:rPr lang="en-US" altLang="zh-CN" sz="1400" dirty="0" err="1">
                <a:solidFill>
                  <a:srgbClr val="800040"/>
                </a:solidFill>
                <a:latin typeface="Consolas" panose="020B0609020204030204" pitchFamily="49" charset="0"/>
                <a:ea typeface="微软雅黑" panose="020B0503020204020204" pitchFamily="34" charset="-122"/>
              </a:rPr>
              <a:t>now</a:t>
            </a:r>
            <a:r>
              <a:rPr lang="en-US" altLang="zh-CN" sz="1400" dirty="0">
                <a:solidFill>
                  <a:srgbClr val="000000"/>
                </a:solidFill>
                <a:latin typeface="Consolas" panose="020B0609020204030204" pitchFamily="49" charset="0"/>
                <a:ea typeface="微软雅黑" panose="020B0503020204020204" pitchFamily="34" charset="-122"/>
              </a:rPr>
              <a:t>().day, </a:t>
            </a:r>
          </a:p>
          <a:p>
            <a:pPr algn="l"/>
            <a:r>
              <a:rPr lang="zh-CN" altLang="en-US"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000000"/>
                </a:solidFill>
                <a:latin typeface="Consolas" panose="020B0609020204030204" pitchFamily="49" charset="0"/>
                <a:ea typeface="微软雅黑" panose="020B0503020204020204" pitchFamily="34" charset="-122"/>
              </a:rPr>
              <a:t>}</a:t>
            </a:r>
          </a:p>
          <a:p>
            <a:pPr algn="l"/>
            <a:r>
              <a:rPr lang="en-US" altLang="zh-CN" sz="1400" dirty="0" err="1">
                <a:solidFill>
                  <a:srgbClr val="000000"/>
                </a:solidFill>
                <a:latin typeface="Consolas" panose="020B0609020204030204" pitchFamily="49" charset="0"/>
                <a:ea typeface="微软雅黑" panose="020B0503020204020204" pitchFamily="34" charset="-122"/>
              </a:rPr>
              <a:t>tpl.</a:t>
            </a:r>
            <a:r>
              <a:rPr lang="en-US" altLang="zh-CN" sz="1400" dirty="0" err="1">
                <a:solidFill>
                  <a:srgbClr val="800040"/>
                </a:solidFill>
                <a:latin typeface="Consolas" panose="020B0609020204030204" pitchFamily="49" charset="0"/>
                <a:ea typeface="微软雅黑" panose="020B0503020204020204" pitchFamily="34" charset="-122"/>
              </a:rPr>
              <a:t>render</a:t>
            </a:r>
            <a:r>
              <a:rPr lang="en-US" altLang="zh-CN" sz="1400" dirty="0">
                <a:solidFill>
                  <a:srgbClr val="000000"/>
                </a:solidFill>
                <a:latin typeface="Consolas" panose="020B0609020204030204" pitchFamily="49" charset="0"/>
                <a:ea typeface="微软雅黑" panose="020B0503020204020204" pitchFamily="34" charset="-122"/>
              </a:rPr>
              <a:t>(context)</a:t>
            </a:r>
          </a:p>
          <a:p>
            <a:pPr algn="l"/>
            <a:r>
              <a:rPr lang="en-US" altLang="zh-CN" sz="1400" dirty="0" err="1">
                <a:solidFill>
                  <a:srgbClr val="000000"/>
                </a:solidFill>
                <a:latin typeface="Consolas" panose="020B0609020204030204" pitchFamily="49" charset="0"/>
                <a:ea typeface="微软雅黑" panose="020B0503020204020204" pitchFamily="34" charset="-122"/>
              </a:rPr>
              <a:t>tpl.</a:t>
            </a:r>
            <a:r>
              <a:rPr lang="en-US" altLang="zh-CN" sz="1400" dirty="0" err="1">
                <a:solidFill>
                  <a:srgbClr val="800040"/>
                </a:solidFill>
                <a:latin typeface="Consolas" panose="020B0609020204030204" pitchFamily="49" charset="0"/>
                <a:ea typeface="微软雅黑" panose="020B0503020204020204" pitchFamily="34" charset="-122"/>
              </a:rPr>
              <a:t>save</a:t>
            </a:r>
            <a:r>
              <a:rPr lang="en-US" altLang="zh-CN" sz="1400" dirty="0">
                <a:solidFill>
                  <a:srgbClr val="000000"/>
                </a:solidFill>
                <a:latin typeface="Consolas" panose="020B0609020204030204" pitchFamily="49" charset="0"/>
                <a:ea typeface="微软雅黑" panose="020B0503020204020204" pitchFamily="34" charset="-122"/>
              </a:rPr>
              <a:t>(</a:t>
            </a:r>
            <a:r>
              <a:rPr lang="en-US" altLang="zh-CN" sz="1400" dirty="0">
                <a:solidFill>
                  <a:srgbClr val="FF00FF"/>
                </a:solidFill>
                <a:latin typeface="Consolas" panose="020B0609020204030204" pitchFamily="49" charset="0"/>
                <a:ea typeface="微软雅黑" panose="020B0503020204020204" pitchFamily="34" charset="-122"/>
              </a:rPr>
              <a:t>'{}</a:t>
            </a:r>
            <a:r>
              <a:rPr lang="zh-CN" altLang="en-US" sz="1400" dirty="0">
                <a:solidFill>
                  <a:srgbClr val="FF00FF"/>
                </a:solidFill>
                <a:latin typeface="微软雅黑" panose="020B0503020204020204" pitchFamily="34" charset="-122"/>
                <a:ea typeface="微软雅黑" panose="020B0503020204020204" pitchFamily="34" charset="-122"/>
              </a:rPr>
              <a:t>的请假条</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err="1">
                <a:solidFill>
                  <a:srgbClr val="FF00FF"/>
                </a:solidFill>
                <a:latin typeface="Consolas" panose="020B0609020204030204" pitchFamily="49" charset="0"/>
                <a:ea typeface="微软雅黑" panose="020B0503020204020204" pitchFamily="34" charset="-122"/>
              </a:rPr>
              <a:t>docx'</a:t>
            </a:r>
            <a:r>
              <a:rPr lang="en-US" altLang="zh-CN" sz="1400" dirty="0" err="1">
                <a:solidFill>
                  <a:srgbClr val="000000"/>
                </a:solidFill>
                <a:latin typeface="Consolas" panose="020B0609020204030204" pitchFamily="49" charset="0"/>
                <a:ea typeface="微软雅黑" panose="020B0503020204020204" pitchFamily="34" charset="-122"/>
              </a:rPr>
              <a:t>.</a:t>
            </a:r>
            <a:r>
              <a:rPr lang="en-US" altLang="zh-CN" sz="1400" b="1" dirty="0" err="1">
                <a:solidFill>
                  <a:srgbClr val="0000FF"/>
                </a:solidFill>
                <a:latin typeface="Consolas" panose="020B0609020204030204" pitchFamily="49" charset="0"/>
                <a:ea typeface="微软雅黑" panose="020B0503020204020204" pitchFamily="34" charset="-122"/>
              </a:rPr>
              <a:t>format</a:t>
            </a:r>
            <a:r>
              <a:rPr lang="en-US" altLang="zh-CN" sz="1400" dirty="0">
                <a:solidFill>
                  <a:srgbClr val="000000"/>
                </a:solidFill>
                <a:latin typeface="Consolas" panose="020B0609020204030204" pitchFamily="49" charset="0"/>
                <a:ea typeface="微软雅黑" panose="020B0503020204020204" pitchFamily="34" charset="-122"/>
              </a:rPr>
              <a:t>(context[</a:t>
            </a:r>
            <a:r>
              <a:rPr lang="en-US" altLang="zh-CN" sz="1400" dirty="0">
                <a:solidFill>
                  <a:srgbClr val="FF00FF"/>
                </a:solidFill>
                <a:latin typeface="Consolas" panose="020B0609020204030204" pitchFamily="49" charset="0"/>
                <a:ea typeface="微软雅黑" panose="020B0503020204020204" pitchFamily="34" charset="-122"/>
              </a:rPr>
              <a:t>'name'</a:t>
            </a:r>
            <a:r>
              <a:rPr lang="en-US" altLang="zh-CN" sz="1400" dirty="0">
                <a:solidFill>
                  <a:srgbClr val="000000"/>
                </a:solidFill>
                <a:latin typeface="Consolas" panose="020B0609020204030204" pitchFamily="49" charset="0"/>
                <a:ea typeface="微软雅黑" panose="020B0503020204020204" pitchFamily="34" charset="-122"/>
              </a:rPr>
              <a:t>]))</a:t>
            </a:r>
            <a:endParaRPr lang="zh-CN" altLang="en-US" sz="1400" dirty="0"/>
          </a:p>
        </p:txBody>
      </p:sp>
    </p:spTree>
    <p:extLst>
      <p:ext uri="{BB962C8B-B14F-4D97-AF65-F5344CB8AC3E}">
        <p14:creationId xmlns:p14="http://schemas.microsoft.com/office/powerpoint/2010/main" val="21570461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0C2DB11-01D6-45FF-B02C-1EC841A18DB0}"/>
              </a:ext>
            </a:extLst>
          </p:cNvPr>
          <p:cNvSpPr>
            <a:spLocks noGrp="1"/>
          </p:cNvSpPr>
          <p:nvPr>
            <p:ph idx="1"/>
          </p:nvPr>
        </p:nvSpPr>
        <p:spPr/>
        <p:txBody>
          <a:bodyPr/>
          <a:lstStyle/>
          <a:p>
            <a:r>
              <a:rPr lang="zh-CN" altLang="en-US" dirty="0"/>
              <a:t>本课程考试</a:t>
            </a:r>
            <a:endParaRPr lang="en-US" altLang="zh-CN" dirty="0"/>
          </a:p>
          <a:p>
            <a:pPr marL="449262" lvl="1" indent="0">
              <a:buNone/>
            </a:pPr>
            <a:r>
              <a:rPr lang="zh-CN" altLang="en-US" dirty="0"/>
              <a:t>考试时间</a:t>
            </a:r>
            <a:r>
              <a:rPr lang="en-US" altLang="zh-CN" dirty="0"/>
              <a:t>80</a:t>
            </a:r>
            <a:r>
              <a:rPr lang="zh-CN" altLang="en-US" dirty="0"/>
              <a:t>分钟，满分</a:t>
            </a:r>
            <a:r>
              <a:rPr lang="en-US" altLang="zh-CN" dirty="0"/>
              <a:t>100</a:t>
            </a:r>
            <a:r>
              <a:rPr lang="zh-CN" altLang="en-US" dirty="0"/>
              <a:t>分。</a:t>
            </a:r>
            <a:endParaRPr lang="en-US" altLang="zh-CN" dirty="0"/>
          </a:p>
          <a:p>
            <a:pPr lvl="1"/>
            <a:r>
              <a:rPr lang="zh-CN" altLang="en-US" dirty="0"/>
              <a:t>单项选择题（</a:t>
            </a:r>
            <a:r>
              <a:rPr lang="en-US" altLang="zh-CN" dirty="0"/>
              <a:t>75</a:t>
            </a:r>
            <a:r>
              <a:rPr lang="zh-CN" altLang="en-US" dirty="0"/>
              <a:t>分）</a:t>
            </a:r>
            <a:endParaRPr lang="en-US" altLang="zh-CN" dirty="0"/>
          </a:p>
          <a:p>
            <a:pPr lvl="2"/>
            <a:r>
              <a:rPr lang="en-US" altLang="zh-CN" dirty="0">
                <a:solidFill>
                  <a:srgbClr val="0000FF"/>
                </a:solidFill>
              </a:rPr>
              <a:t>Python</a:t>
            </a:r>
            <a:r>
              <a:rPr lang="zh-CN" altLang="en-US" dirty="0">
                <a:solidFill>
                  <a:srgbClr val="0000FF"/>
                </a:solidFill>
              </a:rPr>
              <a:t>知识：</a:t>
            </a:r>
            <a:r>
              <a:rPr lang="en-US" altLang="zh-CN" dirty="0">
                <a:solidFill>
                  <a:srgbClr val="0000FF"/>
                </a:solidFill>
              </a:rPr>
              <a:t>25</a:t>
            </a:r>
            <a:r>
              <a:rPr lang="zh-CN" altLang="en-US" dirty="0">
                <a:solidFill>
                  <a:srgbClr val="0000FF"/>
                </a:solidFill>
              </a:rPr>
              <a:t>题</a:t>
            </a:r>
            <a:endParaRPr lang="en-US" altLang="zh-CN" dirty="0">
              <a:solidFill>
                <a:srgbClr val="0000FF"/>
              </a:solidFill>
            </a:endParaRPr>
          </a:p>
          <a:p>
            <a:pPr lvl="1"/>
            <a:r>
              <a:rPr lang="zh-CN" altLang="en-US" dirty="0"/>
              <a:t>编程操作题（</a:t>
            </a:r>
            <a:r>
              <a:rPr lang="en-US" altLang="zh-CN" dirty="0"/>
              <a:t>25</a:t>
            </a:r>
            <a:r>
              <a:rPr lang="zh-CN" altLang="en-US" dirty="0"/>
              <a:t>分）</a:t>
            </a:r>
            <a:endParaRPr lang="en-US" altLang="zh-CN" dirty="0"/>
          </a:p>
          <a:p>
            <a:pPr lvl="2"/>
            <a:r>
              <a:rPr lang="zh-CN" altLang="en-US" dirty="0">
                <a:solidFill>
                  <a:srgbClr val="0000FF"/>
                </a:solidFill>
              </a:rPr>
              <a:t>基础编程题：</a:t>
            </a:r>
            <a:r>
              <a:rPr lang="en-US" altLang="zh-CN" dirty="0">
                <a:solidFill>
                  <a:srgbClr val="0000FF"/>
                </a:solidFill>
              </a:rPr>
              <a:t>5</a:t>
            </a:r>
            <a:r>
              <a:rPr lang="zh-CN" altLang="en-US" dirty="0">
                <a:solidFill>
                  <a:srgbClr val="0000FF"/>
                </a:solidFill>
              </a:rPr>
              <a:t>题</a:t>
            </a:r>
            <a:endParaRPr lang="en-US" altLang="zh-CN" dirty="0">
              <a:solidFill>
                <a:srgbClr val="0000FF"/>
              </a:solidFill>
            </a:endParaRPr>
          </a:p>
          <a:p>
            <a:pPr lvl="2"/>
            <a:endParaRPr lang="zh-CN" altLang="en-US" dirty="0"/>
          </a:p>
        </p:txBody>
      </p:sp>
      <p:sp>
        <p:nvSpPr>
          <p:cNvPr id="3" name="标题 2">
            <a:extLst>
              <a:ext uri="{FF2B5EF4-FFF2-40B4-BE49-F238E27FC236}">
                <a16:creationId xmlns:a16="http://schemas.microsoft.com/office/drawing/2014/main" id="{DB9418EF-2FC7-401B-8ED2-60D28029A0B9}"/>
              </a:ext>
            </a:extLst>
          </p:cNvPr>
          <p:cNvSpPr>
            <a:spLocks noGrp="1"/>
          </p:cNvSpPr>
          <p:nvPr>
            <p:ph type="title"/>
          </p:nvPr>
        </p:nvSpPr>
        <p:spPr/>
        <p:txBody>
          <a:bodyPr/>
          <a:lstStyle/>
          <a:p>
            <a:r>
              <a:rPr lang="en-US" altLang="zh-CN" dirty="0"/>
              <a:t>2. </a:t>
            </a:r>
            <a:r>
              <a:rPr lang="zh-CN" altLang="en-US" dirty="0"/>
              <a:t>题型详解</a:t>
            </a:r>
          </a:p>
        </p:txBody>
      </p:sp>
      <p:sp>
        <p:nvSpPr>
          <p:cNvPr id="4" name="灯片编号占位符 3">
            <a:extLst>
              <a:ext uri="{FF2B5EF4-FFF2-40B4-BE49-F238E27FC236}">
                <a16:creationId xmlns:a16="http://schemas.microsoft.com/office/drawing/2014/main" id="{7F490415-2565-4A83-AD56-A33B35B4A887}"/>
              </a:ext>
            </a:extLst>
          </p:cNvPr>
          <p:cNvSpPr>
            <a:spLocks noGrp="1"/>
          </p:cNvSpPr>
          <p:nvPr>
            <p:ph type="sldNum" sz="quarter" idx="4"/>
          </p:nvPr>
        </p:nvSpPr>
        <p:spPr/>
        <p:txBody>
          <a:bodyPr/>
          <a:lstStyle/>
          <a:p>
            <a:pPr>
              <a:defRPr/>
            </a:pPr>
            <a:fld id="{36D848D2-51D9-44DF-BA19-C693F18A832A}" type="slidenum">
              <a:rPr lang="en-US" altLang="zh-CN" smtClean="0"/>
              <a:pPr>
                <a:defRPr/>
              </a:pPr>
              <a:t>40</a:t>
            </a:fld>
            <a:endParaRPr lang="en-US" altLang="zh-CN"/>
          </a:p>
        </p:txBody>
      </p:sp>
    </p:spTree>
    <p:extLst>
      <p:ext uri="{BB962C8B-B14F-4D97-AF65-F5344CB8AC3E}">
        <p14:creationId xmlns:p14="http://schemas.microsoft.com/office/powerpoint/2010/main" val="31612079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0C2DB11-01D6-45FF-B02C-1EC841A18DB0}"/>
              </a:ext>
            </a:extLst>
          </p:cNvPr>
          <p:cNvSpPr>
            <a:spLocks noGrp="1"/>
          </p:cNvSpPr>
          <p:nvPr>
            <p:ph idx="1"/>
          </p:nvPr>
        </p:nvSpPr>
        <p:spPr/>
        <p:txBody>
          <a:bodyPr/>
          <a:lstStyle/>
          <a:p>
            <a:r>
              <a:rPr lang="en-US" altLang="zh-CN" dirty="0"/>
              <a:t>Python</a:t>
            </a:r>
            <a:r>
              <a:rPr lang="zh-CN" altLang="en-US" dirty="0"/>
              <a:t>知识单选题</a:t>
            </a:r>
            <a:endParaRPr lang="en-US" altLang="zh-CN" dirty="0"/>
          </a:p>
          <a:p>
            <a:pPr lvl="1"/>
            <a:r>
              <a:rPr lang="zh-CN" altLang="en-US" dirty="0"/>
              <a:t>下面不符合</a:t>
            </a:r>
            <a:r>
              <a:rPr lang="en-US" altLang="zh-CN" dirty="0"/>
              <a:t>Python</a:t>
            </a:r>
            <a:r>
              <a:rPr lang="zh-CN" altLang="en-US" dirty="0"/>
              <a:t>语言命名规则的是（   ）</a:t>
            </a:r>
            <a:endParaRPr lang="en-US" altLang="zh-CN" dirty="0"/>
          </a:p>
          <a:p>
            <a:pPr marL="890588" lvl="2" indent="0">
              <a:buNone/>
            </a:pPr>
            <a:r>
              <a:rPr lang="en-US" altLang="zh-CN" dirty="0"/>
              <a:t>A. monthly  B. Monthly  C. 3monthly  D. _Monthly3_</a:t>
            </a:r>
          </a:p>
          <a:p>
            <a:pPr lvl="1"/>
            <a:r>
              <a:rPr lang="zh-CN" altLang="en-US" dirty="0"/>
              <a:t>关于</a:t>
            </a:r>
            <a:r>
              <a:rPr lang="en-US" altLang="zh-CN" dirty="0"/>
              <a:t>Python</a:t>
            </a:r>
            <a:r>
              <a:rPr lang="zh-CN" altLang="en-US" dirty="0"/>
              <a:t>程序格式框架的描述，错误的是（   ）</a:t>
            </a:r>
            <a:endParaRPr lang="en-US" altLang="zh-CN" dirty="0"/>
          </a:p>
          <a:p>
            <a:pPr marL="890588" lvl="2" indent="0">
              <a:buNone/>
            </a:pPr>
            <a:r>
              <a:rPr lang="en-US" altLang="zh-CN" dirty="0"/>
              <a:t>A. </a:t>
            </a:r>
            <a:r>
              <a:rPr lang="zh-CN" altLang="en-US" dirty="0"/>
              <a:t>不采用严格的缩进表明程序框架</a:t>
            </a:r>
            <a:endParaRPr lang="en-US" altLang="zh-CN" dirty="0"/>
          </a:p>
          <a:p>
            <a:pPr marL="890588" lvl="2" indent="0">
              <a:buNone/>
            </a:pPr>
            <a:r>
              <a:rPr lang="en-US" altLang="zh-CN" dirty="0"/>
              <a:t>B. </a:t>
            </a:r>
            <a:r>
              <a:rPr lang="zh-CN" altLang="en-US" dirty="0"/>
              <a:t>缩进可使用</a:t>
            </a:r>
            <a:r>
              <a:rPr lang="en-US" altLang="zh-CN" dirty="0"/>
              <a:t>Tab</a:t>
            </a:r>
            <a:r>
              <a:rPr lang="zh-CN" altLang="en-US" dirty="0"/>
              <a:t>键实现</a:t>
            </a:r>
            <a:endParaRPr lang="en-US" altLang="zh-CN" dirty="0"/>
          </a:p>
          <a:p>
            <a:pPr marL="890588" lvl="2" indent="0">
              <a:buNone/>
            </a:pPr>
            <a:r>
              <a:rPr lang="en-US" altLang="zh-CN" dirty="0"/>
              <a:t>C. </a:t>
            </a:r>
            <a:r>
              <a:rPr lang="zh-CN" altLang="en-US" dirty="0"/>
              <a:t>单层缩进代码属于前最近邻的一行非缩进代码</a:t>
            </a:r>
            <a:endParaRPr lang="en-US" altLang="zh-CN" dirty="0"/>
          </a:p>
          <a:p>
            <a:pPr marL="890588" lvl="2" indent="0">
              <a:buNone/>
            </a:pPr>
            <a:r>
              <a:rPr lang="en-US" altLang="zh-CN" dirty="0"/>
              <a:t>D. </a:t>
            </a:r>
            <a:r>
              <a:rPr lang="zh-CN" altLang="en-US" dirty="0"/>
              <a:t>判断、循环、函数等语法形式能够通过缩进包含一组代码</a:t>
            </a:r>
            <a:endParaRPr lang="en-US" altLang="zh-CN" dirty="0"/>
          </a:p>
          <a:p>
            <a:pPr lvl="1"/>
            <a:endParaRPr lang="zh-CN" altLang="en-US" dirty="0"/>
          </a:p>
        </p:txBody>
      </p:sp>
      <p:sp>
        <p:nvSpPr>
          <p:cNvPr id="3" name="标题 2">
            <a:extLst>
              <a:ext uri="{FF2B5EF4-FFF2-40B4-BE49-F238E27FC236}">
                <a16:creationId xmlns:a16="http://schemas.microsoft.com/office/drawing/2014/main" id="{DB9418EF-2FC7-401B-8ED2-60D28029A0B9}"/>
              </a:ext>
            </a:extLst>
          </p:cNvPr>
          <p:cNvSpPr>
            <a:spLocks noGrp="1"/>
          </p:cNvSpPr>
          <p:nvPr>
            <p:ph type="title"/>
          </p:nvPr>
        </p:nvSpPr>
        <p:spPr/>
        <p:txBody>
          <a:bodyPr/>
          <a:lstStyle/>
          <a:p>
            <a:r>
              <a:rPr lang="en-US" altLang="zh-CN" dirty="0"/>
              <a:t>2. </a:t>
            </a:r>
            <a:r>
              <a:rPr lang="zh-CN" altLang="en-US" dirty="0"/>
              <a:t>题型详解</a:t>
            </a:r>
          </a:p>
        </p:txBody>
      </p:sp>
      <p:sp>
        <p:nvSpPr>
          <p:cNvPr id="4" name="灯片编号占位符 3">
            <a:extLst>
              <a:ext uri="{FF2B5EF4-FFF2-40B4-BE49-F238E27FC236}">
                <a16:creationId xmlns:a16="http://schemas.microsoft.com/office/drawing/2014/main" id="{7F490415-2565-4A83-AD56-A33B35B4A887}"/>
              </a:ext>
            </a:extLst>
          </p:cNvPr>
          <p:cNvSpPr>
            <a:spLocks noGrp="1"/>
          </p:cNvSpPr>
          <p:nvPr>
            <p:ph type="sldNum" sz="quarter" idx="4"/>
          </p:nvPr>
        </p:nvSpPr>
        <p:spPr/>
        <p:txBody>
          <a:bodyPr/>
          <a:lstStyle/>
          <a:p>
            <a:pPr>
              <a:defRPr/>
            </a:pPr>
            <a:fld id="{36D848D2-51D9-44DF-BA19-C693F18A832A}" type="slidenum">
              <a:rPr lang="en-US" altLang="zh-CN" smtClean="0"/>
              <a:pPr>
                <a:defRPr/>
              </a:pPr>
              <a:t>41</a:t>
            </a:fld>
            <a:endParaRPr lang="en-US" altLang="zh-CN"/>
          </a:p>
        </p:txBody>
      </p:sp>
      <p:sp>
        <p:nvSpPr>
          <p:cNvPr id="5" name="矩形 4">
            <a:extLst>
              <a:ext uri="{FF2B5EF4-FFF2-40B4-BE49-F238E27FC236}">
                <a16:creationId xmlns:a16="http://schemas.microsoft.com/office/drawing/2014/main" id="{46AD4821-5966-47E3-B79F-C06CCA1A5719}"/>
              </a:ext>
            </a:extLst>
          </p:cNvPr>
          <p:cNvSpPr/>
          <p:nvPr/>
        </p:nvSpPr>
        <p:spPr>
          <a:xfrm>
            <a:off x="6619296" y="1816249"/>
            <a:ext cx="391454" cy="461665"/>
          </a:xfrm>
          <a:prstGeom prst="rect">
            <a:avLst/>
          </a:prstGeom>
        </p:spPr>
        <p:txBody>
          <a:bodyPr wrap="non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C</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A7B46A7F-F456-43BE-BB14-B420894F4D50}"/>
              </a:ext>
            </a:extLst>
          </p:cNvPr>
          <p:cNvSpPr/>
          <p:nvPr/>
        </p:nvSpPr>
        <p:spPr>
          <a:xfrm>
            <a:off x="7526551" y="2824361"/>
            <a:ext cx="415498" cy="461665"/>
          </a:xfrm>
          <a:prstGeom prst="rect">
            <a:avLst/>
          </a:prstGeom>
        </p:spPr>
        <p:txBody>
          <a:bodyPr wrap="non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A</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1327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0C2DB11-01D6-45FF-B02C-1EC841A18DB0}"/>
              </a:ext>
            </a:extLst>
          </p:cNvPr>
          <p:cNvSpPr>
            <a:spLocks noGrp="1"/>
          </p:cNvSpPr>
          <p:nvPr>
            <p:ph idx="1"/>
          </p:nvPr>
        </p:nvSpPr>
        <p:spPr>
          <a:xfrm>
            <a:off x="395536" y="1052736"/>
            <a:ext cx="8352927" cy="5328592"/>
          </a:xfrm>
        </p:spPr>
        <p:txBody>
          <a:bodyPr>
            <a:normAutofit/>
          </a:bodyPr>
          <a:lstStyle/>
          <a:p>
            <a:r>
              <a:rPr lang="en-US" altLang="zh-CN" dirty="0"/>
              <a:t>Python</a:t>
            </a:r>
            <a:r>
              <a:rPr lang="zh-CN" altLang="en-US" dirty="0"/>
              <a:t>知识单选题</a:t>
            </a:r>
            <a:endParaRPr lang="en-US" altLang="zh-CN" dirty="0"/>
          </a:p>
          <a:p>
            <a:pPr lvl="1"/>
            <a:r>
              <a:rPr lang="en-US" altLang="zh-CN" dirty="0"/>
              <a:t>turtle</a:t>
            </a:r>
            <a:r>
              <a:rPr lang="zh-CN" altLang="en-US" dirty="0"/>
              <a:t>库绘制直线的函数是（   ）</a:t>
            </a:r>
            <a:endParaRPr lang="en-US" altLang="zh-CN" dirty="0"/>
          </a:p>
          <a:p>
            <a:pPr marL="890588" lvl="2" indent="0">
              <a:buNone/>
            </a:pPr>
            <a:r>
              <a:rPr lang="en-US" altLang="zh-CN" dirty="0"/>
              <a:t>A. </a:t>
            </a:r>
            <a:r>
              <a:rPr lang="en-US" altLang="zh-CN" dirty="0" err="1"/>
              <a:t>fd</a:t>
            </a:r>
            <a:r>
              <a:rPr lang="en-US" altLang="zh-CN" dirty="0"/>
              <a:t>()  B. pd()  C. circle() D. </a:t>
            </a:r>
            <a:r>
              <a:rPr lang="en-US" altLang="zh-CN" dirty="0" err="1"/>
              <a:t>seth</a:t>
            </a:r>
            <a:r>
              <a:rPr lang="en-US" altLang="zh-CN" dirty="0"/>
              <a:t>()</a:t>
            </a:r>
          </a:p>
          <a:p>
            <a:pPr lvl="1"/>
            <a:r>
              <a:rPr lang="zh-CN" altLang="en-US" dirty="0"/>
              <a:t>假设</a:t>
            </a:r>
            <a:r>
              <a:rPr lang="en-US" altLang="zh-CN" dirty="0"/>
              <a:t>x=1,x*=3+5**2</a:t>
            </a:r>
            <a:r>
              <a:rPr lang="zh-CN" altLang="en-US" dirty="0"/>
              <a:t>的运算结果是（   ）</a:t>
            </a:r>
            <a:endParaRPr lang="en-US" altLang="zh-CN" dirty="0"/>
          </a:p>
          <a:p>
            <a:pPr marL="890588" lvl="2" indent="0">
              <a:buNone/>
            </a:pPr>
            <a:r>
              <a:rPr lang="en-US" altLang="zh-CN" dirty="0"/>
              <a:t>A. x=125  B. x=28 C. x=1 D. x=13</a:t>
            </a:r>
          </a:p>
          <a:p>
            <a:pPr lvl="1"/>
            <a:r>
              <a:rPr lang="zh-CN" altLang="en-US" dirty="0"/>
              <a:t>假设</a:t>
            </a:r>
            <a:r>
              <a:rPr lang="en-US" altLang="zh-CN" dirty="0"/>
              <a:t>s="PYTHON"</a:t>
            </a:r>
            <a:r>
              <a:rPr lang="zh-CN" altLang="en-US" dirty="0"/>
              <a:t>，</a:t>
            </a:r>
            <a:r>
              <a:rPr lang="en-US" altLang="zh-CN" dirty="0" err="1"/>
              <a:t>s.lower</a:t>
            </a:r>
            <a:r>
              <a:rPr lang="en-US" altLang="zh-CN" dirty="0"/>
              <a:t>()</a:t>
            </a:r>
            <a:r>
              <a:rPr lang="zh-CN" altLang="en-US" dirty="0"/>
              <a:t>的操作结果是（   ）</a:t>
            </a:r>
            <a:endParaRPr lang="en-US" altLang="zh-CN" dirty="0"/>
          </a:p>
          <a:p>
            <a:pPr marL="890588" lvl="2" indent="0">
              <a:buNone/>
            </a:pPr>
            <a:r>
              <a:rPr lang="en-US" altLang="zh-CN" dirty="0"/>
              <a:t>A. "</a:t>
            </a:r>
            <a:r>
              <a:rPr lang="en-US" altLang="zh-CN" dirty="0" err="1"/>
              <a:t>pYHTON</a:t>
            </a:r>
            <a:r>
              <a:rPr lang="en-US" altLang="zh-CN" dirty="0"/>
              <a:t>"  B. "</a:t>
            </a:r>
            <a:r>
              <a:rPr lang="en-US" altLang="zh-CN" dirty="0" err="1"/>
              <a:t>PYTHOn</a:t>
            </a:r>
            <a:r>
              <a:rPr lang="en-US" altLang="zh-CN" dirty="0"/>
              <a:t>" C. "Python" D. "python"</a:t>
            </a:r>
          </a:p>
          <a:p>
            <a:pPr lvl="1"/>
            <a:r>
              <a:rPr lang="zh-CN" altLang="en-US" dirty="0"/>
              <a:t>下列表达式错误的是（   ）</a:t>
            </a:r>
            <a:endParaRPr lang="en-US" altLang="zh-CN" dirty="0"/>
          </a:p>
          <a:p>
            <a:pPr marL="890588" lvl="2" indent="0">
              <a:buNone/>
            </a:pPr>
            <a:r>
              <a:rPr lang="en-US" altLang="zh-CN" dirty="0"/>
              <a:t>A. '</a:t>
            </a:r>
            <a:r>
              <a:rPr lang="en-US" altLang="zh-CN" dirty="0" err="1"/>
              <a:t>abc</a:t>
            </a:r>
            <a:r>
              <a:rPr lang="en-US" altLang="zh-CN" dirty="0"/>
              <a:t>'&lt;'ad'  B. '</a:t>
            </a:r>
            <a:r>
              <a:rPr lang="en-US" altLang="zh-CN" dirty="0" err="1"/>
              <a:t>abc</a:t>
            </a:r>
            <a:r>
              <a:rPr lang="en-US" altLang="zh-CN" dirty="0"/>
              <a:t>'&lt;'</a:t>
            </a:r>
            <a:r>
              <a:rPr lang="en-US" altLang="zh-CN" dirty="0" err="1"/>
              <a:t>abcd</a:t>
            </a:r>
            <a:r>
              <a:rPr lang="en-US" altLang="zh-CN" dirty="0"/>
              <a:t>'  C. '4'+'5'='9' D. '</a:t>
            </a:r>
            <a:r>
              <a:rPr lang="en-US" altLang="zh-CN" dirty="0" err="1"/>
              <a:t>a'+'b</a:t>
            </a:r>
            <a:r>
              <a:rPr lang="en-US" altLang="zh-CN" dirty="0"/>
              <a:t>'='ab'</a:t>
            </a:r>
          </a:p>
          <a:p>
            <a:pPr lvl="1"/>
            <a:endParaRPr lang="zh-CN" altLang="en-US" dirty="0"/>
          </a:p>
        </p:txBody>
      </p:sp>
      <p:sp>
        <p:nvSpPr>
          <p:cNvPr id="3" name="标题 2">
            <a:extLst>
              <a:ext uri="{FF2B5EF4-FFF2-40B4-BE49-F238E27FC236}">
                <a16:creationId xmlns:a16="http://schemas.microsoft.com/office/drawing/2014/main" id="{DB9418EF-2FC7-401B-8ED2-60D28029A0B9}"/>
              </a:ext>
            </a:extLst>
          </p:cNvPr>
          <p:cNvSpPr>
            <a:spLocks noGrp="1"/>
          </p:cNvSpPr>
          <p:nvPr>
            <p:ph type="title"/>
          </p:nvPr>
        </p:nvSpPr>
        <p:spPr/>
        <p:txBody>
          <a:bodyPr/>
          <a:lstStyle/>
          <a:p>
            <a:r>
              <a:rPr lang="en-US" altLang="zh-CN" dirty="0"/>
              <a:t>2. </a:t>
            </a:r>
            <a:r>
              <a:rPr lang="zh-CN" altLang="en-US" dirty="0"/>
              <a:t>题型详解</a:t>
            </a:r>
          </a:p>
        </p:txBody>
      </p:sp>
      <p:sp>
        <p:nvSpPr>
          <p:cNvPr id="4" name="灯片编号占位符 3">
            <a:extLst>
              <a:ext uri="{FF2B5EF4-FFF2-40B4-BE49-F238E27FC236}">
                <a16:creationId xmlns:a16="http://schemas.microsoft.com/office/drawing/2014/main" id="{7F490415-2565-4A83-AD56-A33B35B4A887}"/>
              </a:ext>
            </a:extLst>
          </p:cNvPr>
          <p:cNvSpPr>
            <a:spLocks noGrp="1"/>
          </p:cNvSpPr>
          <p:nvPr>
            <p:ph type="sldNum" sz="quarter" idx="4"/>
          </p:nvPr>
        </p:nvSpPr>
        <p:spPr/>
        <p:txBody>
          <a:bodyPr/>
          <a:lstStyle/>
          <a:p>
            <a:pPr>
              <a:defRPr/>
            </a:pPr>
            <a:fld id="{36D848D2-51D9-44DF-BA19-C693F18A832A}" type="slidenum">
              <a:rPr lang="en-US" altLang="zh-CN" smtClean="0"/>
              <a:pPr>
                <a:defRPr/>
              </a:pPr>
              <a:t>42</a:t>
            </a:fld>
            <a:endParaRPr lang="en-US" altLang="zh-CN"/>
          </a:p>
        </p:txBody>
      </p:sp>
      <p:sp>
        <p:nvSpPr>
          <p:cNvPr id="5" name="矩形 4">
            <a:extLst>
              <a:ext uri="{FF2B5EF4-FFF2-40B4-BE49-F238E27FC236}">
                <a16:creationId xmlns:a16="http://schemas.microsoft.com/office/drawing/2014/main" id="{46AD4821-5966-47E3-B79F-C06CCA1A5719}"/>
              </a:ext>
            </a:extLst>
          </p:cNvPr>
          <p:cNvSpPr/>
          <p:nvPr/>
        </p:nvSpPr>
        <p:spPr>
          <a:xfrm>
            <a:off x="5136042" y="1825774"/>
            <a:ext cx="415498" cy="461665"/>
          </a:xfrm>
          <a:prstGeom prst="rect">
            <a:avLst/>
          </a:prstGeom>
        </p:spPr>
        <p:txBody>
          <a:bodyPr wrap="non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A</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A7B46A7F-F456-43BE-BB14-B420894F4D50}"/>
              </a:ext>
            </a:extLst>
          </p:cNvPr>
          <p:cNvSpPr/>
          <p:nvPr/>
        </p:nvSpPr>
        <p:spPr>
          <a:xfrm>
            <a:off x="6228184" y="2852936"/>
            <a:ext cx="394659" cy="461665"/>
          </a:xfrm>
          <a:prstGeom prst="rect">
            <a:avLst/>
          </a:prstGeom>
        </p:spPr>
        <p:txBody>
          <a:bodyPr wrap="non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B</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C051A57E-F898-4715-9513-50BB43A00C46}"/>
              </a:ext>
            </a:extLst>
          </p:cNvPr>
          <p:cNvSpPr/>
          <p:nvPr/>
        </p:nvSpPr>
        <p:spPr>
          <a:xfrm>
            <a:off x="7473588" y="3841998"/>
            <a:ext cx="428323" cy="461665"/>
          </a:xfrm>
          <a:prstGeom prst="rect">
            <a:avLst/>
          </a:prstGeom>
        </p:spPr>
        <p:txBody>
          <a:bodyPr wrap="non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D</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58908B27-F0D8-4ACC-A6B6-AE3D0F988C98}"/>
              </a:ext>
            </a:extLst>
          </p:cNvPr>
          <p:cNvSpPr/>
          <p:nvPr/>
        </p:nvSpPr>
        <p:spPr>
          <a:xfrm>
            <a:off x="4366746" y="4831060"/>
            <a:ext cx="391454" cy="461665"/>
          </a:xfrm>
          <a:prstGeom prst="rect">
            <a:avLst/>
          </a:prstGeom>
        </p:spPr>
        <p:txBody>
          <a:bodyPr wrap="non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C</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044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0C2DB11-01D6-45FF-B02C-1EC841A18DB0}"/>
              </a:ext>
            </a:extLst>
          </p:cNvPr>
          <p:cNvSpPr>
            <a:spLocks noGrp="1"/>
          </p:cNvSpPr>
          <p:nvPr>
            <p:ph idx="1"/>
          </p:nvPr>
        </p:nvSpPr>
        <p:spPr>
          <a:xfrm>
            <a:off x="395536" y="1052736"/>
            <a:ext cx="8352927" cy="5328592"/>
          </a:xfrm>
        </p:spPr>
        <p:txBody>
          <a:bodyPr>
            <a:normAutofit/>
          </a:bodyPr>
          <a:lstStyle/>
          <a:p>
            <a:r>
              <a:rPr lang="en-US" altLang="zh-CN" dirty="0"/>
              <a:t>Python</a:t>
            </a:r>
            <a:r>
              <a:rPr lang="zh-CN" altLang="en-US" dirty="0"/>
              <a:t>知识单选题</a:t>
            </a:r>
            <a:endParaRPr lang="en-US" altLang="zh-CN" dirty="0"/>
          </a:p>
          <a:p>
            <a:pPr lvl="1"/>
            <a:r>
              <a:rPr lang="zh-CN" altLang="en-US" dirty="0"/>
              <a:t>循环结构可以使用（   ）语句实现？</a:t>
            </a:r>
            <a:endParaRPr lang="en-US" altLang="zh-CN" dirty="0"/>
          </a:p>
          <a:p>
            <a:pPr marL="890588" lvl="2" indent="0">
              <a:buNone/>
            </a:pPr>
            <a:r>
              <a:rPr lang="en-US" altLang="zh-CN" dirty="0"/>
              <a:t>A. print  B. while  C. loop D. if</a:t>
            </a:r>
          </a:p>
          <a:p>
            <a:pPr lvl="1"/>
            <a:r>
              <a:rPr lang="zh-CN" altLang="en-US" dirty="0"/>
              <a:t>可以终结一个循环的保留字是（   ）</a:t>
            </a:r>
            <a:endParaRPr lang="en-US" altLang="zh-CN" dirty="0"/>
          </a:p>
          <a:p>
            <a:pPr marL="890588" lvl="2" indent="0">
              <a:buNone/>
            </a:pPr>
            <a:r>
              <a:rPr lang="en-US" altLang="zh-CN" dirty="0"/>
              <a:t>A. if  B. break C. exit D. continue</a:t>
            </a:r>
          </a:p>
          <a:p>
            <a:pPr lvl="1"/>
            <a:r>
              <a:rPr lang="en-US" altLang="zh-CN" dirty="0"/>
              <a:t>Python</a:t>
            </a:r>
            <a:r>
              <a:rPr lang="zh-CN" altLang="en-US" dirty="0"/>
              <a:t>中定义函数的关键字是（   ）</a:t>
            </a:r>
            <a:endParaRPr lang="en-US" altLang="zh-CN" dirty="0"/>
          </a:p>
          <a:p>
            <a:pPr marL="890588" lvl="2" indent="0">
              <a:buNone/>
            </a:pPr>
            <a:r>
              <a:rPr lang="en-US" altLang="zh-CN" dirty="0"/>
              <a:t>A. def  B. define  C. function D. </a:t>
            </a:r>
            <a:r>
              <a:rPr lang="en-US" altLang="zh-CN" dirty="0" err="1"/>
              <a:t>defunc</a:t>
            </a:r>
            <a:endParaRPr lang="en-US" altLang="zh-CN" dirty="0"/>
          </a:p>
          <a:p>
            <a:pPr lvl="1"/>
            <a:r>
              <a:rPr lang="zh-CN" altLang="en-US" dirty="0"/>
              <a:t>下列不是使用函数的优点的是（   ）</a:t>
            </a:r>
            <a:endParaRPr lang="en-US" altLang="zh-CN" dirty="0"/>
          </a:p>
          <a:p>
            <a:pPr marL="890588" lvl="2" indent="0">
              <a:buNone/>
            </a:pPr>
            <a:r>
              <a:rPr lang="en-US" altLang="zh-CN" dirty="0"/>
              <a:t>A. </a:t>
            </a:r>
            <a:r>
              <a:rPr lang="zh-CN" altLang="en-US" dirty="0"/>
              <a:t>减少代码重复</a:t>
            </a:r>
            <a:r>
              <a:rPr lang="en-US" altLang="zh-CN" dirty="0"/>
              <a:t>      B. </a:t>
            </a:r>
            <a:r>
              <a:rPr lang="zh-CN" altLang="en-US" dirty="0"/>
              <a:t>使程序更加模块化  </a:t>
            </a:r>
            <a:endParaRPr lang="en-US" altLang="zh-CN" dirty="0"/>
          </a:p>
          <a:p>
            <a:pPr marL="890588" lvl="2" indent="0">
              <a:buNone/>
            </a:pPr>
            <a:r>
              <a:rPr lang="en-US" altLang="zh-CN" dirty="0"/>
              <a:t>C. </a:t>
            </a:r>
            <a:r>
              <a:rPr lang="zh-CN" altLang="en-US" dirty="0"/>
              <a:t>使程序便于阅读</a:t>
            </a:r>
            <a:r>
              <a:rPr lang="en-US" altLang="zh-CN" dirty="0"/>
              <a:t>   D. </a:t>
            </a:r>
            <a:r>
              <a:rPr lang="zh-CN" altLang="en-US" dirty="0"/>
              <a:t>为了展现智力优势</a:t>
            </a:r>
          </a:p>
        </p:txBody>
      </p:sp>
      <p:sp>
        <p:nvSpPr>
          <p:cNvPr id="3" name="标题 2">
            <a:extLst>
              <a:ext uri="{FF2B5EF4-FFF2-40B4-BE49-F238E27FC236}">
                <a16:creationId xmlns:a16="http://schemas.microsoft.com/office/drawing/2014/main" id="{DB9418EF-2FC7-401B-8ED2-60D28029A0B9}"/>
              </a:ext>
            </a:extLst>
          </p:cNvPr>
          <p:cNvSpPr>
            <a:spLocks noGrp="1"/>
          </p:cNvSpPr>
          <p:nvPr>
            <p:ph type="title"/>
          </p:nvPr>
        </p:nvSpPr>
        <p:spPr/>
        <p:txBody>
          <a:bodyPr/>
          <a:lstStyle/>
          <a:p>
            <a:r>
              <a:rPr lang="en-US" altLang="zh-CN" dirty="0"/>
              <a:t>2. </a:t>
            </a:r>
            <a:r>
              <a:rPr lang="zh-CN" altLang="en-US" dirty="0"/>
              <a:t>题型详解</a:t>
            </a:r>
          </a:p>
        </p:txBody>
      </p:sp>
      <p:sp>
        <p:nvSpPr>
          <p:cNvPr id="4" name="灯片编号占位符 3">
            <a:extLst>
              <a:ext uri="{FF2B5EF4-FFF2-40B4-BE49-F238E27FC236}">
                <a16:creationId xmlns:a16="http://schemas.microsoft.com/office/drawing/2014/main" id="{7F490415-2565-4A83-AD56-A33B35B4A887}"/>
              </a:ext>
            </a:extLst>
          </p:cNvPr>
          <p:cNvSpPr>
            <a:spLocks noGrp="1"/>
          </p:cNvSpPr>
          <p:nvPr>
            <p:ph type="sldNum" sz="quarter" idx="4"/>
          </p:nvPr>
        </p:nvSpPr>
        <p:spPr/>
        <p:txBody>
          <a:bodyPr/>
          <a:lstStyle/>
          <a:p>
            <a:pPr>
              <a:defRPr/>
            </a:pPr>
            <a:fld id="{36D848D2-51D9-44DF-BA19-C693F18A832A}" type="slidenum">
              <a:rPr lang="en-US" altLang="zh-CN" smtClean="0"/>
              <a:pPr>
                <a:defRPr/>
              </a:pPr>
              <a:t>43</a:t>
            </a:fld>
            <a:endParaRPr lang="en-US" altLang="zh-CN"/>
          </a:p>
        </p:txBody>
      </p:sp>
      <p:sp>
        <p:nvSpPr>
          <p:cNvPr id="5" name="矩形 4">
            <a:extLst>
              <a:ext uri="{FF2B5EF4-FFF2-40B4-BE49-F238E27FC236}">
                <a16:creationId xmlns:a16="http://schemas.microsoft.com/office/drawing/2014/main" id="{46AD4821-5966-47E3-B79F-C06CCA1A5719}"/>
              </a:ext>
            </a:extLst>
          </p:cNvPr>
          <p:cNvSpPr/>
          <p:nvPr/>
        </p:nvSpPr>
        <p:spPr>
          <a:xfrm>
            <a:off x="4063535" y="1824682"/>
            <a:ext cx="394659" cy="461665"/>
          </a:xfrm>
          <a:prstGeom prst="rect">
            <a:avLst/>
          </a:prstGeom>
        </p:spPr>
        <p:txBody>
          <a:bodyPr wrap="non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B</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A7B46A7F-F456-43BE-BB14-B420894F4D50}"/>
              </a:ext>
            </a:extLst>
          </p:cNvPr>
          <p:cNvSpPr/>
          <p:nvPr/>
        </p:nvSpPr>
        <p:spPr>
          <a:xfrm>
            <a:off x="5580112" y="2852936"/>
            <a:ext cx="394659" cy="461665"/>
          </a:xfrm>
          <a:prstGeom prst="rect">
            <a:avLst/>
          </a:prstGeom>
        </p:spPr>
        <p:txBody>
          <a:bodyPr wrap="non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B</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C051A57E-F898-4715-9513-50BB43A00C46}"/>
              </a:ext>
            </a:extLst>
          </p:cNvPr>
          <p:cNvSpPr/>
          <p:nvPr/>
        </p:nvSpPr>
        <p:spPr>
          <a:xfrm>
            <a:off x="5690220" y="3861048"/>
            <a:ext cx="428323" cy="461665"/>
          </a:xfrm>
          <a:prstGeom prst="rect">
            <a:avLst/>
          </a:prstGeom>
        </p:spPr>
        <p:txBody>
          <a:bodyPr wrap="non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A</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58908B27-F0D8-4ACC-A6B6-AE3D0F988C98}"/>
              </a:ext>
            </a:extLst>
          </p:cNvPr>
          <p:cNvSpPr/>
          <p:nvPr/>
        </p:nvSpPr>
        <p:spPr>
          <a:xfrm>
            <a:off x="5573905" y="4831060"/>
            <a:ext cx="428322" cy="461665"/>
          </a:xfrm>
          <a:prstGeom prst="rect">
            <a:avLst/>
          </a:prstGeom>
        </p:spPr>
        <p:txBody>
          <a:bodyPr wrap="non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D</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4520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0C2DB11-01D6-45FF-B02C-1EC841A18DB0}"/>
              </a:ext>
            </a:extLst>
          </p:cNvPr>
          <p:cNvSpPr>
            <a:spLocks noGrp="1"/>
          </p:cNvSpPr>
          <p:nvPr>
            <p:ph idx="1"/>
          </p:nvPr>
        </p:nvSpPr>
        <p:spPr>
          <a:xfrm>
            <a:off x="395536" y="1052736"/>
            <a:ext cx="8352927" cy="5328592"/>
          </a:xfrm>
        </p:spPr>
        <p:txBody>
          <a:bodyPr>
            <a:normAutofit/>
          </a:bodyPr>
          <a:lstStyle/>
          <a:p>
            <a:r>
              <a:rPr lang="en-US" altLang="zh-CN" dirty="0"/>
              <a:t>Python</a:t>
            </a:r>
            <a:r>
              <a:rPr lang="zh-CN" altLang="en-US" dirty="0"/>
              <a:t>知识单选题</a:t>
            </a:r>
            <a:endParaRPr lang="en-US" altLang="zh-CN" dirty="0"/>
          </a:p>
          <a:p>
            <a:pPr lvl="1"/>
            <a:r>
              <a:rPr lang="en-US" altLang="zh-CN" dirty="0"/>
              <a:t>type(12.34)</a:t>
            </a:r>
            <a:r>
              <a:rPr lang="zh-CN" altLang="en-US" dirty="0"/>
              <a:t>的输出结果是（   ）</a:t>
            </a:r>
            <a:endParaRPr lang="en-US" altLang="zh-CN" dirty="0"/>
          </a:p>
          <a:p>
            <a:pPr marL="890588" lvl="2" indent="0">
              <a:buNone/>
            </a:pPr>
            <a:r>
              <a:rPr lang="en-US" altLang="zh-CN" dirty="0"/>
              <a:t>A. &lt;class 'complex'&gt;   B. &lt;class 'int'&gt; </a:t>
            </a:r>
          </a:p>
          <a:p>
            <a:pPr marL="890588" lvl="2" indent="0">
              <a:buNone/>
            </a:pPr>
            <a:r>
              <a:rPr lang="en-US" altLang="zh-CN" dirty="0"/>
              <a:t>C. &lt;class 'float'&gt;         D. &lt;class 'bool'&gt; </a:t>
            </a:r>
          </a:p>
          <a:p>
            <a:pPr lvl="1"/>
            <a:r>
              <a:rPr lang="en-US" altLang="zh-CN" dirty="0" err="1"/>
              <a:t>len</a:t>
            </a:r>
            <a:r>
              <a:rPr lang="en-US" altLang="zh-CN" dirty="0"/>
              <a:t>()</a:t>
            </a:r>
            <a:r>
              <a:rPr lang="zh-CN" altLang="en-US" dirty="0"/>
              <a:t>函数的使用对象不包含（   ）</a:t>
            </a:r>
            <a:endParaRPr lang="en-US" altLang="zh-CN" dirty="0"/>
          </a:p>
          <a:p>
            <a:pPr marL="890588" lvl="2" indent="0">
              <a:buNone/>
            </a:pPr>
            <a:r>
              <a:rPr lang="en-US" altLang="zh-CN" dirty="0"/>
              <a:t>A. </a:t>
            </a:r>
            <a:r>
              <a:rPr lang="zh-CN" altLang="en-US" dirty="0"/>
              <a:t>整数</a:t>
            </a:r>
            <a:r>
              <a:rPr lang="en-US" altLang="zh-CN" dirty="0"/>
              <a:t>  B. </a:t>
            </a:r>
            <a:r>
              <a:rPr lang="zh-CN" altLang="en-US" dirty="0"/>
              <a:t>字符串</a:t>
            </a:r>
            <a:r>
              <a:rPr lang="en-US" altLang="zh-CN" dirty="0"/>
              <a:t> C. </a:t>
            </a:r>
            <a:r>
              <a:rPr lang="zh-CN" altLang="en-US" dirty="0"/>
              <a:t>列表</a:t>
            </a:r>
            <a:r>
              <a:rPr lang="en-US" altLang="zh-CN" dirty="0"/>
              <a:t> D. </a:t>
            </a:r>
            <a:r>
              <a:rPr lang="zh-CN" altLang="en-US" dirty="0"/>
              <a:t>字典</a:t>
            </a:r>
            <a:endParaRPr lang="en-US" altLang="zh-CN" dirty="0"/>
          </a:p>
          <a:p>
            <a:pPr lvl="1"/>
            <a:r>
              <a:rPr lang="en-US" altLang="zh-CN" dirty="0"/>
              <a:t>ls=[[2,3], [3,5,7],25,[0,9]]</a:t>
            </a:r>
            <a:r>
              <a:rPr lang="zh-CN" altLang="en-US" dirty="0"/>
              <a:t>，</a:t>
            </a:r>
            <a:r>
              <a:rPr lang="en-US" altLang="zh-CN" dirty="0" err="1"/>
              <a:t>len</a:t>
            </a:r>
            <a:r>
              <a:rPr lang="en-US" altLang="zh-CN" dirty="0"/>
              <a:t>(ls)</a:t>
            </a:r>
            <a:r>
              <a:rPr lang="zh-CN" altLang="en-US" dirty="0"/>
              <a:t>值是（   ）</a:t>
            </a:r>
            <a:endParaRPr lang="en-US" altLang="zh-CN" dirty="0"/>
          </a:p>
          <a:p>
            <a:pPr marL="890588" lvl="2" indent="0">
              <a:buNone/>
            </a:pPr>
            <a:r>
              <a:rPr lang="en-US" altLang="zh-CN" dirty="0"/>
              <a:t>A. 8  B. 4  C. 2 D. 3</a:t>
            </a:r>
          </a:p>
          <a:p>
            <a:pPr lvl="1"/>
            <a:r>
              <a:rPr lang="zh-CN" altLang="en-US" dirty="0"/>
              <a:t>下列是正确的字典创建方式的是（   ）</a:t>
            </a:r>
            <a:endParaRPr lang="en-US" altLang="zh-CN" dirty="0"/>
          </a:p>
          <a:p>
            <a:pPr marL="890588" lvl="2" indent="0">
              <a:buNone/>
            </a:pPr>
            <a:r>
              <a:rPr lang="en-US" altLang="zh-CN" dirty="0"/>
              <a:t>A. d={[1,2]:1}  B. d=['a':1]  C. d=('a':1)  D. d={'a':[1,2]}</a:t>
            </a:r>
            <a:endParaRPr lang="zh-CN" altLang="en-US" dirty="0"/>
          </a:p>
        </p:txBody>
      </p:sp>
      <p:sp>
        <p:nvSpPr>
          <p:cNvPr id="3" name="标题 2">
            <a:extLst>
              <a:ext uri="{FF2B5EF4-FFF2-40B4-BE49-F238E27FC236}">
                <a16:creationId xmlns:a16="http://schemas.microsoft.com/office/drawing/2014/main" id="{DB9418EF-2FC7-401B-8ED2-60D28029A0B9}"/>
              </a:ext>
            </a:extLst>
          </p:cNvPr>
          <p:cNvSpPr>
            <a:spLocks noGrp="1"/>
          </p:cNvSpPr>
          <p:nvPr>
            <p:ph type="title"/>
          </p:nvPr>
        </p:nvSpPr>
        <p:spPr/>
        <p:txBody>
          <a:bodyPr/>
          <a:lstStyle/>
          <a:p>
            <a:r>
              <a:rPr lang="en-US" altLang="zh-CN" dirty="0"/>
              <a:t>2. </a:t>
            </a:r>
            <a:r>
              <a:rPr lang="zh-CN" altLang="en-US" dirty="0"/>
              <a:t>题型详解</a:t>
            </a:r>
          </a:p>
        </p:txBody>
      </p:sp>
      <p:sp>
        <p:nvSpPr>
          <p:cNvPr id="4" name="灯片编号占位符 3">
            <a:extLst>
              <a:ext uri="{FF2B5EF4-FFF2-40B4-BE49-F238E27FC236}">
                <a16:creationId xmlns:a16="http://schemas.microsoft.com/office/drawing/2014/main" id="{7F490415-2565-4A83-AD56-A33B35B4A887}"/>
              </a:ext>
            </a:extLst>
          </p:cNvPr>
          <p:cNvSpPr>
            <a:spLocks noGrp="1"/>
          </p:cNvSpPr>
          <p:nvPr>
            <p:ph type="sldNum" sz="quarter" idx="4"/>
          </p:nvPr>
        </p:nvSpPr>
        <p:spPr/>
        <p:txBody>
          <a:bodyPr/>
          <a:lstStyle/>
          <a:p>
            <a:pPr>
              <a:defRPr/>
            </a:pPr>
            <a:fld id="{36D848D2-51D9-44DF-BA19-C693F18A832A}" type="slidenum">
              <a:rPr lang="en-US" altLang="zh-CN" smtClean="0"/>
              <a:pPr>
                <a:defRPr/>
              </a:pPr>
              <a:t>44</a:t>
            </a:fld>
            <a:endParaRPr lang="en-US" altLang="zh-CN"/>
          </a:p>
        </p:txBody>
      </p:sp>
      <p:sp>
        <p:nvSpPr>
          <p:cNvPr id="5" name="矩形 4">
            <a:extLst>
              <a:ext uri="{FF2B5EF4-FFF2-40B4-BE49-F238E27FC236}">
                <a16:creationId xmlns:a16="http://schemas.microsoft.com/office/drawing/2014/main" id="{46AD4821-5966-47E3-B79F-C06CCA1A5719}"/>
              </a:ext>
            </a:extLst>
          </p:cNvPr>
          <p:cNvSpPr/>
          <p:nvPr/>
        </p:nvSpPr>
        <p:spPr>
          <a:xfrm>
            <a:off x="5076056" y="1772816"/>
            <a:ext cx="394659" cy="461665"/>
          </a:xfrm>
          <a:prstGeom prst="rect">
            <a:avLst/>
          </a:prstGeom>
        </p:spPr>
        <p:txBody>
          <a:bodyPr wrap="non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C</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A7B46A7F-F456-43BE-BB14-B420894F4D50}"/>
              </a:ext>
            </a:extLst>
          </p:cNvPr>
          <p:cNvSpPr/>
          <p:nvPr/>
        </p:nvSpPr>
        <p:spPr>
          <a:xfrm>
            <a:off x="5292435" y="3288035"/>
            <a:ext cx="415499" cy="461665"/>
          </a:xfrm>
          <a:prstGeom prst="rect">
            <a:avLst/>
          </a:prstGeom>
        </p:spPr>
        <p:txBody>
          <a:bodyPr wrap="non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A</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C051A57E-F898-4715-9513-50BB43A00C46}"/>
              </a:ext>
            </a:extLst>
          </p:cNvPr>
          <p:cNvSpPr/>
          <p:nvPr/>
        </p:nvSpPr>
        <p:spPr>
          <a:xfrm>
            <a:off x="6876256" y="4293096"/>
            <a:ext cx="394659" cy="461665"/>
          </a:xfrm>
          <a:prstGeom prst="rect">
            <a:avLst/>
          </a:prstGeom>
        </p:spPr>
        <p:txBody>
          <a:bodyPr wrap="non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B</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58908B27-F0D8-4ACC-A6B6-AE3D0F988C98}"/>
              </a:ext>
            </a:extLst>
          </p:cNvPr>
          <p:cNvSpPr/>
          <p:nvPr/>
        </p:nvSpPr>
        <p:spPr>
          <a:xfrm>
            <a:off x="5868144" y="5286350"/>
            <a:ext cx="428322" cy="461665"/>
          </a:xfrm>
          <a:prstGeom prst="rect">
            <a:avLst/>
          </a:prstGeom>
        </p:spPr>
        <p:txBody>
          <a:bodyPr wrap="non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D</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038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0C2DB11-01D6-45FF-B02C-1EC841A18DB0}"/>
              </a:ext>
            </a:extLst>
          </p:cNvPr>
          <p:cNvSpPr>
            <a:spLocks noGrp="1"/>
          </p:cNvSpPr>
          <p:nvPr>
            <p:ph idx="1"/>
          </p:nvPr>
        </p:nvSpPr>
        <p:spPr>
          <a:xfrm>
            <a:off x="395536" y="1052736"/>
            <a:ext cx="8352927" cy="5328592"/>
          </a:xfrm>
        </p:spPr>
        <p:txBody>
          <a:bodyPr>
            <a:normAutofit/>
          </a:bodyPr>
          <a:lstStyle/>
          <a:p>
            <a:r>
              <a:rPr lang="en-US" altLang="zh-CN" dirty="0"/>
              <a:t>Python</a:t>
            </a:r>
            <a:r>
              <a:rPr lang="zh-CN" altLang="en-US" dirty="0"/>
              <a:t>知识单选题</a:t>
            </a:r>
            <a:endParaRPr lang="en-US" altLang="zh-CN" dirty="0"/>
          </a:p>
          <a:p>
            <a:pPr lvl="1"/>
            <a:r>
              <a:rPr lang="zh-CN" altLang="en-US" dirty="0"/>
              <a:t>下列不是</a:t>
            </a:r>
            <a:r>
              <a:rPr lang="en-US" altLang="zh-CN" dirty="0"/>
              <a:t>Python</a:t>
            </a:r>
            <a:r>
              <a:rPr lang="zh-CN" altLang="en-US" dirty="0"/>
              <a:t>对文件的读操作方法的是（   ）</a:t>
            </a:r>
            <a:endParaRPr lang="en-US" altLang="zh-CN" dirty="0"/>
          </a:p>
          <a:p>
            <a:pPr marL="890588" lvl="2" indent="0">
              <a:buNone/>
            </a:pPr>
            <a:r>
              <a:rPr lang="en-US" altLang="zh-CN" dirty="0"/>
              <a:t>A. read  B. </a:t>
            </a:r>
            <a:r>
              <a:rPr lang="en-US" altLang="zh-CN" dirty="0" err="1"/>
              <a:t>readline</a:t>
            </a:r>
            <a:r>
              <a:rPr lang="en-US" altLang="zh-CN" dirty="0"/>
              <a:t>  C. </a:t>
            </a:r>
            <a:r>
              <a:rPr lang="en-US" altLang="zh-CN" dirty="0" err="1"/>
              <a:t>readall</a:t>
            </a:r>
            <a:r>
              <a:rPr lang="en-US" altLang="zh-CN" dirty="0"/>
              <a:t>   D. </a:t>
            </a:r>
            <a:r>
              <a:rPr lang="en-US" altLang="zh-CN" dirty="0" err="1"/>
              <a:t>readtext</a:t>
            </a:r>
            <a:r>
              <a:rPr lang="en-US" altLang="zh-CN" dirty="0"/>
              <a:t> </a:t>
            </a:r>
          </a:p>
          <a:p>
            <a:pPr lvl="1"/>
            <a:r>
              <a:rPr lang="zh-CN" altLang="en-US" dirty="0"/>
              <a:t>以下选项中是</a:t>
            </a:r>
            <a:r>
              <a:rPr lang="en-US" altLang="zh-CN" dirty="0"/>
              <a:t>Python</a:t>
            </a:r>
            <a:r>
              <a:rPr lang="zh-CN" altLang="en-US" dirty="0"/>
              <a:t>中文分词的第三方库的是（   ）</a:t>
            </a:r>
            <a:endParaRPr lang="en-US" altLang="zh-CN" dirty="0"/>
          </a:p>
          <a:p>
            <a:pPr marL="890588" lvl="2" indent="0">
              <a:buNone/>
            </a:pPr>
            <a:r>
              <a:rPr lang="en-US" altLang="zh-CN" dirty="0"/>
              <a:t>A. turtle  B. </a:t>
            </a:r>
            <a:r>
              <a:rPr lang="en-US" altLang="zh-CN" dirty="0" err="1"/>
              <a:t>jieba</a:t>
            </a:r>
            <a:r>
              <a:rPr lang="en-US" altLang="zh-CN" dirty="0"/>
              <a:t>  C. PIL  D. </a:t>
            </a:r>
            <a:r>
              <a:rPr lang="en-US" altLang="zh-CN" dirty="0" err="1"/>
              <a:t>wordcloud</a:t>
            </a:r>
            <a:endParaRPr lang="en-US" altLang="zh-CN" dirty="0"/>
          </a:p>
          <a:p>
            <a:pPr lvl="1"/>
            <a:r>
              <a:rPr lang="zh-CN" altLang="en-US" dirty="0"/>
              <a:t>以下选项中不是</a:t>
            </a:r>
            <a:r>
              <a:rPr lang="en-US" altLang="zh-CN" dirty="0"/>
              <a:t>Python</a:t>
            </a:r>
            <a:r>
              <a:rPr lang="zh-CN" altLang="en-US" dirty="0"/>
              <a:t>数据分析第三方库的是（   ）</a:t>
            </a:r>
            <a:endParaRPr lang="en-US" altLang="zh-CN" dirty="0"/>
          </a:p>
          <a:p>
            <a:pPr marL="890588" lvl="2" indent="0">
              <a:buNone/>
            </a:pPr>
            <a:r>
              <a:rPr lang="en-US" altLang="zh-CN" dirty="0"/>
              <a:t>A. requests  B. </a:t>
            </a:r>
            <a:r>
              <a:rPr lang="en-US" altLang="zh-CN" dirty="0" err="1"/>
              <a:t>numpy</a:t>
            </a:r>
            <a:r>
              <a:rPr lang="en-US" altLang="zh-CN" dirty="0"/>
              <a:t>  C. </a:t>
            </a:r>
            <a:r>
              <a:rPr lang="en-US" altLang="zh-CN" dirty="0" err="1"/>
              <a:t>scipy</a:t>
            </a:r>
            <a:r>
              <a:rPr lang="en-US" altLang="zh-CN" dirty="0"/>
              <a:t>  D. pandas</a:t>
            </a:r>
          </a:p>
        </p:txBody>
      </p:sp>
      <p:sp>
        <p:nvSpPr>
          <p:cNvPr id="3" name="标题 2">
            <a:extLst>
              <a:ext uri="{FF2B5EF4-FFF2-40B4-BE49-F238E27FC236}">
                <a16:creationId xmlns:a16="http://schemas.microsoft.com/office/drawing/2014/main" id="{DB9418EF-2FC7-401B-8ED2-60D28029A0B9}"/>
              </a:ext>
            </a:extLst>
          </p:cNvPr>
          <p:cNvSpPr>
            <a:spLocks noGrp="1"/>
          </p:cNvSpPr>
          <p:nvPr>
            <p:ph type="title"/>
          </p:nvPr>
        </p:nvSpPr>
        <p:spPr/>
        <p:txBody>
          <a:bodyPr/>
          <a:lstStyle/>
          <a:p>
            <a:r>
              <a:rPr lang="en-US" altLang="zh-CN" dirty="0"/>
              <a:t>2. </a:t>
            </a:r>
            <a:r>
              <a:rPr lang="zh-CN" altLang="en-US" dirty="0"/>
              <a:t>题型详解</a:t>
            </a:r>
          </a:p>
        </p:txBody>
      </p:sp>
      <p:sp>
        <p:nvSpPr>
          <p:cNvPr id="4" name="灯片编号占位符 3">
            <a:extLst>
              <a:ext uri="{FF2B5EF4-FFF2-40B4-BE49-F238E27FC236}">
                <a16:creationId xmlns:a16="http://schemas.microsoft.com/office/drawing/2014/main" id="{7F490415-2565-4A83-AD56-A33B35B4A887}"/>
              </a:ext>
            </a:extLst>
          </p:cNvPr>
          <p:cNvSpPr>
            <a:spLocks noGrp="1"/>
          </p:cNvSpPr>
          <p:nvPr>
            <p:ph type="sldNum" sz="quarter" idx="4"/>
          </p:nvPr>
        </p:nvSpPr>
        <p:spPr/>
        <p:txBody>
          <a:bodyPr/>
          <a:lstStyle/>
          <a:p>
            <a:pPr>
              <a:defRPr/>
            </a:pPr>
            <a:fld id="{36D848D2-51D9-44DF-BA19-C693F18A832A}" type="slidenum">
              <a:rPr lang="en-US" altLang="zh-CN" smtClean="0"/>
              <a:pPr>
                <a:defRPr/>
              </a:pPr>
              <a:t>45</a:t>
            </a:fld>
            <a:endParaRPr lang="en-US" altLang="zh-CN"/>
          </a:p>
        </p:txBody>
      </p:sp>
      <p:sp>
        <p:nvSpPr>
          <p:cNvPr id="5" name="矩形 4">
            <a:extLst>
              <a:ext uri="{FF2B5EF4-FFF2-40B4-BE49-F238E27FC236}">
                <a16:creationId xmlns:a16="http://schemas.microsoft.com/office/drawing/2014/main" id="{46AD4821-5966-47E3-B79F-C06CCA1A5719}"/>
              </a:ext>
            </a:extLst>
          </p:cNvPr>
          <p:cNvSpPr/>
          <p:nvPr/>
        </p:nvSpPr>
        <p:spPr>
          <a:xfrm>
            <a:off x="7213765" y="1825774"/>
            <a:ext cx="428323" cy="461665"/>
          </a:xfrm>
          <a:prstGeom prst="rect">
            <a:avLst/>
          </a:prstGeom>
        </p:spPr>
        <p:txBody>
          <a:bodyPr wrap="non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D</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A7B46A7F-F456-43BE-BB14-B420894F4D50}"/>
              </a:ext>
            </a:extLst>
          </p:cNvPr>
          <p:cNvSpPr/>
          <p:nvPr/>
        </p:nvSpPr>
        <p:spPr>
          <a:xfrm>
            <a:off x="7825416" y="2852936"/>
            <a:ext cx="394659" cy="461665"/>
          </a:xfrm>
          <a:prstGeom prst="rect">
            <a:avLst/>
          </a:prstGeom>
        </p:spPr>
        <p:txBody>
          <a:bodyPr wrap="non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B</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C051A57E-F898-4715-9513-50BB43A00C46}"/>
              </a:ext>
            </a:extLst>
          </p:cNvPr>
          <p:cNvSpPr/>
          <p:nvPr/>
        </p:nvSpPr>
        <p:spPr>
          <a:xfrm>
            <a:off x="7814996" y="3861048"/>
            <a:ext cx="415499" cy="461665"/>
          </a:xfrm>
          <a:prstGeom prst="rect">
            <a:avLst/>
          </a:prstGeom>
        </p:spPr>
        <p:txBody>
          <a:bodyPr wrap="non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A</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998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0C2DB11-01D6-45FF-B02C-1EC841A18DB0}"/>
              </a:ext>
            </a:extLst>
          </p:cNvPr>
          <p:cNvSpPr>
            <a:spLocks noGrp="1"/>
          </p:cNvSpPr>
          <p:nvPr>
            <p:ph idx="1"/>
          </p:nvPr>
        </p:nvSpPr>
        <p:spPr/>
        <p:txBody>
          <a:bodyPr/>
          <a:lstStyle/>
          <a:p>
            <a:r>
              <a:rPr lang="en-US" altLang="zh-CN" dirty="0"/>
              <a:t>Python</a:t>
            </a:r>
            <a:r>
              <a:rPr lang="zh-CN" altLang="en-US" dirty="0"/>
              <a:t>编程操作题</a:t>
            </a:r>
          </a:p>
          <a:p>
            <a:pPr lvl="1"/>
            <a:r>
              <a:rPr lang="zh-CN" altLang="en-US" dirty="0"/>
              <a:t>不使用任何模块，书写</a:t>
            </a:r>
            <a:r>
              <a:rPr lang="en-US" altLang="zh-CN" dirty="0"/>
              <a:t>Python</a:t>
            </a:r>
            <a:r>
              <a:rPr lang="zh-CN" altLang="en-US" dirty="0"/>
              <a:t>代码求解下列数学表达式的值。</a:t>
            </a:r>
            <a:endParaRPr lang="en-US" altLang="zh-CN" dirty="0"/>
          </a:p>
          <a:p>
            <a:pPr marL="449262" lvl="1" indent="0">
              <a:buNone/>
            </a:pPr>
            <a:endParaRPr lang="en-US" altLang="zh-CN" dirty="0"/>
          </a:p>
          <a:p>
            <a:pPr lvl="1"/>
            <a:r>
              <a:rPr lang="zh-CN" altLang="en-US" dirty="0">
                <a:solidFill>
                  <a:srgbClr val="0000FF"/>
                </a:solidFill>
              </a:rPr>
              <a:t>代码</a:t>
            </a:r>
            <a:r>
              <a:rPr lang="en-US" altLang="zh-CN" dirty="0">
                <a:solidFill>
                  <a:srgbClr val="0000FF"/>
                </a:solidFill>
              </a:rPr>
              <a:t>1</a:t>
            </a:r>
            <a:r>
              <a:rPr lang="zh-CN" altLang="en-US" dirty="0">
                <a:solidFill>
                  <a:srgbClr val="0000FF"/>
                </a:solidFill>
              </a:rPr>
              <a:t>：</a:t>
            </a:r>
            <a:r>
              <a:rPr lang="en-US" altLang="zh-CN" dirty="0">
                <a:solidFill>
                  <a:srgbClr val="0000FF"/>
                </a:solidFill>
              </a:rPr>
              <a:t>print(( ( 3**4+5*6**7) / 8 ) ** 0.5)</a:t>
            </a:r>
          </a:p>
          <a:p>
            <a:pPr lvl="1"/>
            <a:r>
              <a:rPr lang="zh-CN" altLang="en-US" dirty="0">
                <a:solidFill>
                  <a:srgbClr val="0000FF"/>
                </a:solidFill>
              </a:rPr>
              <a:t>代码</a:t>
            </a:r>
            <a:r>
              <a:rPr lang="en-US" altLang="zh-CN" dirty="0">
                <a:solidFill>
                  <a:srgbClr val="0000FF"/>
                </a:solidFill>
              </a:rPr>
              <a:t>2</a:t>
            </a:r>
            <a:r>
              <a:rPr lang="zh-CN" altLang="en-US" dirty="0">
                <a:solidFill>
                  <a:srgbClr val="0000FF"/>
                </a:solidFill>
              </a:rPr>
              <a:t>：</a:t>
            </a:r>
            <a:r>
              <a:rPr lang="en-US" altLang="zh-CN" dirty="0">
                <a:solidFill>
                  <a:srgbClr val="0000FF"/>
                </a:solidFill>
              </a:rPr>
              <a:t>print(pow( ( 3**4+5*6**7) / 8 ,0.5))</a:t>
            </a:r>
            <a:endParaRPr lang="zh-CN" altLang="en-US" dirty="0">
              <a:solidFill>
                <a:srgbClr val="0000FF"/>
              </a:solidFill>
            </a:endParaRPr>
          </a:p>
          <a:p>
            <a:pPr lvl="1"/>
            <a:endParaRPr lang="zh-CN" altLang="en-US" dirty="0"/>
          </a:p>
        </p:txBody>
      </p:sp>
      <p:sp>
        <p:nvSpPr>
          <p:cNvPr id="3" name="标题 2">
            <a:extLst>
              <a:ext uri="{FF2B5EF4-FFF2-40B4-BE49-F238E27FC236}">
                <a16:creationId xmlns:a16="http://schemas.microsoft.com/office/drawing/2014/main" id="{DB9418EF-2FC7-401B-8ED2-60D28029A0B9}"/>
              </a:ext>
            </a:extLst>
          </p:cNvPr>
          <p:cNvSpPr>
            <a:spLocks noGrp="1"/>
          </p:cNvSpPr>
          <p:nvPr>
            <p:ph type="title"/>
          </p:nvPr>
        </p:nvSpPr>
        <p:spPr/>
        <p:txBody>
          <a:bodyPr/>
          <a:lstStyle/>
          <a:p>
            <a:r>
              <a:rPr lang="en-US" altLang="zh-CN" dirty="0"/>
              <a:t>2. </a:t>
            </a:r>
            <a:r>
              <a:rPr lang="zh-CN" altLang="en-US" dirty="0"/>
              <a:t>题型详解</a:t>
            </a:r>
          </a:p>
        </p:txBody>
      </p:sp>
      <p:sp>
        <p:nvSpPr>
          <p:cNvPr id="4" name="灯片编号占位符 3">
            <a:extLst>
              <a:ext uri="{FF2B5EF4-FFF2-40B4-BE49-F238E27FC236}">
                <a16:creationId xmlns:a16="http://schemas.microsoft.com/office/drawing/2014/main" id="{7F490415-2565-4A83-AD56-A33B35B4A887}"/>
              </a:ext>
            </a:extLst>
          </p:cNvPr>
          <p:cNvSpPr>
            <a:spLocks noGrp="1"/>
          </p:cNvSpPr>
          <p:nvPr>
            <p:ph type="sldNum" sz="quarter" idx="4"/>
          </p:nvPr>
        </p:nvSpPr>
        <p:spPr/>
        <p:txBody>
          <a:bodyPr/>
          <a:lstStyle/>
          <a:p>
            <a:pPr>
              <a:defRPr/>
            </a:pPr>
            <a:fld id="{36D848D2-51D9-44DF-BA19-C693F18A832A}" type="slidenum">
              <a:rPr lang="en-US" altLang="zh-CN" smtClean="0"/>
              <a:pPr>
                <a:defRPr/>
              </a:pPr>
              <a:t>46</a:t>
            </a:fld>
            <a:endParaRPr lang="en-US" altLang="zh-CN"/>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F9E8573E-990D-405D-9730-204FA52A6BF3}"/>
                  </a:ext>
                </a:extLst>
              </p:cNvPr>
              <p:cNvSpPr/>
              <p:nvPr/>
            </p:nvSpPr>
            <p:spPr>
              <a:xfrm>
                <a:off x="3131840" y="2569758"/>
                <a:ext cx="2185855"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a:solidFill>
                            <a:srgbClr val="000000"/>
                          </a:solidFill>
                          <a:latin typeface="Cambria Math" panose="02040503050406030204" pitchFamily="18" charset="0"/>
                        </a:rPr>
                        <m:t>𝑥</m:t>
                      </m:r>
                      <m:r>
                        <a:rPr lang="en-US" altLang="zh-CN" i="1" kern="0">
                          <a:solidFill>
                            <a:srgbClr val="000000"/>
                          </a:solidFill>
                          <a:latin typeface="Cambria Math" panose="02040503050406030204" pitchFamily="18" charset="0"/>
                        </a:rPr>
                        <m:t>=</m:t>
                      </m:r>
                      <m:rad>
                        <m:radPr>
                          <m:degHide m:val="on"/>
                          <m:ctrlPr>
                            <a:rPr lang="en-US" altLang="zh-CN" i="1" kern="0">
                              <a:solidFill>
                                <a:srgbClr val="000000"/>
                              </a:solidFill>
                              <a:latin typeface="Cambria Math" panose="02040503050406030204" pitchFamily="18" charset="0"/>
                            </a:rPr>
                          </m:ctrlPr>
                        </m:radPr>
                        <m:deg/>
                        <m:e>
                          <m:f>
                            <m:fPr>
                              <m:ctrlPr>
                                <a:rPr lang="en-US" altLang="zh-CN" i="1" kern="0">
                                  <a:solidFill>
                                    <a:srgbClr val="000000"/>
                                  </a:solidFill>
                                  <a:latin typeface="Cambria Math" panose="02040503050406030204" pitchFamily="18" charset="0"/>
                                </a:rPr>
                              </m:ctrlPr>
                            </m:fPr>
                            <m:num>
                              <m:r>
                                <a:rPr lang="en-US" altLang="zh-CN" i="1" kern="0">
                                  <a:solidFill>
                                    <a:srgbClr val="000000"/>
                                  </a:solidFill>
                                  <a:latin typeface="Cambria Math" panose="02040503050406030204" pitchFamily="18" charset="0"/>
                                </a:rPr>
                                <m:t>(</m:t>
                              </m:r>
                              <m:sSup>
                                <m:sSupPr>
                                  <m:ctrlPr>
                                    <a:rPr lang="en-US" altLang="zh-CN" i="1" kern="0">
                                      <a:solidFill>
                                        <a:srgbClr val="000000"/>
                                      </a:solidFill>
                                      <a:latin typeface="Cambria Math" panose="02040503050406030204" pitchFamily="18" charset="0"/>
                                    </a:rPr>
                                  </m:ctrlPr>
                                </m:sSupPr>
                                <m:e>
                                  <m:r>
                                    <a:rPr lang="en-US" altLang="zh-CN" i="1" kern="0">
                                      <a:solidFill>
                                        <a:srgbClr val="000000"/>
                                      </a:solidFill>
                                      <a:latin typeface="Cambria Math" panose="02040503050406030204" pitchFamily="18" charset="0"/>
                                    </a:rPr>
                                    <m:t>3</m:t>
                                  </m:r>
                                </m:e>
                                <m:sup>
                                  <m:r>
                                    <a:rPr lang="en-US" altLang="zh-CN" i="1" kern="0">
                                      <a:solidFill>
                                        <a:srgbClr val="000000"/>
                                      </a:solidFill>
                                      <a:latin typeface="Cambria Math" panose="02040503050406030204" pitchFamily="18" charset="0"/>
                                    </a:rPr>
                                    <m:t>4</m:t>
                                  </m:r>
                                </m:sup>
                              </m:sSup>
                              <m:r>
                                <a:rPr lang="en-US" altLang="zh-CN" i="1" kern="0">
                                  <a:solidFill>
                                    <a:srgbClr val="000000"/>
                                  </a:solidFill>
                                  <a:latin typeface="Cambria Math" panose="02040503050406030204" pitchFamily="18" charset="0"/>
                                </a:rPr>
                                <m:t>+5</m:t>
                              </m:r>
                              <m:r>
                                <a:rPr lang="en-US" altLang="zh-CN" i="1" kern="0">
                                  <a:solidFill>
                                    <a:srgbClr val="000000"/>
                                  </a:solidFill>
                                  <a:latin typeface="Cambria Math" panose="02040503050406030204" pitchFamily="18" charset="0"/>
                                  <a:ea typeface="Cambria Math" panose="02040503050406030204" pitchFamily="18" charset="0"/>
                                </a:rPr>
                                <m:t>×</m:t>
                              </m:r>
                              <m:sSup>
                                <m:sSupPr>
                                  <m:ctrlPr>
                                    <a:rPr lang="en-US" altLang="zh-CN" i="1" kern="0">
                                      <a:solidFill>
                                        <a:srgbClr val="000000"/>
                                      </a:solidFill>
                                      <a:latin typeface="Cambria Math" panose="02040503050406030204" pitchFamily="18" charset="0"/>
                                      <a:ea typeface="Cambria Math" panose="02040503050406030204" pitchFamily="18" charset="0"/>
                                    </a:rPr>
                                  </m:ctrlPr>
                                </m:sSupPr>
                                <m:e>
                                  <m:r>
                                    <a:rPr lang="en-US" altLang="zh-CN" i="1" kern="0">
                                      <a:solidFill>
                                        <a:srgbClr val="000000"/>
                                      </a:solidFill>
                                      <a:latin typeface="Cambria Math" panose="02040503050406030204" pitchFamily="18" charset="0"/>
                                      <a:ea typeface="Cambria Math" panose="02040503050406030204" pitchFamily="18" charset="0"/>
                                    </a:rPr>
                                    <m:t>6</m:t>
                                  </m:r>
                                </m:e>
                                <m:sup>
                                  <m:r>
                                    <a:rPr lang="en-US" altLang="zh-CN" i="1" kern="0">
                                      <a:solidFill>
                                        <a:srgbClr val="000000"/>
                                      </a:solidFill>
                                      <a:latin typeface="Cambria Math" panose="02040503050406030204" pitchFamily="18" charset="0"/>
                                      <a:ea typeface="Cambria Math" panose="02040503050406030204" pitchFamily="18" charset="0"/>
                                    </a:rPr>
                                    <m:t>7</m:t>
                                  </m:r>
                                </m:sup>
                              </m:sSup>
                              <m:r>
                                <a:rPr lang="en-US" altLang="zh-CN" i="1" kern="0">
                                  <a:solidFill>
                                    <a:srgbClr val="000000"/>
                                  </a:solidFill>
                                  <a:latin typeface="Cambria Math" panose="02040503050406030204" pitchFamily="18" charset="0"/>
                                </a:rPr>
                                <m:t>)</m:t>
                              </m:r>
                            </m:num>
                            <m:den>
                              <m:r>
                                <a:rPr lang="en-US" altLang="zh-CN" i="1" kern="0">
                                  <a:solidFill>
                                    <a:srgbClr val="000000"/>
                                  </a:solidFill>
                                  <a:latin typeface="Cambria Math" panose="02040503050406030204" pitchFamily="18" charset="0"/>
                                </a:rPr>
                                <m:t>8</m:t>
                              </m:r>
                            </m:den>
                          </m:f>
                        </m:e>
                      </m:rad>
                    </m:oMath>
                  </m:oMathPara>
                </a14:m>
                <a:endParaRPr lang="zh-CN" altLang="en-US" dirty="0"/>
              </a:p>
            </p:txBody>
          </p:sp>
        </mc:Choice>
        <mc:Fallback xmlns="">
          <p:sp>
            <p:nvSpPr>
              <p:cNvPr id="5" name="矩形 4">
                <a:extLst>
                  <a:ext uri="{FF2B5EF4-FFF2-40B4-BE49-F238E27FC236}">
                    <a16:creationId xmlns:a16="http://schemas.microsoft.com/office/drawing/2014/main" id="{F9E8573E-990D-405D-9730-204FA52A6BF3}"/>
                  </a:ext>
                </a:extLst>
              </p:cNvPr>
              <p:cNvSpPr>
                <a:spLocks noRot="1" noChangeAspect="1" noMove="1" noResize="1" noEditPoints="1" noAdjustHandles="1" noChangeArrowheads="1" noChangeShapeType="1" noTextEdit="1"/>
              </p:cNvSpPr>
              <p:nvPr/>
            </p:nvSpPr>
            <p:spPr>
              <a:xfrm>
                <a:off x="3131840" y="2569758"/>
                <a:ext cx="2185855" cy="910699"/>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957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0C2DB11-01D6-45FF-B02C-1EC841A18DB0}"/>
              </a:ext>
            </a:extLst>
          </p:cNvPr>
          <p:cNvSpPr>
            <a:spLocks noGrp="1"/>
          </p:cNvSpPr>
          <p:nvPr>
            <p:ph idx="1"/>
          </p:nvPr>
        </p:nvSpPr>
        <p:spPr/>
        <p:txBody>
          <a:bodyPr/>
          <a:lstStyle/>
          <a:p>
            <a:r>
              <a:rPr lang="en-US" altLang="zh-CN" dirty="0"/>
              <a:t>Python</a:t>
            </a:r>
            <a:r>
              <a:rPr lang="zh-CN" altLang="en-US" dirty="0"/>
              <a:t>编程操作题</a:t>
            </a:r>
          </a:p>
          <a:p>
            <a:pPr lvl="1"/>
            <a:r>
              <a:rPr lang="zh-CN" altLang="en-US" dirty="0"/>
              <a:t>根据输入的正整数</a:t>
            </a:r>
            <a:r>
              <a:rPr lang="en-US" altLang="zh-CN" dirty="0"/>
              <a:t>n</a:t>
            </a:r>
            <a:r>
              <a:rPr lang="zh-CN" altLang="en-US" dirty="0"/>
              <a:t>输出一个宽度为</a:t>
            </a:r>
            <a:r>
              <a:rPr lang="en-US" altLang="zh-CN" dirty="0"/>
              <a:t>20</a:t>
            </a:r>
            <a:r>
              <a:rPr lang="zh-CN" altLang="en-US" dirty="0"/>
              <a:t>字符，右对齐，带千位分隔符的效果，并使用</a:t>
            </a:r>
            <a:r>
              <a:rPr lang="en-US" altLang="zh-CN" dirty="0"/>
              <a:t>"-"</a:t>
            </a:r>
            <a:r>
              <a:rPr lang="zh-CN" altLang="en-US" dirty="0"/>
              <a:t>填充。如</a:t>
            </a:r>
            <a:r>
              <a:rPr lang="en-US" altLang="zh-CN" dirty="0"/>
              <a:t>n=1234</a:t>
            </a:r>
            <a:r>
              <a:rPr lang="zh-CN" altLang="en-US" dirty="0"/>
              <a:t>，则输出如下：</a:t>
            </a:r>
            <a:r>
              <a:rPr lang="en-US" altLang="zh-CN" dirty="0"/>
              <a:t>---------------1,234</a:t>
            </a:r>
          </a:p>
          <a:p>
            <a:pPr marL="449262" lvl="1" indent="0">
              <a:buNone/>
            </a:pPr>
            <a:endParaRPr lang="en-US" altLang="zh-CN" dirty="0"/>
          </a:p>
          <a:p>
            <a:pPr lvl="1"/>
            <a:r>
              <a:rPr lang="zh-CN" altLang="en-US" dirty="0">
                <a:solidFill>
                  <a:srgbClr val="0000FF"/>
                </a:solidFill>
              </a:rPr>
              <a:t>代码</a:t>
            </a:r>
            <a:r>
              <a:rPr lang="en-US" altLang="zh-CN" dirty="0">
                <a:solidFill>
                  <a:srgbClr val="0000FF"/>
                </a:solidFill>
              </a:rPr>
              <a:t>1</a:t>
            </a:r>
            <a:r>
              <a:rPr lang="zh-CN" altLang="en-US" dirty="0">
                <a:solidFill>
                  <a:srgbClr val="0000FF"/>
                </a:solidFill>
              </a:rPr>
              <a:t>：</a:t>
            </a:r>
            <a:r>
              <a:rPr lang="en-US" altLang="zh-CN" dirty="0">
                <a:solidFill>
                  <a:srgbClr val="0000FF"/>
                </a:solidFill>
              </a:rPr>
              <a:t>print("{:-&gt;20,}".format(eval(n)))</a:t>
            </a:r>
          </a:p>
          <a:p>
            <a:pPr lvl="1"/>
            <a:r>
              <a:rPr lang="zh-CN" altLang="en-US" dirty="0">
                <a:solidFill>
                  <a:srgbClr val="0000FF"/>
                </a:solidFill>
              </a:rPr>
              <a:t>代码</a:t>
            </a:r>
            <a:r>
              <a:rPr lang="en-US" altLang="zh-CN" dirty="0">
                <a:solidFill>
                  <a:srgbClr val="0000FF"/>
                </a:solidFill>
              </a:rPr>
              <a:t>2</a:t>
            </a:r>
            <a:r>
              <a:rPr lang="zh-CN" altLang="en-US" dirty="0">
                <a:solidFill>
                  <a:srgbClr val="0000FF"/>
                </a:solidFill>
              </a:rPr>
              <a:t>：</a:t>
            </a:r>
            <a:r>
              <a:rPr lang="en-US" altLang="zh-CN" dirty="0">
                <a:solidFill>
                  <a:srgbClr val="0000FF"/>
                </a:solidFill>
              </a:rPr>
              <a:t> print("{:-&gt;20,}".format(int(n)))</a:t>
            </a:r>
            <a:endParaRPr lang="zh-CN" altLang="en-US" dirty="0">
              <a:solidFill>
                <a:srgbClr val="0000FF"/>
              </a:solidFill>
            </a:endParaRPr>
          </a:p>
          <a:p>
            <a:pPr lvl="1"/>
            <a:endParaRPr lang="zh-CN" altLang="en-US" dirty="0"/>
          </a:p>
        </p:txBody>
      </p:sp>
      <p:sp>
        <p:nvSpPr>
          <p:cNvPr id="3" name="标题 2">
            <a:extLst>
              <a:ext uri="{FF2B5EF4-FFF2-40B4-BE49-F238E27FC236}">
                <a16:creationId xmlns:a16="http://schemas.microsoft.com/office/drawing/2014/main" id="{DB9418EF-2FC7-401B-8ED2-60D28029A0B9}"/>
              </a:ext>
            </a:extLst>
          </p:cNvPr>
          <p:cNvSpPr>
            <a:spLocks noGrp="1"/>
          </p:cNvSpPr>
          <p:nvPr>
            <p:ph type="title"/>
          </p:nvPr>
        </p:nvSpPr>
        <p:spPr/>
        <p:txBody>
          <a:bodyPr/>
          <a:lstStyle/>
          <a:p>
            <a:r>
              <a:rPr lang="en-US" altLang="zh-CN" dirty="0"/>
              <a:t>2. </a:t>
            </a:r>
            <a:r>
              <a:rPr lang="zh-CN" altLang="en-US" dirty="0"/>
              <a:t>题型详解</a:t>
            </a:r>
          </a:p>
        </p:txBody>
      </p:sp>
      <p:sp>
        <p:nvSpPr>
          <p:cNvPr id="4" name="灯片编号占位符 3">
            <a:extLst>
              <a:ext uri="{FF2B5EF4-FFF2-40B4-BE49-F238E27FC236}">
                <a16:creationId xmlns:a16="http://schemas.microsoft.com/office/drawing/2014/main" id="{7F490415-2565-4A83-AD56-A33B35B4A887}"/>
              </a:ext>
            </a:extLst>
          </p:cNvPr>
          <p:cNvSpPr>
            <a:spLocks noGrp="1"/>
          </p:cNvSpPr>
          <p:nvPr>
            <p:ph type="sldNum" sz="quarter" idx="4"/>
          </p:nvPr>
        </p:nvSpPr>
        <p:spPr/>
        <p:txBody>
          <a:bodyPr/>
          <a:lstStyle/>
          <a:p>
            <a:pPr>
              <a:defRPr/>
            </a:pPr>
            <a:fld id="{36D848D2-51D9-44DF-BA19-C693F18A832A}" type="slidenum">
              <a:rPr lang="en-US" altLang="zh-CN" smtClean="0"/>
              <a:pPr>
                <a:defRPr/>
              </a:pPr>
              <a:t>47</a:t>
            </a:fld>
            <a:endParaRPr lang="en-US" altLang="zh-CN"/>
          </a:p>
        </p:txBody>
      </p:sp>
      <p:sp>
        <p:nvSpPr>
          <p:cNvPr id="6" name="矩形 5">
            <a:extLst>
              <a:ext uri="{FF2B5EF4-FFF2-40B4-BE49-F238E27FC236}">
                <a16:creationId xmlns:a16="http://schemas.microsoft.com/office/drawing/2014/main" id="{EE129204-5E21-4165-B4BE-31ED2959965B}"/>
              </a:ext>
            </a:extLst>
          </p:cNvPr>
          <p:cNvSpPr/>
          <p:nvPr/>
        </p:nvSpPr>
        <p:spPr>
          <a:xfrm>
            <a:off x="2613943" y="3403848"/>
            <a:ext cx="3600400" cy="584775"/>
          </a:xfrm>
          <a:prstGeom prst="rect">
            <a:avLst/>
          </a:prstGeom>
          <a:solidFill>
            <a:schemeClr val="accent2"/>
          </a:solidFill>
        </p:spPr>
        <p:txBody>
          <a:bodyPr wrap="square">
            <a:spAutoFit/>
          </a:bodyPr>
          <a:lstStyle/>
          <a:p>
            <a:pPr algn="l"/>
            <a:r>
              <a:rPr lang="en-US" altLang="zh-CN" sz="1600" b="1" dirty="0">
                <a:solidFill>
                  <a:srgbClr val="0000FF"/>
                </a:solidFill>
                <a:latin typeface="Consolas" panose="020B0609020204030204" pitchFamily="49" charset="0"/>
              </a:rPr>
              <a:t>n = input("</a:t>
            </a:r>
            <a:r>
              <a:rPr lang="zh-CN" altLang="en-US" sz="1600" b="1" dirty="0">
                <a:solidFill>
                  <a:srgbClr val="0000FF"/>
                </a:solidFill>
                <a:latin typeface="Consolas" panose="020B0609020204030204" pitchFamily="49" charset="0"/>
              </a:rPr>
              <a:t>请输入整数：</a:t>
            </a:r>
            <a:r>
              <a:rPr lang="en-US" altLang="zh-CN" sz="1600" b="1" dirty="0">
                <a:solidFill>
                  <a:srgbClr val="0000FF"/>
                </a:solidFill>
                <a:latin typeface="Consolas" panose="020B0609020204030204" pitchFamily="49" charset="0"/>
              </a:rPr>
              <a:t>")</a:t>
            </a:r>
          </a:p>
          <a:p>
            <a:pPr algn="l"/>
            <a:r>
              <a:rPr lang="en-US" altLang="zh-CN" sz="1600" b="1" dirty="0">
                <a:solidFill>
                  <a:srgbClr val="0000FF"/>
                </a:solidFill>
                <a:latin typeface="Consolas" panose="020B0609020204030204" pitchFamily="49" charset="0"/>
              </a:rPr>
              <a:t>________ # </a:t>
            </a:r>
            <a:r>
              <a:rPr lang="zh-CN" altLang="en-US" sz="1600" b="1" dirty="0">
                <a:solidFill>
                  <a:srgbClr val="0000FF"/>
                </a:solidFill>
                <a:latin typeface="Consolas" panose="020B0609020204030204" pitchFamily="49" charset="0"/>
              </a:rPr>
              <a:t>可以多行</a:t>
            </a:r>
            <a:endParaRPr lang="en-US" altLang="zh-CN"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714454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0C2DB11-01D6-45FF-B02C-1EC841A18DB0}"/>
              </a:ext>
            </a:extLst>
          </p:cNvPr>
          <p:cNvSpPr>
            <a:spLocks noGrp="1"/>
          </p:cNvSpPr>
          <p:nvPr>
            <p:ph idx="1"/>
          </p:nvPr>
        </p:nvSpPr>
        <p:spPr>
          <a:xfrm>
            <a:off x="395536" y="1052736"/>
            <a:ext cx="8352927" cy="5328592"/>
          </a:xfrm>
        </p:spPr>
        <p:txBody>
          <a:bodyPr/>
          <a:lstStyle/>
          <a:p>
            <a:r>
              <a:rPr lang="en-US" altLang="zh-CN" dirty="0"/>
              <a:t>Python</a:t>
            </a:r>
            <a:r>
              <a:rPr lang="zh-CN" altLang="en-US" dirty="0"/>
              <a:t>编程操作题</a:t>
            </a:r>
          </a:p>
          <a:p>
            <a:pPr lvl="1"/>
            <a:r>
              <a:rPr lang="zh-CN" altLang="en-US" dirty="0"/>
              <a:t>补充如下代码，使程序能够计算</a:t>
            </a:r>
            <a:r>
              <a:rPr lang="en-US" altLang="zh-CN" dirty="0"/>
              <a:t>a</a:t>
            </a:r>
            <a:r>
              <a:rPr lang="zh-CN" altLang="en-US" dirty="0"/>
              <a:t>中元素与</a:t>
            </a:r>
            <a:r>
              <a:rPr lang="en-US" altLang="zh-CN" dirty="0"/>
              <a:t>b</a:t>
            </a:r>
            <a:r>
              <a:rPr lang="zh-CN" altLang="en-US" dirty="0"/>
              <a:t>逐项乘积的累加和。</a:t>
            </a:r>
            <a:endParaRPr lang="en-US" altLang="zh-CN" dirty="0"/>
          </a:p>
          <a:p>
            <a:pPr marL="449262" lvl="1" indent="0">
              <a:buNone/>
            </a:pPr>
            <a:endParaRPr lang="en-US" altLang="zh-CN" dirty="0"/>
          </a:p>
          <a:p>
            <a:pPr lvl="1"/>
            <a:endParaRPr lang="en-US" altLang="zh-CN" dirty="0">
              <a:solidFill>
                <a:srgbClr val="0000FF"/>
              </a:solidFill>
            </a:endParaRPr>
          </a:p>
          <a:p>
            <a:pPr lvl="1"/>
            <a:endParaRPr lang="en-US" altLang="zh-CN" dirty="0">
              <a:solidFill>
                <a:srgbClr val="0000FF"/>
              </a:solidFill>
            </a:endParaRPr>
          </a:p>
          <a:p>
            <a:pPr lvl="1"/>
            <a:r>
              <a:rPr lang="zh-CN" altLang="en-US" dirty="0">
                <a:solidFill>
                  <a:srgbClr val="0000FF"/>
                </a:solidFill>
              </a:rPr>
              <a:t>代码</a:t>
            </a:r>
            <a:r>
              <a:rPr lang="en-US" altLang="zh-CN" dirty="0">
                <a:solidFill>
                  <a:srgbClr val="0000FF"/>
                </a:solidFill>
              </a:rPr>
              <a:t>1</a:t>
            </a:r>
            <a:r>
              <a:rPr lang="zh-CN" altLang="en-US" dirty="0">
                <a:solidFill>
                  <a:srgbClr val="0000FF"/>
                </a:solidFill>
              </a:rPr>
              <a:t>：① </a:t>
            </a:r>
            <a:r>
              <a:rPr lang="en-US" altLang="zh-CN" dirty="0">
                <a:solidFill>
                  <a:srgbClr val="0000FF"/>
                </a:solidFill>
              </a:rPr>
              <a:t>s = 0</a:t>
            </a:r>
            <a:r>
              <a:rPr lang="zh-CN" altLang="en-US" dirty="0">
                <a:solidFill>
                  <a:srgbClr val="0000FF"/>
                </a:solidFill>
              </a:rPr>
              <a:t>  ② </a:t>
            </a:r>
            <a:r>
              <a:rPr lang="en-US" altLang="zh-CN" dirty="0">
                <a:solidFill>
                  <a:srgbClr val="0000FF"/>
                </a:solidFill>
              </a:rPr>
              <a:t>range(</a:t>
            </a:r>
            <a:r>
              <a:rPr lang="en-US" altLang="zh-CN" dirty="0" err="1">
                <a:solidFill>
                  <a:srgbClr val="0000FF"/>
                </a:solidFill>
              </a:rPr>
              <a:t>len</a:t>
            </a:r>
            <a:r>
              <a:rPr lang="en-US" altLang="zh-CN" dirty="0">
                <a:solidFill>
                  <a:srgbClr val="0000FF"/>
                </a:solidFill>
              </a:rPr>
              <a:t>(c))</a:t>
            </a:r>
          </a:p>
          <a:p>
            <a:pPr lvl="1"/>
            <a:r>
              <a:rPr lang="zh-CN" altLang="en-US" dirty="0">
                <a:solidFill>
                  <a:srgbClr val="0000FF"/>
                </a:solidFill>
              </a:rPr>
              <a:t>代码</a:t>
            </a:r>
            <a:r>
              <a:rPr lang="en-US" altLang="zh-CN" dirty="0">
                <a:solidFill>
                  <a:srgbClr val="0000FF"/>
                </a:solidFill>
              </a:rPr>
              <a:t>2</a:t>
            </a:r>
            <a:r>
              <a:rPr lang="zh-CN" altLang="en-US" dirty="0">
                <a:solidFill>
                  <a:srgbClr val="0000FF"/>
                </a:solidFill>
              </a:rPr>
              <a:t>：① </a:t>
            </a:r>
            <a:r>
              <a:rPr lang="en-US" altLang="zh-CN" dirty="0">
                <a:solidFill>
                  <a:srgbClr val="0000FF"/>
                </a:solidFill>
              </a:rPr>
              <a:t>s = 0</a:t>
            </a:r>
            <a:r>
              <a:rPr lang="zh-CN" altLang="en-US" dirty="0">
                <a:solidFill>
                  <a:srgbClr val="0000FF"/>
                </a:solidFill>
              </a:rPr>
              <a:t>  ② </a:t>
            </a:r>
            <a:r>
              <a:rPr lang="en-US" altLang="zh-CN" dirty="0">
                <a:solidFill>
                  <a:srgbClr val="0000FF"/>
                </a:solidFill>
              </a:rPr>
              <a:t>range(</a:t>
            </a:r>
            <a:r>
              <a:rPr lang="en-US" altLang="zh-CN" dirty="0" err="1">
                <a:solidFill>
                  <a:srgbClr val="0000FF"/>
                </a:solidFill>
              </a:rPr>
              <a:t>len</a:t>
            </a:r>
            <a:r>
              <a:rPr lang="en-US" altLang="zh-CN" dirty="0">
                <a:solidFill>
                  <a:srgbClr val="0000FF"/>
                </a:solidFill>
              </a:rPr>
              <a:t>(b))</a:t>
            </a:r>
          </a:p>
          <a:p>
            <a:pPr lvl="1"/>
            <a:r>
              <a:rPr lang="zh-CN" altLang="en-US" dirty="0">
                <a:solidFill>
                  <a:srgbClr val="0000FF"/>
                </a:solidFill>
              </a:rPr>
              <a:t>代码</a:t>
            </a:r>
            <a:r>
              <a:rPr lang="en-US" altLang="zh-CN" dirty="0">
                <a:solidFill>
                  <a:srgbClr val="0000FF"/>
                </a:solidFill>
              </a:rPr>
              <a:t>3</a:t>
            </a:r>
            <a:r>
              <a:rPr lang="zh-CN" altLang="en-US" dirty="0">
                <a:solidFill>
                  <a:srgbClr val="0000FF"/>
                </a:solidFill>
              </a:rPr>
              <a:t>：① </a:t>
            </a:r>
            <a:r>
              <a:rPr lang="en-US" altLang="zh-CN" dirty="0">
                <a:solidFill>
                  <a:srgbClr val="0000FF"/>
                </a:solidFill>
              </a:rPr>
              <a:t>s = 0</a:t>
            </a:r>
            <a:r>
              <a:rPr lang="zh-CN" altLang="en-US" dirty="0">
                <a:solidFill>
                  <a:srgbClr val="0000FF"/>
                </a:solidFill>
              </a:rPr>
              <a:t>  ② </a:t>
            </a:r>
            <a:r>
              <a:rPr lang="en-US" altLang="zh-CN" dirty="0">
                <a:solidFill>
                  <a:srgbClr val="0000FF"/>
                </a:solidFill>
              </a:rPr>
              <a:t>range(3)</a:t>
            </a:r>
          </a:p>
        </p:txBody>
      </p:sp>
      <p:sp>
        <p:nvSpPr>
          <p:cNvPr id="3" name="标题 2">
            <a:extLst>
              <a:ext uri="{FF2B5EF4-FFF2-40B4-BE49-F238E27FC236}">
                <a16:creationId xmlns:a16="http://schemas.microsoft.com/office/drawing/2014/main" id="{DB9418EF-2FC7-401B-8ED2-60D28029A0B9}"/>
              </a:ext>
            </a:extLst>
          </p:cNvPr>
          <p:cNvSpPr>
            <a:spLocks noGrp="1"/>
          </p:cNvSpPr>
          <p:nvPr>
            <p:ph type="title"/>
          </p:nvPr>
        </p:nvSpPr>
        <p:spPr/>
        <p:txBody>
          <a:bodyPr/>
          <a:lstStyle/>
          <a:p>
            <a:r>
              <a:rPr lang="en-US" altLang="zh-CN" dirty="0"/>
              <a:t>2. </a:t>
            </a:r>
            <a:r>
              <a:rPr lang="zh-CN" altLang="en-US" dirty="0"/>
              <a:t>题型详解</a:t>
            </a:r>
          </a:p>
        </p:txBody>
      </p:sp>
      <p:sp>
        <p:nvSpPr>
          <p:cNvPr id="4" name="灯片编号占位符 3">
            <a:extLst>
              <a:ext uri="{FF2B5EF4-FFF2-40B4-BE49-F238E27FC236}">
                <a16:creationId xmlns:a16="http://schemas.microsoft.com/office/drawing/2014/main" id="{7F490415-2565-4A83-AD56-A33B35B4A887}"/>
              </a:ext>
            </a:extLst>
          </p:cNvPr>
          <p:cNvSpPr>
            <a:spLocks noGrp="1"/>
          </p:cNvSpPr>
          <p:nvPr>
            <p:ph type="sldNum" sz="quarter" idx="4"/>
          </p:nvPr>
        </p:nvSpPr>
        <p:spPr/>
        <p:txBody>
          <a:bodyPr/>
          <a:lstStyle/>
          <a:p>
            <a:pPr>
              <a:defRPr/>
            </a:pPr>
            <a:fld id="{36D848D2-51D9-44DF-BA19-C693F18A832A}" type="slidenum">
              <a:rPr lang="en-US" altLang="zh-CN" smtClean="0"/>
              <a:pPr>
                <a:defRPr/>
              </a:pPr>
              <a:t>48</a:t>
            </a:fld>
            <a:endParaRPr lang="en-US" altLang="zh-CN"/>
          </a:p>
        </p:txBody>
      </p:sp>
      <p:sp>
        <p:nvSpPr>
          <p:cNvPr id="6" name="矩形 5">
            <a:extLst>
              <a:ext uri="{FF2B5EF4-FFF2-40B4-BE49-F238E27FC236}">
                <a16:creationId xmlns:a16="http://schemas.microsoft.com/office/drawing/2014/main" id="{EE129204-5E21-4165-B4BE-31ED2959965B}"/>
              </a:ext>
            </a:extLst>
          </p:cNvPr>
          <p:cNvSpPr/>
          <p:nvPr/>
        </p:nvSpPr>
        <p:spPr>
          <a:xfrm>
            <a:off x="2843808" y="2636912"/>
            <a:ext cx="3600400" cy="1815882"/>
          </a:xfrm>
          <a:prstGeom prst="rect">
            <a:avLst/>
          </a:prstGeom>
          <a:solidFill>
            <a:schemeClr val="accent2"/>
          </a:solidFill>
        </p:spPr>
        <p:txBody>
          <a:bodyPr wrap="square">
            <a:spAutoFit/>
          </a:bodyPr>
          <a:lstStyle/>
          <a:p>
            <a:pPr algn="l"/>
            <a:r>
              <a:rPr lang="en-US" altLang="zh-CN" sz="1600" b="1" dirty="0">
                <a:solidFill>
                  <a:srgbClr val="0000FF"/>
                </a:solidFill>
                <a:latin typeface="Consolas" panose="020B0609020204030204" pitchFamily="49" charset="0"/>
              </a:rPr>
              <a:t>a = [[1,2,3],[4,5,6],[7,8,9]]</a:t>
            </a:r>
          </a:p>
          <a:p>
            <a:pPr algn="l"/>
            <a:r>
              <a:rPr lang="en-US" altLang="zh-CN" sz="1600" b="1" dirty="0">
                <a:solidFill>
                  <a:srgbClr val="0000FF"/>
                </a:solidFill>
                <a:latin typeface="Consolas" panose="020B0609020204030204" pitchFamily="49" charset="0"/>
              </a:rPr>
              <a:t>b = [3,6,9]</a:t>
            </a:r>
          </a:p>
          <a:p>
            <a:pPr algn="l"/>
            <a:r>
              <a:rPr lang="en-US" altLang="zh-CN" sz="1600" b="1" dirty="0">
                <a:solidFill>
                  <a:srgbClr val="0000FF"/>
                </a:solidFill>
                <a:latin typeface="Consolas" panose="020B0609020204030204" pitchFamily="49" charset="0"/>
              </a:rPr>
              <a:t>___</a:t>
            </a:r>
            <a:r>
              <a:rPr lang="en-US" altLang="zh-CN" sz="1600" b="1" u="sng" dirty="0">
                <a:solidFill>
                  <a:srgbClr val="0000FF"/>
                </a:solidFill>
                <a:latin typeface="Consolas" panose="020B0609020204030204" pitchFamily="49" charset="0"/>
              </a:rPr>
              <a:t>①</a:t>
            </a:r>
            <a:r>
              <a:rPr lang="en-US" altLang="zh-CN" sz="1600" b="1" dirty="0">
                <a:solidFill>
                  <a:srgbClr val="0000FF"/>
                </a:solidFill>
                <a:latin typeface="Consolas" panose="020B0609020204030204" pitchFamily="49" charset="0"/>
              </a:rPr>
              <a:t>___</a:t>
            </a:r>
          </a:p>
          <a:p>
            <a:pPr algn="l"/>
            <a:r>
              <a:rPr lang="en-US" altLang="zh-CN" sz="1600" b="1" dirty="0">
                <a:solidFill>
                  <a:srgbClr val="0000FF"/>
                </a:solidFill>
                <a:latin typeface="Consolas" panose="020B0609020204030204" pitchFamily="49" charset="0"/>
              </a:rPr>
              <a:t>for c in a:</a:t>
            </a:r>
          </a:p>
          <a:p>
            <a:pPr algn="l"/>
            <a:r>
              <a:rPr lang="en-US" altLang="zh-CN" sz="1600" b="1" dirty="0">
                <a:solidFill>
                  <a:srgbClr val="0000FF"/>
                </a:solidFill>
                <a:latin typeface="Consolas" panose="020B0609020204030204" pitchFamily="49" charset="0"/>
              </a:rPr>
              <a:t>    for j in __</a:t>
            </a:r>
            <a:r>
              <a:rPr lang="en-US" altLang="zh-CN" sz="1600" b="1" u="sng" dirty="0">
                <a:solidFill>
                  <a:srgbClr val="0000FF"/>
                </a:solidFill>
                <a:latin typeface="Consolas" panose="020B0609020204030204" pitchFamily="49" charset="0"/>
              </a:rPr>
              <a:t>②</a:t>
            </a:r>
            <a:r>
              <a:rPr lang="en-US" altLang="zh-CN" sz="1600" b="1" dirty="0">
                <a:solidFill>
                  <a:srgbClr val="0000FF"/>
                </a:solidFill>
                <a:latin typeface="Consolas" panose="020B0609020204030204" pitchFamily="49" charset="0"/>
              </a:rPr>
              <a:t>__:</a:t>
            </a:r>
          </a:p>
          <a:p>
            <a:pPr algn="l"/>
            <a:r>
              <a:rPr lang="en-US" altLang="zh-CN" sz="1600" b="1" dirty="0">
                <a:solidFill>
                  <a:srgbClr val="0000FF"/>
                </a:solidFill>
                <a:latin typeface="Consolas" panose="020B0609020204030204" pitchFamily="49" charset="0"/>
              </a:rPr>
              <a:t>        s += c[j] + b[j]</a:t>
            </a:r>
          </a:p>
          <a:p>
            <a:pPr algn="l"/>
            <a:r>
              <a:rPr lang="en-US" altLang="zh-CN" sz="1600" b="1" dirty="0">
                <a:solidFill>
                  <a:srgbClr val="0000FF"/>
                </a:solidFill>
                <a:latin typeface="Consolas" panose="020B0609020204030204" pitchFamily="49" charset="0"/>
              </a:rPr>
              <a:t>print(s)</a:t>
            </a:r>
            <a:endParaRPr lang="en-US" altLang="zh-CN"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49251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0C2DB11-01D6-45FF-B02C-1EC841A18DB0}"/>
              </a:ext>
            </a:extLst>
          </p:cNvPr>
          <p:cNvSpPr>
            <a:spLocks noGrp="1"/>
          </p:cNvSpPr>
          <p:nvPr>
            <p:ph idx="1"/>
          </p:nvPr>
        </p:nvSpPr>
        <p:spPr>
          <a:xfrm>
            <a:off x="395536" y="1052736"/>
            <a:ext cx="8352927" cy="5328592"/>
          </a:xfrm>
        </p:spPr>
        <p:txBody>
          <a:bodyPr>
            <a:normAutofit/>
          </a:bodyPr>
          <a:lstStyle/>
          <a:p>
            <a:r>
              <a:rPr lang="en-US" altLang="zh-CN" dirty="0"/>
              <a:t>Python</a:t>
            </a:r>
            <a:r>
              <a:rPr lang="zh-CN" altLang="en-US" dirty="0"/>
              <a:t>编程操作题</a:t>
            </a:r>
          </a:p>
          <a:p>
            <a:pPr lvl="1"/>
            <a:r>
              <a:rPr lang="zh-CN" altLang="en-US" dirty="0"/>
              <a:t>补充如下代码，实现将列表</a:t>
            </a:r>
            <a:r>
              <a:rPr lang="en-US" altLang="zh-CN" dirty="0"/>
              <a:t>ls=[23, 45, 78, 11, 67, 89, 13, 243, 56]</a:t>
            </a:r>
            <a:r>
              <a:rPr lang="zh-CN" altLang="en-US" dirty="0"/>
              <a:t>中的奇数去除，并输出去除奇数后列表</a:t>
            </a:r>
            <a:r>
              <a:rPr lang="en-US" altLang="zh-CN" dirty="0"/>
              <a:t>ls</a:t>
            </a:r>
            <a:r>
              <a:rPr lang="zh-CN" altLang="en-US" dirty="0"/>
              <a:t>的元素个数。</a:t>
            </a:r>
            <a:endParaRPr lang="en-US" altLang="zh-CN" dirty="0"/>
          </a:p>
          <a:p>
            <a:pPr marL="449262" lvl="1" indent="0">
              <a:buNone/>
            </a:pPr>
            <a:endParaRPr lang="en-US" altLang="zh-CN" dirty="0"/>
          </a:p>
          <a:p>
            <a:pPr lvl="1"/>
            <a:endParaRPr lang="en-US" altLang="zh-CN" dirty="0">
              <a:solidFill>
                <a:srgbClr val="0000FF"/>
              </a:solidFill>
            </a:endParaRPr>
          </a:p>
          <a:p>
            <a:pPr lvl="1"/>
            <a:endParaRPr lang="en-US" altLang="zh-CN" dirty="0">
              <a:solidFill>
                <a:srgbClr val="0000FF"/>
              </a:solidFill>
            </a:endParaRPr>
          </a:p>
          <a:p>
            <a:pPr lvl="1"/>
            <a:r>
              <a:rPr lang="zh-CN" altLang="en-US" dirty="0">
                <a:solidFill>
                  <a:srgbClr val="0000FF"/>
                </a:solidFill>
              </a:rPr>
              <a:t>代码：① </a:t>
            </a:r>
            <a:r>
              <a:rPr lang="en-US" altLang="zh-CN" dirty="0">
                <a:solidFill>
                  <a:srgbClr val="0000FF"/>
                </a:solidFill>
              </a:rPr>
              <a:t>return True</a:t>
            </a:r>
            <a:r>
              <a:rPr lang="zh-CN" altLang="en-US" dirty="0">
                <a:solidFill>
                  <a:srgbClr val="0000FF"/>
                </a:solidFill>
              </a:rPr>
              <a:t>  ② </a:t>
            </a:r>
            <a:r>
              <a:rPr lang="en-US" altLang="zh-CN" dirty="0">
                <a:solidFill>
                  <a:srgbClr val="0000FF"/>
                </a:solidFill>
              </a:rPr>
              <a:t>ls=[]</a:t>
            </a:r>
            <a:r>
              <a:rPr lang="zh-CN" altLang="en-US" dirty="0">
                <a:solidFill>
                  <a:srgbClr val="0000FF"/>
                </a:solidFill>
              </a:rPr>
              <a:t>或</a:t>
            </a:r>
            <a:r>
              <a:rPr lang="en-US" altLang="zh-CN" dirty="0" err="1">
                <a:solidFill>
                  <a:srgbClr val="0000FF"/>
                </a:solidFill>
              </a:rPr>
              <a:t>ls.clear</a:t>
            </a:r>
            <a:r>
              <a:rPr lang="en-US" altLang="zh-CN" dirty="0">
                <a:solidFill>
                  <a:srgbClr val="0000FF"/>
                </a:solidFill>
              </a:rPr>
              <a:t>()  </a:t>
            </a:r>
            <a:r>
              <a:rPr lang="zh-CN" altLang="en-US" dirty="0">
                <a:solidFill>
                  <a:srgbClr val="0000FF"/>
                </a:solidFill>
              </a:rPr>
              <a:t>③ </a:t>
            </a:r>
            <a:r>
              <a:rPr lang="en-US" altLang="zh-CN" dirty="0" err="1">
                <a:solidFill>
                  <a:srgbClr val="0000FF"/>
                </a:solidFill>
              </a:rPr>
              <a:t>ls.append</a:t>
            </a:r>
            <a:r>
              <a:rPr lang="en-US" altLang="zh-CN" dirty="0">
                <a:solidFill>
                  <a:srgbClr val="0000FF"/>
                </a:solidFill>
              </a:rPr>
              <a:t>(</a:t>
            </a:r>
            <a:r>
              <a:rPr lang="en-US" altLang="zh-CN" dirty="0" err="1">
                <a:solidFill>
                  <a:srgbClr val="0000FF"/>
                </a:solidFill>
              </a:rPr>
              <a:t>i</a:t>
            </a:r>
            <a:r>
              <a:rPr lang="en-US" altLang="zh-CN" dirty="0">
                <a:solidFill>
                  <a:srgbClr val="0000FF"/>
                </a:solidFill>
              </a:rPr>
              <a:t>)</a:t>
            </a:r>
          </a:p>
        </p:txBody>
      </p:sp>
      <p:sp>
        <p:nvSpPr>
          <p:cNvPr id="3" name="标题 2">
            <a:extLst>
              <a:ext uri="{FF2B5EF4-FFF2-40B4-BE49-F238E27FC236}">
                <a16:creationId xmlns:a16="http://schemas.microsoft.com/office/drawing/2014/main" id="{DB9418EF-2FC7-401B-8ED2-60D28029A0B9}"/>
              </a:ext>
            </a:extLst>
          </p:cNvPr>
          <p:cNvSpPr>
            <a:spLocks noGrp="1"/>
          </p:cNvSpPr>
          <p:nvPr>
            <p:ph type="title"/>
          </p:nvPr>
        </p:nvSpPr>
        <p:spPr/>
        <p:txBody>
          <a:bodyPr/>
          <a:lstStyle/>
          <a:p>
            <a:r>
              <a:rPr lang="en-US" altLang="zh-CN" dirty="0"/>
              <a:t>2. </a:t>
            </a:r>
            <a:r>
              <a:rPr lang="zh-CN" altLang="en-US" dirty="0"/>
              <a:t>题型详解</a:t>
            </a:r>
          </a:p>
        </p:txBody>
      </p:sp>
      <p:sp>
        <p:nvSpPr>
          <p:cNvPr id="4" name="灯片编号占位符 3">
            <a:extLst>
              <a:ext uri="{FF2B5EF4-FFF2-40B4-BE49-F238E27FC236}">
                <a16:creationId xmlns:a16="http://schemas.microsoft.com/office/drawing/2014/main" id="{7F490415-2565-4A83-AD56-A33B35B4A887}"/>
              </a:ext>
            </a:extLst>
          </p:cNvPr>
          <p:cNvSpPr>
            <a:spLocks noGrp="1"/>
          </p:cNvSpPr>
          <p:nvPr>
            <p:ph type="sldNum" sz="quarter" idx="4"/>
          </p:nvPr>
        </p:nvSpPr>
        <p:spPr/>
        <p:txBody>
          <a:bodyPr/>
          <a:lstStyle/>
          <a:p>
            <a:pPr>
              <a:defRPr/>
            </a:pPr>
            <a:fld id="{36D848D2-51D9-44DF-BA19-C693F18A832A}" type="slidenum">
              <a:rPr lang="en-US" altLang="zh-CN" smtClean="0"/>
              <a:pPr>
                <a:defRPr/>
              </a:pPr>
              <a:t>49</a:t>
            </a:fld>
            <a:endParaRPr lang="en-US" altLang="zh-CN"/>
          </a:p>
        </p:txBody>
      </p:sp>
      <p:sp>
        <p:nvSpPr>
          <p:cNvPr id="6" name="矩形 5">
            <a:extLst>
              <a:ext uri="{FF2B5EF4-FFF2-40B4-BE49-F238E27FC236}">
                <a16:creationId xmlns:a16="http://schemas.microsoft.com/office/drawing/2014/main" id="{EE129204-5E21-4165-B4BE-31ED2959965B}"/>
              </a:ext>
            </a:extLst>
          </p:cNvPr>
          <p:cNvSpPr/>
          <p:nvPr/>
        </p:nvSpPr>
        <p:spPr>
          <a:xfrm>
            <a:off x="3129186" y="2852936"/>
            <a:ext cx="4608512" cy="2246769"/>
          </a:xfrm>
          <a:prstGeom prst="rect">
            <a:avLst/>
          </a:prstGeom>
          <a:solidFill>
            <a:schemeClr val="accent2"/>
          </a:solidFill>
        </p:spPr>
        <p:txBody>
          <a:bodyPr wrap="square">
            <a:spAutoFit/>
          </a:bodyPr>
          <a:lstStyle/>
          <a:p>
            <a:pPr algn="l"/>
            <a:r>
              <a:rPr lang="en-US" altLang="zh-CN" sz="1400" b="1" dirty="0">
                <a:solidFill>
                  <a:srgbClr val="0000FF"/>
                </a:solidFill>
                <a:latin typeface="Consolas" panose="020B0609020204030204" pitchFamily="49" charset="0"/>
              </a:rPr>
              <a:t>def </a:t>
            </a:r>
            <a:r>
              <a:rPr lang="en-US" altLang="zh-CN" sz="1400" b="1" dirty="0" err="1">
                <a:solidFill>
                  <a:srgbClr val="0000FF"/>
                </a:solidFill>
                <a:latin typeface="Consolas" panose="020B0609020204030204" pitchFamily="49" charset="0"/>
              </a:rPr>
              <a:t>isOdd</a:t>
            </a:r>
            <a:r>
              <a:rPr lang="en-US" altLang="zh-CN" sz="1400" b="1" dirty="0">
                <a:solidFill>
                  <a:srgbClr val="0000FF"/>
                </a:solidFill>
                <a:latin typeface="Consolas" panose="020B0609020204030204" pitchFamily="49" charset="0"/>
              </a:rPr>
              <a:t>(n):</a:t>
            </a:r>
          </a:p>
          <a:p>
            <a:pPr algn="l"/>
            <a:r>
              <a:rPr lang="en-US" altLang="zh-CN" sz="1400" b="1" dirty="0">
                <a:solidFill>
                  <a:srgbClr val="0000FF"/>
                </a:solidFill>
                <a:latin typeface="Consolas" panose="020B0609020204030204" pitchFamily="49" charset="0"/>
              </a:rPr>
              <a:t>    if n % 2 != 0:</a:t>
            </a:r>
          </a:p>
          <a:p>
            <a:pPr algn="l"/>
            <a:r>
              <a:rPr lang="en-US" altLang="zh-CN" sz="1400" b="1" dirty="0">
                <a:solidFill>
                  <a:srgbClr val="0000FF"/>
                </a:solidFill>
                <a:latin typeface="Consolas" panose="020B0609020204030204" pitchFamily="49" charset="0"/>
              </a:rPr>
              <a:t>        ___</a:t>
            </a:r>
            <a:r>
              <a:rPr lang="en-US" altLang="zh-CN" sz="1400" b="1" u="sng" dirty="0">
                <a:solidFill>
                  <a:srgbClr val="0000FF"/>
                </a:solidFill>
                <a:latin typeface="Consolas" panose="020B0609020204030204" pitchFamily="49" charset="0"/>
              </a:rPr>
              <a:t>①</a:t>
            </a:r>
            <a:r>
              <a:rPr lang="en-US" altLang="zh-CN" sz="1400" b="1" dirty="0">
                <a:solidFill>
                  <a:srgbClr val="0000FF"/>
                </a:solidFill>
                <a:latin typeface="Consolas" panose="020B0609020204030204" pitchFamily="49" charset="0"/>
              </a:rPr>
              <a:t>___</a:t>
            </a:r>
          </a:p>
          <a:p>
            <a:pPr algn="l"/>
            <a:r>
              <a:rPr lang="fr-FR" altLang="zh-CN" sz="1400" b="1" dirty="0">
                <a:solidFill>
                  <a:srgbClr val="0000FF"/>
                </a:solidFill>
                <a:latin typeface="Consolas" panose="020B0609020204030204" pitchFamily="49" charset="0"/>
              </a:rPr>
              <a:t>ls=[23, 45, 78, 11, 67, 89, 13, 243, 56]</a:t>
            </a:r>
          </a:p>
          <a:p>
            <a:pPr algn="l"/>
            <a:r>
              <a:rPr lang="fr-FR" altLang="zh-CN" sz="1400" b="1" dirty="0">
                <a:solidFill>
                  <a:srgbClr val="0000FF"/>
                </a:solidFill>
                <a:latin typeface="Consolas" panose="020B0609020204030204" pitchFamily="49" charset="0"/>
              </a:rPr>
              <a:t>lt = ls.copy()</a:t>
            </a:r>
          </a:p>
          <a:p>
            <a:pPr algn="l"/>
            <a:r>
              <a:rPr lang="fr-FR" altLang="zh-CN" sz="1400" b="1" dirty="0">
                <a:solidFill>
                  <a:srgbClr val="0000FF"/>
                </a:solidFill>
                <a:latin typeface="Consolas" panose="020B0609020204030204" pitchFamily="49" charset="0"/>
              </a:rPr>
              <a:t>___</a:t>
            </a:r>
            <a:r>
              <a:rPr lang="zh-CN" altLang="en-US" sz="1400" b="1" u="sng" dirty="0">
                <a:solidFill>
                  <a:srgbClr val="0000FF"/>
                </a:solidFill>
                <a:latin typeface="Consolas" panose="020B0609020204030204" pitchFamily="49" charset="0"/>
              </a:rPr>
              <a:t>②</a:t>
            </a:r>
            <a:r>
              <a:rPr lang="fr-FR" altLang="zh-CN" sz="1400" b="1" dirty="0">
                <a:solidFill>
                  <a:srgbClr val="0000FF"/>
                </a:solidFill>
                <a:latin typeface="Consolas" panose="020B0609020204030204" pitchFamily="49" charset="0"/>
              </a:rPr>
              <a:t>___</a:t>
            </a:r>
          </a:p>
          <a:p>
            <a:pPr algn="l"/>
            <a:r>
              <a:rPr lang="fr-FR" altLang="zh-CN" sz="1400" b="1" dirty="0">
                <a:solidFill>
                  <a:srgbClr val="0000FF"/>
                </a:solidFill>
                <a:latin typeface="Consolas" panose="020B0609020204030204" pitchFamily="49" charset="0"/>
              </a:rPr>
              <a:t>for i in lt:</a:t>
            </a:r>
          </a:p>
          <a:p>
            <a:pPr algn="l"/>
            <a:r>
              <a:rPr lang="fr-FR" altLang="zh-CN" sz="1400" b="1" dirty="0">
                <a:solidFill>
                  <a:srgbClr val="0000FF"/>
                </a:solidFill>
                <a:latin typeface="Consolas" panose="020B0609020204030204" pitchFamily="49" charset="0"/>
              </a:rPr>
              <a:t>    if isOdd(i) != True:</a:t>
            </a:r>
          </a:p>
          <a:p>
            <a:pPr algn="l"/>
            <a:r>
              <a:rPr lang="fr-FR" altLang="zh-CN" sz="1400" b="1" dirty="0">
                <a:solidFill>
                  <a:srgbClr val="0000FF"/>
                </a:solidFill>
                <a:latin typeface="Consolas" panose="020B0609020204030204" pitchFamily="49" charset="0"/>
              </a:rPr>
              <a:t>        ___</a:t>
            </a:r>
            <a:r>
              <a:rPr lang="zh-CN" altLang="en-US" sz="1400" b="1" u="sng" dirty="0">
                <a:solidFill>
                  <a:srgbClr val="0000FF"/>
                </a:solidFill>
                <a:latin typeface="Consolas" panose="020B0609020204030204" pitchFamily="49" charset="0"/>
              </a:rPr>
              <a:t>③</a:t>
            </a:r>
            <a:r>
              <a:rPr lang="fr-FR" altLang="zh-CN" sz="1400" b="1" dirty="0">
                <a:solidFill>
                  <a:srgbClr val="0000FF"/>
                </a:solidFill>
                <a:latin typeface="Consolas" panose="020B0609020204030204" pitchFamily="49" charset="0"/>
              </a:rPr>
              <a:t>___</a:t>
            </a:r>
          </a:p>
          <a:p>
            <a:pPr algn="l"/>
            <a:r>
              <a:rPr lang="fr-FR" altLang="zh-CN" sz="1400" b="1" dirty="0">
                <a:solidFill>
                  <a:srgbClr val="0000FF"/>
                </a:solidFill>
                <a:latin typeface="Consolas" panose="020B0609020204030204" pitchFamily="49" charset="0"/>
              </a:rPr>
              <a:t>print(len(ls))</a:t>
            </a:r>
            <a:endParaRPr lang="en-US" altLang="zh-CN" sz="1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03708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3E45D46-7889-4973-87B6-A11D1AC88D53}"/>
              </a:ext>
            </a:extLst>
          </p:cNvPr>
          <p:cNvSpPr>
            <a:spLocks noGrp="1"/>
          </p:cNvSpPr>
          <p:nvPr>
            <p:ph type="title"/>
          </p:nvPr>
        </p:nvSpPr>
        <p:spPr/>
        <p:txBody>
          <a:bodyPr/>
          <a:lstStyle/>
          <a:p>
            <a:r>
              <a:rPr lang="zh-CN" altLang="en-US" dirty="0"/>
              <a:t>上周练习题</a:t>
            </a:r>
          </a:p>
        </p:txBody>
      </p:sp>
      <p:sp>
        <p:nvSpPr>
          <p:cNvPr id="4" name="灯片编号占位符 3">
            <a:extLst>
              <a:ext uri="{FF2B5EF4-FFF2-40B4-BE49-F238E27FC236}">
                <a16:creationId xmlns:a16="http://schemas.microsoft.com/office/drawing/2014/main" id="{7ECF056B-56A0-4649-8465-CEBFE9F973F1}"/>
              </a:ext>
            </a:extLst>
          </p:cNvPr>
          <p:cNvSpPr>
            <a:spLocks noGrp="1"/>
          </p:cNvSpPr>
          <p:nvPr>
            <p:ph type="sldNum" sz="quarter" idx="4"/>
          </p:nvPr>
        </p:nvSpPr>
        <p:spPr/>
        <p:txBody>
          <a:bodyPr/>
          <a:lstStyle/>
          <a:p>
            <a:pPr>
              <a:defRPr/>
            </a:pPr>
            <a:fld id="{36D848D2-51D9-44DF-BA19-C693F18A832A}" type="slidenum">
              <a:rPr lang="en-US" altLang="zh-CN" smtClean="0"/>
              <a:pPr>
                <a:defRPr/>
              </a:pPr>
              <a:t>5</a:t>
            </a:fld>
            <a:endParaRPr lang="en-US" altLang="zh-CN" dirty="0"/>
          </a:p>
        </p:txBody>
      </p:sp>
      <p:sp>
        <p:nvSpPr>
          <p:cNvPr id="8" name="内容占位符 1">
            <a:extLst>
              <a:ext uri="{FF2B5EF4-FFF2-40B4-BE49-F238E27FC236}">
                <a16:creationId xmlns:a16="http://schemas.microsoft.com/office/drawing/2014/main" id="{0D070F3C-2E4C-469D-A16E-442C429C2753}"/>
              </a:ext>
            </a:extLst>
          </p:cNvPr>
          <p:cNvSpPr>
            <a:spLocks noGrp="1"/>
          </p:cNvSpPr>
          <p:nvPr>
            <p:ph idx="1"/>
          </p:nvPr>
        </p:nvSpPr>
        <p:spPr>
          <a:xfrm>
            <a:off x="395536" y="1052736"/>
            <a:ext cx="8352927" cy="4824189"/>
          </a:xfrm>
        </p:spPr>
        <p:txBody>
          <a:bodyPr>
            <a:normAutofit/>
          </a:bodyPr>
          <a:lstStyle/>
          <a:p>
            <a:pPr marL="0" lvl="0" indent="0">
              <a:buNone/>
            </a:pPr>
            <a:r>
              <a:rPr lang="en-US" altLang="zh-CN" dirty="0"/>
              <a:t>13.2 Excel</a:t>
            </a:r>
            <a:r>
              <a:rPr lang="zh-CN" altLang="en-US" dirty="0"/>
              <a:t>图表绘制</a:t>
            </a:r>
            <a:endParaRPr lang="en-US" altLang="zh-CN" dirty="0"/>
          </a:p>
          <a:p>
            <a:pPr marL="449262" lvl="1" indent="0">
              <a:buNone/>
            </a:pPr>
            <a:r>
              <a:rPr lang="zh-CN" altLang="en-US" dirty="0"/>
              <a:t>使用</a:t>
            </a:r>
            <a:r>
              <a:rPr lang="en-US" altLang="zh-CN" dirty="0"/>
              <a:t>openpyxl</a:t>
            </a:r>
            <a:r>
              <a:rPr lang="zh-CN" altLang="en-US" dirty="0"/>
              <a:t>库自由选择数据绘制任意形式的图表。</a:t>
            </a:r>
            <a:endParaRPr lang="en-US" altLang="zh-CN" dirty="0"/>
          </a:p>
        </p:txBody>
      </p:sp>
      <p:sp>
        <p:nvSpPr>
          <p:cNvPr id="9" name="矩形 8">
            <a:extLst>
              <a:ext uri="{FF2B5EF4-FFF2-40B4-BE49-F238E27FC236}">
                <a16:creationId xmlns:a16="http://schemas.microsoft.com/office/drawing/2014/main" id="{35F8CCE2-AEB1-4379-B050-5AB510BD276A}"/>
              </a:ext>
            </a:extLst>
          </p:cNvPr>
          <p:cNvSpPr/>
          <p:nvPr/>
        </p:nvSpPr>
        <p:spPr>
          <a:xfrm>
            <a:off x="3929677" y="5988483"/>
            <a:ext cx="1967909" cy="369332"/>
          </a:xfrm>
          <a:prstGeom prst="rect">
            <a:avLst/>
          </a:prstGeom>
        </p:spPr>
        <p:txBody>
          <a:bodyPr wrap="square">
            <a:spAutoFit/>
          </a:bodyPr>
          <a:lstStyle/>
          <a:p>
            <a:r>
              <a:rPr lang="en-US" altLang="zh-CN" b="1" dirty="0">
                <a:solidFill>
                  <a:srgbClr val="0000FF"/>
                </a:solidFill>
                <a:latin typeface="微软雅黑" panose="020B0503020204020204" pitchFamily="34" charset="-122"/>
                <a:ea typeface="微软雅黑" panose="020B0503020204020204" pitchFamily="34" charset="-122"/>
              </a:rPr>
              <a:t>Python</a:t>
            </a:r>
            <a:r>
              <a:rPr lang="zh-CN" altLang="en-US" b="1" dirty="0">
                <a:solidFill>
                  <a:srgbClr val="0000FF"/>
                </a:solidFill>
                <a:latin typeface="微软雅黑" panose="020B0503020204020204" pitchFamily="34" charset="-122"/>
                <a:ea typeface="微软雅黑" panose="020B0503020204020204" pitchFamily="34" charset="-122"/>
              </a:rPr>
              <a:t>代码示例</a:t>
            </a:r>
            <a:endParaRPr lang="pl-PL" altLang="zh-CN" b="1" dirty="0">
              <a:solidFill>
                <a:srgbClr val="0000FF"/>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8B71BD1-9FAA-4E31-A663-824F868C001A}"/>
              </a:ext>
            </a:extLst>
          </p:cNvPr>
          <p:cNvSpPr/>
          <p:nvPr/>
        </p:nvSpPr>
        <p:spPr>
          <a:xfrm>
            <a:off x="185293" y="2829937"/>
            <a:ext cx="4572000" cy="3046988"/>
          </a:xfrm>
          <a:prstGeom prst="rect">
            <a:avLst/>
          </a:prstGeom>
          <a:solidFill>
            <a:schemeClr val="accent6">
              <a:lumMod val="60000"/>
              <a:lumOff val="40000"/>
            </a:schemeClr>
          </a:solidFill>
        </p:spPr>
        <p:txBody>
          <a:bodyPr wrap="square">
            <a:spAutoFit/>
          </a:bodyPr>
          <a:lstStyle/>
          <a:p>
            <a:pPr algn="l"/>
            <a:r>
              <a:rPr lang="en-US" altLang="zh-CN" sz="1200" b="1" dirty="0">
                <a:solidFill>
                  <a:srgbClr val="0000FF"/>
                </a:solidFill>
                <a:latin typeface="Consolas" panose="020B0609020204030204" pitchFamily="49" charset="0"/>
              </a:rPr>
              <a:t>from</a:t>
            </a:r>
            <a:r>
              <a:rPr lang="en-US" altLang="zh-CN" sz="1200" dirty="0">
                <a:solidFill>
                  <a:srgbClr val="000000"/>
                </a:solidFill>
                <a:latin typeface="Consolas" panose="020B0609020204030204" pitchFamily="49" charset="0"/>
              </a:rPr>
              <a:t> openpyxl </a:t>
            </a:r>
            <a:r>
              <a:rPr lang="en-US" altLang="zh-CN" sz="1200" b="1" dirty="0">
                <a:solidFill>
                  <a:srgbClr val="0000FF"/>
                </a:solidFill>
                <a:latin typeface="Consolas" panose="020B0609020204030204" pitchFamily="49" charset="0"/>
              </a:rPr>
              <a:t>import</a:t>
            </a:r>
            <a:r>
              <a:rPr lang="en-US" altLang="zh-CN" sz="1200" dirty="0">
                <a:solidFill>
                  <a:srgbClr val="000000"/>
                </a:solidFill>
                <a:latin typeface="Consolas" panose="020B0609020204030204" pitchFamily="49" charset="0"/>
              </a:rPr>
              <a:t> Workbook</a:t>
            </a:r>
          </a:p>
          <a:p>
            <a:pPr algn="l"/>
            <a:r>
              <a:rPr lang="en-US" altLang="zh-CN" sz="1200" b="1" dirty="0">
                <a:solidFill>
                  <a:srgbClr val="0000FF"/>
                </a:solidFill>
                <a:latin typeface="Consolas" panose="020B0609020204030204" pitchFamily="49" charset="0"/>
              </a:rPr>
              <a:t>from</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openpyxl.chart</a:t>
            </a:r>
            <a:r>
              <a:rPr lang="en-US" altLang="zh-CN" sz="1200" dirty="0">
                <a:solidFill>
                  <a:srgbClr val="000000"/>
                </a:solidFill>
                <a:latin typeface="Consolas" panose="020B0609020204030204" pitchFamily="49" charset="0"/>
              </a:rPr>
              <a:t> </a:t>
            </a:r>
            <a:r>
              <a:rPr lang="en-US" altLang="zh-CN" sz="1200" b="1" dirty="0">
                <a:solidFill>
                  <a:srgbClr val="0000FF"/>
                </a:solidFill>
                <a:latin typeface="Consolas" panose="020B0609020204030204" pitchFamily="49" charset="0"/>
              </a:rPr>
              <a:t>import</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LineChart</a:t>
            </a:r>
            <a:r>
              <a:rPr lang="en-US" altLang="zh-CN" sz="1200" dirty="0">
                <a:solidFill>
                  <a:srgbClr val="000000"/>
                </a:solidFill>
                <a:latin typeface="Consolas" panose="020B0609020204030204" pitchFamily="49" charset="0"/>
              </a:rPr>
              <a:t>, Reference</a:t>
            </a:r>
          </a:p>
          <a:p>
            <a:pPr algn="l"/>
            <a:endParaRPr lang="zh-CN" altLang="en-US" sz="1200" dirty="0">
              <a:solidFill>
                <a:srgbClr val="000000"/>
              </a:solidFill>
              <a:latin typeface="Consolas" panose="020B0609020204030204" pitchFamily="49" charset="0"/>
            </a:endParaRPr>
          </a:p>
          <a:p>
            <a:pPr algn="l"/>
            <a:r>
              <a:rPr lang="en-US" altLang="zh-CN" sz="1200" dirty="0" err="1">
                <a:solidFill>
                  <a:srgbClr val="000000"/>
                </a:solidFill>
                <a:latin typeface="Consolas" panose="020B0609020204030204" pitchFamily="49" charset="0"/>
              </a:rPr>
              <a:t>wb</a:t>
            </a:r>
            <a:r>
              <a:rPr lang="en-US" altLang="zh-CN" sz="1200" dirty="0">
                <a:solidFill>
                  <a:srgbClr val="000000"/>
                </a:solidFill>
                <a:latin typeface="Consolas" panose="020B0609020204030204" pitchFamily="49" charset="0"/>
              </a:rPr>
              <a:t> </a:t>
            </a:r>
            <a:r>
              <a:rPr lang="en-US" altLang="zh-CN" sz="1200" dirty="0">
                <a:solidFill>
                  <a:srgbClr val="800040"/>
                </a:solidFill>
                <a:latin typeface="Consolas" panose="020B0609020204030204" pitchFamily="49" charset="0"/>
              </a:rPr>
              <a:t>=</a:t>
            </a:r>
            <a:r>
              <a:rPr lang="en-US" altLang="zh-CN" sz="1200" dirty="0">
                <a:solidFill>
                  <a:srgbClr val="000000"/>
                </a:solidFill>
                <a:latin typeface="Consolas" panose="020B0609020204030204" pitchFamily="49" charset="0"/>
              </a:rPr>
              <a:t> </a:t>
            </a:r>
            <a:r>
              <a:rPr lang="en-US" altLang="zh-CN" sz="1200" dirty="0">
                <a:solidFill>
                  <a:srgbClr val="800040"/>
                </a:solidFill>
                <a:latin typeface="Consolas" panose="020B0609020204030204" pitchFamily="49" charset="0"/>
              </a:rPr>
              <a:t>Workbook</a:t>
            </a:r>
            <a:r>
              <a:rPr lang="en-US" altLang="zh-CN" sz="1200" dirty="0">
                <a:solidFill>
                  <a:srgbClr val="000000"/>
                </a:solidFill>
                <a:latin typeface="Consolas" panose="020B0609020204030204" pitchFamily="49" charset="0"/>
              </a:rPr>
              <a:t>()</a:t>
            </a:r>
          </a:p>
          <a:p>
            <a:pPr algn="l"/>
            <a:r>
              <a:rPr lang="en-US" altLang="zh-CN" sz="1200" dirty="0" err="1">
                <a:solidFill>
                  <a:srgbClr val="000000"/>
                </a:solidFill>
                <a:latin typeface="Consolas" panose="020B0609020204030204" pitchFamily="49" charset="0"/>
              </a:rPr>
              <a:t>ws</a:t>
            </a:r>
            <a:r>
              <a:rPr lang="en-US" altLang="zh-CN" sz="1200" dirty="0">
                <a:solidFill>
                  <a:srgbClr val="000000"/>
                </a:solidFill>
                <a:latin typeface="Consolas" panose="020B0609020204030204" pitchFamily="49" charset="0"/>
              </a:rPr>
              <a:t> </a:t>
            </a:r>
            <a:r>
              <a:rPr lang="en-US" altLang="zh-CN" sz="1200" dirty="0">
                <a:solidFill>
                  <a:srgbClr val="800040"/>
                </a:solidFill>
                <a:latin typeface="Consolas" panose="020B0609020204030204" pitchFamily="49" charset="0"/>
              </a:rPr>
              <a:t>=</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wb.active</a:t>
            </a:r>
            <a:endParaRPr lang="en-US" altLang="zh-CN" sz="1200" dirty="0">
              <a:solidFill>
                <a:srgbClr val="000000"/>
              </a:solidFill>
              <a:latin typeface="Consolas" panose="020B0609020204030204" pitchFamily="49" charset="0"/>
            </a:endParaRPr>
          </a:p>
          <a:p>
            <a:pPr algn="l"/>
            <a:r>
              <a:rPr lang="en-US" altLang="zh-CN" sz="1200" dirty="0">
                <a:solidFill>
                  <a:srgbClr val="000000"/>
                </a:solidFill>
                <a:latin typeface="Consolas" panose="020B0609020204030204" pitchFamily="49" charset="0"/>
              </a:rPr>
              <a:t>rows </a:t>
            </a:r>
            <a:r>
              <a:rPr lang="en-US" altLang="zh-CN" sz="1200" dirty="0">
                <a:solidFill>
                  <a:srgbClr val="800040"/>
                </a:solidFill>
                <a:latin typeface="Consolas" panose="020B0609020204030204" pitchFamily="49" charset="0"/>
              </a:rPr>
              <a:t>=</a:t>
            </a:r>
            <a:r>
              <a:rPr lang="en-US" altLang="zh-CN" sz="1200" dirty="0">
                <a:solidFill>
                  <a:srgbClr val="000000"/>
                </a:solidFill>
                <a:latin typeface="Consolas" panose="020B0609020204030204" pitchFamily="49" charset="0"/>
              </a:rPr>
              <a:t> [</a:t>
            </a:r>
          </a:p>
          <a:p>
            <a:pPr algn="l"/>
            <a:r>
              <a:rPr lang="zh-CN" altLang="en-US" sz="1200" dirty="0">
                <a:solidFill>
                  <a:srgbClr val="000000"/>
                </a:solidFill>
                <a:latin typeface="Consolas" panose="020B0609020204030204" pitchFamily="49" charset="0"/>
              </a:rPr>
              <a:t>    </a:t>
            </a:r>
            <a:r>
              <a:rPr lang="en-US" altLang="zh-CN" sz="1200" dirty="0">
                <a:solidFill>
                  <a:srgbClr val="000000"/>
                </a:solidFill>
                <a:latin typeface="Consolas" panose="020B0609020204030204" pitchFamily="49" charset="0"/>
              </a:rPr>
              <a:t>[</a:t>
            </a:r>
            <a:r>
              <a:rPr lang="en-US" altLang="zh-CN" sz="1200" dirty="0">
                <a:solidFill>
                  <a:srgbClr val="FF00FF"/>
                </a:solidFill>
                <a:latin typeface="Consolas" panose="020B0609020204030204" pitchFamily="49" charset="0"/>
              </a:rPr>
              <a:t>'</a:t>
            </a:r>
            <a:r>
              <a:rPr lang="zh-CN" altLang="en-US" sz="1200" dirty="0">
                <a:solidFill>
                  <a:srgbClr val="FF00FF"/>
                </a:solidFill>
                <a:latin typeface="微软雅黑" panose="020B0503020204020204" pitchFamily="34" charset="-122"/>
                <a:ea typeface="微软雅黑" panose="020B0503020204020204" pitchFamily="34" charset="-122"/>
              </a:rPr>
              <a:t>品牌</a:t>
            </a:r>
            <a:r>
              <a:rPr lang="en-US" altLang="zh-CN" sz="1200" dirty="0">
                <a:solidFill>
                  <a:srgbClr val="FF00FF"/>
                </a:solidFill>
                <a:latin typeface="Consolas" panose="020B0609020204030204" pitchFamily="49" charset="0"/>
                <a:ea typeface="微软雅黑" panose="020B0503020204020204" pitchFamily="34" charset="-122"/>
              </a:rPr>
              <a:t>'</a:t>
            </a:r>
            <a:r>
              <a:rPr lang="en-US" altLang="zh-CN" sz="1200" dirty="0">
                <a:solidFill>
                  <a:srgbClr val="000000"/>
                </a:solidFill>
                <a:latin typeface="Consolas" panose="020B0609020204030204" pitchFamily="49" charset="0"/>
                <a:ea typeface="微软雅黑" panose="020B0503020204020204" pitchFamily="34" charset="-122"/>
              </a:rPr>
              <a:t>, </a:t>
            </a:r>
            <a:r>
              <a:rPr lang="en-US" altLang="zh-CN" sz="1200" dirty="0">
                <a:solidFill>
                  <a:srgbClr val="FF00FF"/>
                </a:solidFill>
                <a:latin typeface="Consolas" panose="020B0609020204030204" pitchFamily="49" charset="0"/>
                <a:ea typeface="微软雅黑" panose="020B0503020204020204" pitchFamily="34" charset="-122"/>
              </a:rPr>
              <a:t>'</a:t>
            </a:r>
            <a:r>
              <a:rPr lang="zh-CN" altLang="en-US" sz="1200" dirty="0">
                <a:solidFill>
                  <a:srgbClr val="FF00FF"/>
                </a:solidFill>
                <a:latin typeface="微软雅黑" panose="020B0503020204020204" pitchFamily="34" charset="-122"/>
                <a:ea typeface="微软雅黑" panose="020B0503020204020204" pitchFamily="34" charset="-122"/>
              </a:rPr>
              <a:t>华为</a:t>
            </a:r>
            <a:r>
              <a:rPr lang="en-US" altLang="zh-CN" sz="1200" dirty="0">
                <a:solidFill>
                  <a:srgbClr val="FF00FF"/>
                </a:solidFill>
                <a:latin typeface="Consolas" panose="020B0609020204030204" pitchFamily="49" charset="0"/>
                <a:ea typeface="微软雅黑" panose="020B0503020204020204" pitchFamily="34" charset="-122"/>
              </a:rPr>
              <a:t>'</a:t>
            </a:r>
            <a:r>
              <a:rPr lang="en-US" altLang="zh-CN" sz="1200" dirty="0">
                <a:solidFill>
                  <a:srgbClr val="000000"/>
                </a:solidFill>
                <a:latin typeface="Consolas" panose="020B0609020204030204" pitchFamily="49" charset="0"/>
                <a:ea typeface="微软雅黑" panose="020B0503020204020204" pitchFamily="34" charset="-122"/>
              </a:rPr>
              <a:t>, </a:t>
            </a:r>
            <a:r>
              <a:rPr lang="en-US" altLang="zh-CN" sz="1200" dirty="0">
                <a:solidFill>
                  <a:srgbClr val="FF00FF"/>
                </a:solidFill>
                <a:latin typeface="Consolas" panose="020B0609020204030204" pitchFamily="49" charset="0"/>
                <a:ea typeface="微软雅黑" panose="020B0503020204020204" pitchFamily="34" charset="-122"/>
              </a:rPr>
              <a:t>'OPPO'</a:t>
            </a:r>
            <a:r>
              <a:rPr lang="en-US" altLang="zh-CN" sz="1200" dirty="0">
                <a:solidFill>
                  <a:srgbClr val="000000"/>
                </a:solidFill>
                <a:latin typeface="Consolas" panose="020B0609020204030204" pitchFamily="49" charset="0"/>
                <a:ea typeface="微软雅黑" panose="020B0503020204020204" pitchFamily="34" charset="-122"/>
              </a:rPr>
              <a:t>, </a:t>
            </a:r>
            <a:r>
              <a:rPr lang="en-US" altLang="zh-CN" sz="1200" dirty="0">
                <a:solidFill>
                  <a:srgbClr val="FF00FF"/>
                </a:solidFill>
                <a:latin typeface="Consolas" panose="020B0609020204030204" pitchFamily="49" charset="0"/>
                <a:ea typeface="微软雅黑" panose="020B0503020204020204" pitchFamily="34" charset="-122"/>
              </a:rPr>
              <a:t>'vivo'</a:t>
            </a:r>
            <a:r>
              <a:rPr lang="en-US" altLang="zh-CN" sz="1200" dirty="0">
                <a:solidFill>
                  <a:srgbClr val="000000"/>
                </a:solidFill>
                <a:latin typeface="Consolas" panose="020B0609020204030204" pitchFamily="49" charset="0"/>
                <a:ea typeface="微软雅黑" panose="020B0503020204020204" pitchFamily="34" charset="-122"/>
              </a:rPr>
              <a:t>, </a:t>
            </a:r>
            <a:r>
              <a:rPr lang="en-US" altLang="zh-CN" sz="1200" dirty="0">
                <a:solidFill>
                  <a:srgbClr val="FF00FF"/>
                </a:solidFill>
                <a:latin typeface="Consolas" panose="020B0609020204030204" pitchFamily="49" charset="0"/>
                <a:ea typeface="微软雅黑" panose="020B0503020204020204" pitchFamily="34" charset="-122"/>
              </a:rPr>
              <a:t>'</a:t>
            </a:r>
            <a:r>
              <a:rPr lang="zh-CN" altLang="en-US" sz="1200" dirty="0">
                <a:solidFill>
                  <a:srgbClr val="FF00FF"/>
                </a:solidFill>
                <a:latin typeface="微软雅黑" panose="020B0503020204020204" pitchFamily="34" charset="-122"/>
                <a:ea typeface="微软雅黑" panose="020B0503020204020204" pitchFamily="34" charset="-122"/>
              </a:rPr>
              <a:t>小米</a:t>
            </a:r>
            <a:r>
              <a:rPr lang="en-US" altLang="zh-CN" sz="1200" dirty="0">
                <a:solidFill>
                  <a:srgbClr val="FF00FF"/>
                </a:solidFill>
                <a:latin typeface="Consolas" panose="020B0609020204030204" pitchFamily="49" charset="0"/>
                <a:ea typeface="微软雅黑" panose="020B0503020204020204" pitchFamily="34" charset="-122"/>
              </a:rPr>
              <a:t>'</a:t>
            </a:r>
            <a:r>
              <a:rPr lang="en-US" altLang="zh-CN" sz="1200" dirty="0">
                <a:solidFill>
                  <a:srgbClr val="000000"/>
                </a:solidFill>
                <a:latin typeface="Consolas" panose="020B0609020204030204" pitchFamily="49" charset="0"/>
                <a:ea typeface="微软雅黑" panose="020B0503020204020204" pitchFamily="34" charset="-122"/>
              </a:rPr>
              <a:t>, </a:t>
            </a:r>
            <a:r>
              <a:rPr lang="en-US" altLang="zh-CN" sz="1200" dirty="0">
                <a:solidFill>
                  <a:srgbClr val="FF00FF"/>
                </a:solidFill>
                <a:latin typeface="Consolas" panose="020B0609020204030204" pitchFamily="49" charset="0"/>
                <a:ea typeface="微软雅黑" panose="020B0503020204020204" pitchFamily="34" charset="-122"/>
              </a:rPr>
              <a:t>'</a:t>
            </a:r>
            <a:r>
              <a:rPr lang="zh-CN" altLang="en-US" sz="1200" dirty="0">
                <a:solidFill>
                  <a:srgbClr val="FF00FF"/>
                </a:solidFill>
                <a:latin typeface="微软雅黑" panose="020B0503020204020204" pitchFamily="34" charset="-122"/>
                <a:ea typeface="微软雅黑" panose="020B0503020204020204" pitchFamily="34" charset="-122"/>
              </a:rPr>
              <a:t>苹果</a:t>
            </a:r>
            <a:r>
              <a:rPr lang="en-US" altLang="zh-CN" sz="1200" dirty="0">
                <a:solidFill>
                  <a:srgbClr val="FF00FF"/>
                </a:solidFill>
                <a:latin typeface="Consolas" panose="020B0609020204030204" pitchFamily="49" charset="0"/>
                <a:ea typeface="微软雅黑" panose="020B0503020204020204" pitchFamily="34" charset="-122"/>
              </a:rPr>
              <a:t>'</a:t>
            </a:r>
            <a:r>
              <a:rPr lang="en-US" altLang="zh-CN" sz="1200" dirty="0">
                <a:solidFill>
                  <a:srgbClr val="000000"/>
                </a:solidFill>
                <a:latin typeface="Consolas" panose="020B0609020204030204" pitchFamily="49" charset="0"/>
                <a:ea typeface="微软雅黑" panose="020B0503020204020204" pitchFamily="34" charset="-122"/>
              </a:rPr>
              <a:t>],</a:t>
            </a:r>
          </a:p>
          <a:p>
            <a:pPr algn="l"/>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FF"/>
                </a:solidFill>
                <a:latin typeface="Consolas" panose="020B0609020204030204" pitchFamily="49" charset="0"/>
                <a:ea typeface="微软雅黑" panose="020B0503020204020204" pitchFamily="34" charset="-122"/>
              </a:rPr>
              <a:t>'Q1'</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24.2</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18.9</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16.3</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15.1</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11.3</a:t>
            </a:r>
            <a:r>
              <a:rPr lang="fr-FR" altLang="zh-CN" sz="1200" dirty="0">
                <a:solidFill>
                  <a:srgbClr val="000000"/>
                </a:solidFill>
                <a:latin typeface="Consolas" panose="020B0609020204030204" pitchFamily="49" charset="0"/>
                <a:ea typeface="微软雅黑" panose="020B0503020204020204" pitchFamily="34" charset="-122"/>
              </a:rPr>
              <a:t>],</a:t>
            </a:r>
          </a:p>
          <a:p>
            <a:pPr algn="l"/>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FF"/>
                </a:solidFill>
                <a:latin typeface="Consolas" panose="020B0609020204030204" pitchFamily="49" charset="0"/>
                <a:ea typeface="微软雅黑" panose="020B0503020204020204" pitchFamily="34" charset="-122"/>
              </a:rPr>
              <a:t>'Q2'</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27.2</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20.2</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19.0</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14.2</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8.0</a:t>
            </a:r>
            <a:r>
              <a:rPr lang="fr-FR" altLang="zh-CN" sz="1200" dirty="0">
                <a:solidFill>
                  <a:srgbClr val="000000"/>
                </a:solidFill>
                <a:latin typeface="Consolas" panose="020B0609020204030204" pitchFamily="49" charset="0"/>
                <a:ea typeface="微软雅黑" panose="020B0503020204020204" pitchFamily="34" charset="-122"/>
              </a:rPr>
              <a:t>],</a:t>
            </a:r>
          </a:p>
          <a:p>
            <a:pPr algn="l"/>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FF"/>
                </a:solidFill>
                <a:latin typeface="Consolas" panose="020B0609020204030204" pitchFamily="49" charset="0"/>
                <a:ea typeface="微软雅黑" panose="020B0503020204020204" pitchFamily="34" charset="-122"/>
              </a:rPr>
              <a:t>'Q3'</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24.6</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20.4</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21.7</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14.0</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7.4</a:t>
            </a:r>
            <a:r>
              <a:rPr lang="fr-FR" altLang="zh-CN" sz="1200" dirty="0">
                <a:solidFill>
                  <a:srgbClr val="000000"/>
                </a:solidFill>
                <a:latin typeface="Consolas" panose="020B0609020204030204" pitchFamily="49" charset="0"/>
                <a:ea typeface="微软雅黑" panose="020B0503020204020204" pitchFamily="34" charset="-122"/>
              </a:rPr>
              <a:t>],</a:t>
            </a:r>
          </a:p>
          <a:p>
            <a:pPr algn="l"/>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FF"/>
                </a:solidFill>
                <a:latin typeface="Consolas" panose="020B0609020204030204" pitchFamily="49" charset="0"/>
                <a:ea typeface="微软雅黑" panose="020B0503020204020204" pitchFamily="34" charset="-122"/>
              </a:rPr>
              <a:t>'Q4'</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29.0</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19.6</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18.8</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10.0</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11.5</a:t>
            </a:r>
            <a:r>
              <a:rPr lang="fr-FR" altLang="zh-CN" sz="1200" dirty="0">
                <a:solidFill>
                  <a:srgbClr val="000000"/>
                </a:solidFill>
                <a:latin typeface="Consolas" panose="020B0609020204030204" pitchFamily="49" charset="0"/>
                <a:ea typeface="微软雅黑" panose="020B0503020204020204" pitchFamily="34" charset="-122"/>
              </a:rPr>
              <a:t>],</a:t>
            </a:r>
          </a:p>
          <a:p>
            <a:pPr algn="l"/>
            <a:r>
              <a:rPr lang="en-US" altLang="zh-CN" sz="1200" dirty="0">
                <a:solidFill>
                  <a:srgbClr val="000000"/>
                </a:solidFill>
                <a:latin typeface="Consolas" panose="020B0609020204030204" pitchFamily="49" charset="0"/>
                <a:ea typeface="微软雅黑" panose="020B0503020204020204" pitchFamily="34" charset="-122"/>
              </a:rPr>
              <a:t>]</a:t>
            </a:r>
          </a:p>
          <a:p>
            <a:pPr algn="l"/>
            <a:r>
              <a:rPr lang="pt-BR" altLang="zh-CN" sz="1200" dirty="0">
                <a:solidFill>
                  <a:srgbClr val="000000"/>
                </a:solidFill>
                <a:latin typeface="Consolas" panose="020B0609020204030204" pitchFamily="49" charset="0"/>
                <a:ea typeface="微软雅黑" panose="020B0503020204020204" pitchFamily="34" charset="-122"/>
              </a:rPr>
              <a:t>chart_loc </a:t>
            </a:r>
            <a:r>
              <a:rPr lang="pt-BR" altLang="zh-CN" sz="1200" dirty="0">
                <a:solidFill>
                  <a:srgbClr val="800040"/>
                </a:solidFill>
                <a:latin typeface="Consolas" panose="020B0609020204030204" pitchFamily="49" charset="0"/>
                <a:ea typeface="微软雅黑" panose="020B0503020204020204" pitchFamily="34" charset="-122"/>
              </a:rPr>
              <a:t>=</a:t>
            </a:r>
            <a:r>
              <a:rPr lang="pt-BR" altLang="zh-CN" sz="1200" dirty="0">
                <a:solidFill>
                  <a:srgbClr val="000000"/>
                </a:solidFill>
                <a:latin typeface="Consolas" panose="020B0609020204030204" pitchFamily="49" charset="0"/>
                <a:ea typeface="微软雅黑" panose="020B0503020204020204" pitchFamily="34" charset="-122"/>
              </a:rPr>
              <a:t> [</a:t>
            </a:r>
            <a:r>
              <a:rPr lang="pt-BR" altLang="zh-CN" sz="1200" dirty="0">
                <a:solidFill>
                  <a:srgbClr val="FF00FF"/>
                </a:solidFill>
                <a:latin typeface="Consolas" panose="020B0609020204030204" pitchFamily="49" charset="0"/>
                <a:ea typeface="微软雅黑" panose="020B0503020204020204" pitchFamily="34" charset="-122"/>
              </a:rPr>
              <a:t>'A8'</a:t>
            </a:r>
            <a:r>
              <a:rPr lang="pt-BR" altLang="zh-CN" sz="1200" dirty="0">
                <a:solidFill>
                  <a:srgbClr val="000000"/>
                </a:solidFill>
                <a:latin typeface="Consolas" panose="020B0609020204030204" pitchFamily="49" charset="0"/>
                <a:ea typeface="微软雅黑" panose="020B0503020204020204" pitchFamily="34" charset="-122"/>
              </a:rPr>
              <a:t>, </a:t>
            </a:r>
            <a:r>
              <a:rPr lang="pt-BR" altLang="zh-CN" sz="1200" dirty="0">
                <a:solidFill>
                  <a:srgbClr val="FF00FF"/>
                </a:solidFill>
                <a:latin typeface="Consolas" panose="020B0609020204030204" pitchFamily="49" charset="0"/>
                <a:ea typeface="微软雅黑" panose="020B0503020204020204" pitchFamily="34" charset="-122"/>
              </a:rPr>
              <a:t>'H8'</a:t>
            </a:r>
            <a:r>
              <a:rPr lang="pt-BR" altLang="zh-CN" sz="1200" dirty="0">
                <a:solidFill>
                  <a:srgbClr val="000000"/>
                </a:solidFill>
                <a:latin typeface="Consolas" panose="020B0609020204030204" pitchFamily="49" charset="0"/>
                <a:ea typeface="微软雅黑" panose="020B0503020204020204" pitchFamily="34" charset="-122"/>
              </a:rPr>
              <a:t>, </a:t>
            </a:r>
            <a:r>
              <a:rPr lang="pt-BR" altLang="zh-CN" sz="1200" dirty="0">
                <a:solidFill>
                  <a:srgbClr val="FF00FF"/>
                </a:solidFill>
                <a:latin typeface="Consolas" panose="020B0609020204030204" pitchFamily="49" charset="0"/>
                <a:ea typeface="微软雅黑" panose="020B0503020204020204" pitchFamily="34" charset="-122"/>
              </a:rPr>
              <a:t>'A21'</a:t>
            </a:r>
            <a:r>
              <a:rPr lang="pt-BR" altLang="zh-CN" sz="1200" dirty="0">
                <a:solidFill>
                  <a:srgbClr val="000000"/>
                </a:solidFill>
                <a:latin typeface="Consolas" panose="020B0609020204030204" pitchFamily="49" charset="0"/>
                <a:ea typeface="微软雅黑" panose="020B0503020204020204" pitchFamily="34" charset="-122"/>
              </a:rPr>
              <a:t>, </a:t>
            </a:r>
            <a:r>
              <a:rPr lang="pt-BR" altLang="zh-CN" sz="1200" dirty="0">
                <a:solidFill>
                  <a:srgbClr val="FF00FF"/>
                </a:solidFill>
                <a:latin typeface="Consolas" panose="020B0609020204030204" pitchFamily="49" charset="0"/>
                <a:ea typeface="微软雅黑" panose="020B0503020204020204" pitchFamily="34" charset="-122"/>
              </a:rPr>
              <a:t>'H21'</a:t>
            </a:r>
            <a:r>
              <a:rPr lang="pt-BR" altLang="zh-CN" sz="1200" dirty="0">
                <a:solidFill>
                  <a:srgbClr val="000000"/>
                </a:solidFill>
                <a:latin typeface="Consolas" panose="020B0609020204030204" pitchFamily="49" charset="0"/>
                <a:ea typeface="微软雅黑" panose="020B0503020204020204" pitchFamily="34" charset="-122"/>
              </a:rPr>
              <a:t>]</a:t>
            </a:r>
          </a:p>
          <a:p>
            <a:pPr algn="l"/>
            <a:endParaRPr lang="zh-CN" altLang="en-US" sz="1200" dirty="0">
              <a:solidFill>
                <a:srgbClr val="000000"/>
              </a:solidFill>
              <a:latin typeface="Consolas" panose="020B0609020204030204" pitchFamily="49" charset="0"/>
              <a:ea typeface="微软雅黑" panose="020B0503020204020204" pitchFamily="34" charset="-122"/>
            </a:endParaRPr>
          </a:p>
          <a:p>
            <a:pPr algn="l"/>
            <a:r>
              <a:rPr lang="en-US" altLang="zh-CN" sz="1200" b="1" dirty="0">
                <a:solidFill>
                  <a:srgbClr val="0000FF"/>
                </a:solidFill>
                <a:latin typeface="Consolas" panose="020B0609020204030204" pitchFamily="49" charset="0"/>
                <a:ea typeface="微软雅黑" panose="020B0503020204020204" pitchFamily="34" charset="-122"/>
              </a:rPr>
              <a:t>for</a:t>
            </a:r>
            <a:r>
              <a:rPr lang="en-US" altLang="zh-CN" sz="1200" dirty="0">
                <a:solidFill>
                  <a:srgbClr val="000000"/>
                </a:solidFill>
                <a:latin typeface="Consolas" panose="020B0609020204030204" pitchFamily="49" charset="0"/>
                <a:ea typeface="微软雅黑" panose="020B0503020204020204" pitchFamily="34" charset="-122"/>
              </a:rPr>
              <a:t> row </a:t>
            </a:r>
            <a:r>
              <a:rPr lang="en-US" altLang="zh-CN" sz="1200" b="1" dirty="0">
                <a:solidFill>
                  <a:srgbClr val="0000FF"/>
                </a:solidFill>
                <a:latin typeface="Consolas" panose="020B0609020204030204" pitchFamily="49" charset="0"/>
                <a:ea typeface="微软雅黑" panose="020B0503020204020204" pitchFamily="34" charset="-122"/>
              </a:rPr>
              <a:t>in</a:t>
            </a:r>
            <a:r>
              <a:rPr lang="en-US" altLang="zh-CN" sz="1200" dirty="0">
                <a:solidFill>
                  <a:srgbClr val="000000"/>
                </a:solidFill>
                <a:latin typeface="Consolas" panose="020B0609020204030204" pitchFamily="49" charset="0"/>
                <a:ea typeface="微软雅黑" panose="020B0503020204020204" pitchFamily="34" charset="-122"/>
              </a:rPr>
              <a:t> rows</a:t>
            </a:r>
            <a:r>
              <a:rPr lang="en-US" altLang="zh-CN" sz="1200" dirty="0">
                <a:solidFill>
                  <a:srgbClr val="800040"/>
                </a:solidFill>
                <a:latin typeface="Consolas" panose="020B0609020204030204" pitchFamily="49" charset="0"/>
                <a:ea typeface="微软雅黑" panose="020B0503020204020204" pitchFamily="34" charset="-122"/>
              </a:rPr>
              <a:t>:</a:t>
            </a:r>
          </a:p>
          <a:p>
            <a:pPr algn="l"/>
            <a:r>
              <a:rPr lang="en-US" altLang="zh-CN" sz="1200" dirty="0">
                <a:solidFill>
                  <a:srgbClr val="000000"/>
                </a:solidFill>
                <a:latin typeface="Consolas" panose="020B0609020204030204" pitchFamily="49" charset="0"/>
                <a:ea typeface="微软雅黑" panose="020B0503020204020204" pitchFamily="34" charset="-122"/>
              </a:rPr>
              <a:t>    </a:t>
            </a:r>
            <a:r>
              <a:rPr lang="en-US" altLang="zh-CN" sz="1200" dirty="0" err="1">
                <a:solidFill>
                  <a:srgbClr val="000000"/>
                </a:solidFill>
                <a:latin typeface="Consolas" panose="020B0609020204030204" pitchFamily="49" charset="0"/>
                <a:ea typeface="微软雅黑" panose="020B0503020204020204" pitchFamily="34" charset="-122"/>
              </a:rPr>
              <a:t>ws.</a:t>
            </a:r>
            <a:r>
              <a:rPr lang="en-US" altLang="zh-CN" sz="1200" dirty="0" err="1">
                <a:solidFill>
                  <a:srgbClr val="800040"/>
                </a:solidFill>
                <a:latin typeface="Consolas" panose="020B0609020204030204" pitchFamily="49" charset="0"/>
                <a:ea typeface="微软雅黑" panose="020B0503020204020204" pitchFamily="34" charset="-122"/>
              </a:rPr>
              <a:t>append</a:t>
            </a:r>
            <a:r>
              <a:rPr lang="en-US" altLang="zh-CN" sz="1200" dirty="0">
                <a:solidFill>
                  <a:srgbClr val="000000"/>
                </a:solidFill>
                <a:latin typeface="Consolas" panose="020B0609020204030204" pitchFamily="49" charset="0"/>
                <a:ea typeface="微软雅黑" panose="020B0503020204020204" pitchFamily="34" charset="-122"/>
              </a:rPr>
              <a:t>(row)</a:t>
            </a:r>
            <a:endParaRPr lang="zh-CN" altLang="en-US" sz="1200" dirty="0"/>
          </a:p>
        </p:txBody>
      </p:sp>
      <p:sp>
        <p:nvSpPr>
          <p:cNvPr id="5" name="矩形 4">
            <a:extLst>
              <a:ext uri="{FF2B5EF4-FFF2-40B4-BE49-F238E27FC236}">
                <a16:creationId xmlns:a16="http://schemas.microsoft.com/office/drawing/2014/main" id="{C8C81E76-509F-4B34-B9DC-63D3264764A5}"/>
              </a:ext>
            </a:extLst>
          </p:cNvPr>
          <p:cNvSpPr/>
          <p:nvPr/>
        </p:nvSpPr>
        <p:spPr>
          <a:xfrm>
            <a:off x="4913632" y="3106936"/>
            <a:ext cx="4032448" cy="2492990"/>
          </a:xfrm>
          <a:prstGeom prst="rect">
            <a:avLst/>
          </a:prstGeom>
          <a:solidFill>
            <a:schemeClr val="accent6">
              <a:lumMod val="60000"/>
              <a:lumOff val="40000"/>
            </a:schemeClr>
          </a:solidFill>
        </p:spPr>
        <p:txBody>
          <a:bodyPr wrap="square">
            <a:spAutoFit/>
          </a:bodyPr>
          <a:lstStyle/>
          <a:p>
            <a:pPr algn="l"/>
            <a:r>
              <a:rPr lang="en-US" altLang="zh-CN" sz="1200" b="1" dirty="0">
                <a:solidFill>
                  <a:srgbClr val="0000FF"/>
                </a:solidFill>
                <a:latin typeface="Consolas" panose="020B0609020204030204" pitchFamily="49" charset="0"/>
              </a:rPr>
              <a:t>for</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stl</a:t>
            </a:r>
            <a:r>
              <a:rPr lang="en-US" altLang="zh-CN" sz="1200" dirty="0">
                <a:solidFill>
                  <a:srgbClr val="000000"/>
                </a:solidFill>
                <a:latin typeface="Consolas" panose="020B0609020204030204" pitchFamily="49" charset="0"/>
              </a:rPr>
              <a:t> </a:t>
            </a:r>
            <a:r>
              <a:rPr lang="en-US" altLang="zh-CN" sz="1200" b="1" dirty="0">
                <a:solidFill>
                  <a:srgbClr val="0000FF"/>
                </a:solidFill>
                <a:latin typeface="Consolas" panose="020B0609020204030204" pitchFamily="49" charset="0"/>
              </a:rPr>
              <a:t>in</a:t>
            </a:r>
            <a:r>
              <a:rPr lang="en-US" altLang="zh-CN" sz="1200" dirty="0">
                <a:solidFill>
                  <a:srgbClr val="000000"/>
                </a:solidFill>
                <a:latin typeface="Consolas" panose="020B0609020204030204" pitchFamily="49" charset="0"/>
              </a:rPr>
              <a:t> </a:t>
            </a:r>
            <a:r>
              <a:rPr lang="en-US" altLang="zh-CN" sz="1200" b="1" dirty="0">
                <a:solidFill>
                  <a:srgbClr val="0000FF"/>
                </a:solidFill>
                <a:latin typeface="Consolas" panose="020B0609020204030204" pitchFamily="49" charset="0"/>
              </a:rPr>
              <a:t>range</a:t>
            </a:r>
            <a:r>
              <a:rPr lang="en-US" altLang="zh-CN" sz="1200" dirty="0">
                <a:solidFill>
                  <a:srgbClr val="000000"/>
                </a:solidFill>
                <a:latin typeface="Consolas" panose="020B0609020204030204" pitchFamily="49" charset="0"/>
              </a:rPr>
              <a:t>(</a:t>
            </a:r>
            <a:r>
              <a:rPr lang="en-US" altLang="zh-CN" sz="1200" dirty="0">
                <a:solidFill>
                  <a:srgbClr val="FF0000"/>
                </a:solidFill>
                <a:latin typeface="Consolas" panose="020B0609020204030204" pitchFamily="49" charset="0"/>
              </a:rPr>
              <a:t>1</a:t>
            </a:r>
            <a:r>
              <a:rPr lang="en-US" altLang="zh-CN" sz="1200" dirty="0">
                <a:solidFill>
                  <a:srgbClr val="000000"/>
                </a:solidFill>
                <a:latin typeface="Consolas" panose="020B0609020204030204" pitchFamily="49" charset="0"/>
              </a:rPr>
              <a:t>, </a:t>
            </a:r>
            <a:r>
              <a:rPr lang="en-US" altLang="zh-CN" sz="1200" dirty="0">
                <a:solidFill>
                  <a:srgbClr val="FF0000"/>
                </a:solidFill>
                <a:latin typeface="Consolas" panose="020B0609020204030204" pitchFamily="49" charset="0"/>
              </a:rPr>
              <a:t>5</a:t>
            </a:r>
            <a:r>
              <a:rPr lang="en-US" altLang="zh-CN" sz="1200" dirty="0">
                <a:solidFill>
                  <a:srgbClr val="000000"/>
                </a:solidFill>
                <a:latin typeface="Consolas" panose="020B0609020204030204" pitchFamily="49" charset="0"/>
              </a:rPr>
              <a:t>)</a:t>
            </a:r>
            <a:r>
              <a:rPr lang="en-US" altLang="zh-CN" sz="1200" dirty="0">
                <a:solidFill>
                  <a:srgbClr val="800040"/>
                </a:solidFill>
                <a:latin typeface="Consolas" panose="020B0609020204030204" pitchFamily="49" charset="0"/>
              </a:rPr>
              <a:t>:</a:t>
            </a:r>
          </a:p>
          <a:p>
            <a:pPr algn="l"/>
            <a:r>
              <a:rPr lang="en-US" altLang="zh-CN" sz="1200" dirty="0">
                <a:solidFill>
                  <a:srgbClr val="000000"/>
                </a:solidFill>
                <a:latin typeface="Consolas" panose="020B0609020204030204" pitchFamily="49" charset="0"/>
              </a:rPr>
              <a:t>    c1 </a:t>
            </a:r>
            <a:r>
              <a:rPr lang="en-US" altLang="zh-CN" sz="1200" dirty="0">
                <a:solidFill>
                  <a:srgbClr val="800040"/>
                </a:solidFill>
                <a:latin typeface="Consolas" panose="020B0609020204030204" pitchFamily="49" charset="0"/>
              </a:rPr>
              <a:t>=</a:t>
            </a:r>
            <a:r>
              <a:rPr lang="en-US" altLang="zh-CN" sz="1200" dirty="0">
                <a:solidFill>
                  <a:srgbClr val="000000"/>
                </a:solidFill>
                <a:latin typeface="Consolas" panose="020B0609020204030204" pitchFamily="49" charset="0"/>
              </a:rPr>
              <a:t> </a:t>
            </a:r>
            <a:r>
              <a:rPr lang="en-US" altLang="zh-CN" sz="1200" dirty="0" err="1">
                <a:solidFill>
                  <a:srgbClr val="800040"/>
                </a:solidFill>
                <a:latin typeface="Consolas" panose="020B0609020204030204" pitchFamily="49" charset="0"/>
              </a:rPr>
              <a:t>LineChart</a:t>
            </a:r>
            <a:r>
              <a:rPr lang="en-US" altLang="zh-CN" sz="1200" dirty="0">
                <a:solidFill>
                  <a:srgbClr val="000000"/>
                </a:solidFill>
                <a:latin typeface="Consolas" panose="020B0609020204030204" pitchFamily="49" charset="0"/>
              </a:rPr>
              <a:t>()</a:t>
            </a:r>
          </a:p>
          <a:p>
            <a:pPr algn="l"/>
            <a:r>
              <a:rPr lang="en-US" altLang="zh-CN" sz="1200" dirty="0">
                <a:solidFill>
                  <a:srgbClr val="000000"/>
                </a:solidFill>
                <a:latin typeface="Consolas" panose="020B0609020204030204" pitchFamily="49" charset="0"/>
              </a:rPr>
              <a:t>    c1.title </a:t>
            </a:r>
            <a:r>
              <a:rPr lang="en-US" altLang="zh-CN" sz="1200" dirty="0">
                <a:solidFill>
                  <a:srgbClr val="800040"/>
                </a:solidFill>
                <a:latin typeface="Consolas" panose="020B0609020204030204" pitchFamily="49" charset="0"/>
              </a:rPr>
              <a:t>=</a:t>
            </a:r>
            <a:r>
              <a:rPr lang="en-US" altLang="zh-CN" sz="1200" dirty="0">
                <a:solidFill>
                  <a:srgbClr val="000000"/>
                </a:solidFill>
                <a:latin typeface="Consolas" panose="020B0609020204030204" pitchFamily="49" charset="0"/>
              </a:rPr>
              <a:t> </a:t>
            </a:r>
            <a:r>
              <a:rPr lang="en-US" altLang="zh-CN" sz="1200" dirty="0">
                <a:solidFill>
                  <a:srgbClr val="FF00FF"/>
                </a:solidFill>
                <a:latin typeface="Consolas" panose="020B0609020204030204" pitchFamily="49" charset="0"/>
              </a:rPr>
              <a:t>"2018</a:t>
            </a:r>
            <a:r>
              <a:rPr lang="zh-CN" altLang="en-US" sz="1200" dirty="0">
                <a:solidFill>
                  <a:srgbClr val="FF00FF"/>
                </a:solidFill>
                <a:latin typeface="微软雅黑" panose="020B0503020204020204" pitchFamily="34" charset="-122"/>
                <a:ea typeface="微软雅黑" panose="020B0503020204020204" pitchFamily="34" charset="-122"/>
              </a:rPr>
              <a:t>年手机市占率（中国）</a:t>
            </a:r>
            <a:r>
              <a:rPr lang="en-US" altLang="zh-CN" sz="1200" dirty="0">
                <a:solidFill>
                  <a:srgbClr val="FF00FF"/>
                </a:solidFill>
                <a:latin typeface="Consolas" panose="020B0609020204030204" pitchFamily="49" charset="0"/>
                <a:ea typeface="微软雅黑" panose="020B0503020204020204" pitchFamily="34" charset="-122"/>
              </a:rPr>
              <a:t>"</a:t>
            </a:r>
          </a:p>
          <a:p>
            <a:pPr algn="l"/>
            <a:r>
              <a:rPr lang="en-US" altLang="zh-CN" sz="1200" dirty="0">
                <a:solidFill>
                  <a:srgbClr val="000000"/>
                </a:solidFill>
                <a:latin typeface="Consolas" panose="020B0609020204030204" pitchFamily="49" charset="0"/>
                <a:ea typeface="微软雅黑" panose="020B0503020204020204" pitchFamily="34" charset="-122"/>
              </a:rPr>
              <a:t>    c1.style </a:t>
            </a:r>
            <a:r>
              <a:rPr lang="en-US" altLang="zh-CN" sz="1200" dirty="0">
                <a:solidFill>
                  <a:srgbClr val="800040"/>
                </a:solidFill>
                <a:latin typeface="Consolas" panose="020B0609020204030204" pitchFamily="49" charset="0"/>
                <a:ea typeface="微软雅黑" panose="020B0503020204020204" pitchFamily="34" charset="-122"/>
              </a:rPr>
              <a:t>=</a:t>
            </a:r>
            <a:r>
              <a:rPr lang="en-US" altLang="zh-CN" sz="1200" dirty="0">
                <a:solidFill>
                  <a:srgbClr val="000000"/>
                </a:solidFill>
                <a:latin typeface="Consolas" panose="020B0609020204030204" pitchFamily="49" charset="0"/>
                <a:ea typeface="微软雅黑" panose="020B0503020204020204" pitchFamily="34" charset="-122"/>
              </a:rPr>
              <a:t> </a:t>
            </a:r>
            <a:r>
              <a:rPr lang="en-US" altLang="zh-CN" sz="1200" dirty="0" err="1">
                <a:solidFill>
                  <a:srgbClr val="000000"/>
                </a:solidFill>
                <a:latin typeface="Consolas" panose="020B0609020204030204" pitchFamily="49" charset="0"/>
                <a:ea typeface="微软雅黑" panose="020B0503020204020204" pitchFamily="34" charset="-122"/>
              </a:rPr>
              <a:t>stl</a:t>
            </a:r>
            <a:endParaRPr lang="en-US" altLang="zh-CN" sz="1200" dirty="0">
              <a:solidFill>
                <a:srgbClr val="000000"/>
              </a:solidFill>
              <a:latin typeface="Consolas" panose="020B0609020204030204" pitchFamily="49" charset="0"/>
              <a:ea typeface="微软雅黑" panose="020B0503020204020204" pitchFamily="34" charset="-122"/>
            </a:endParaRPr>
          </a:p>
          <a:p>
            <a:pPr algn="l"/>
            <a:r>
              <a:rPr lang="en-US" altLang="zh-CN" sz="1200" dirty="0">
                <a:solidFill>
                  <a:srgbClr val="000000"/>
                </a:solidFill>
                <a:latin typeface="Consolas" panose="020B0609020204030204" pitchFamily="49" charset="0"/>
                <a:ea typeface="微软雅黑" panose="020B0503020204020204" pitchFamily="34" charset="-122"/>
              </a:rPr>
              <a:t>    c1.y_axis.title </a:t>
            </a:r>
            <a:r>
              <a:rPr lang="en-US" altLang="zh-CN" sz="1200" dirty="0">
                <a:solidFill>
                  <a:srgbClr val="800040"/>
                </a:solidFill>
                <a:latin typeface="Consolas" panose="020B0609020204030204" pitchFamily="49" charset="0"/>
                <a:ea typeface="微软雅黑" panose="020B0503020204020204" pitchFamily="34" charset="-122"/>
              </a:rPr>
              <a:t>=</a:t>
            </a:r>
            <a:r>
              <a:rPr lang="en-US" altLang="zh-CN" sz="1200" dirty="0">
                <a:solidFill>
                  <a:srgbClr val="000000"/>
                </a:solidFill>
                <a:latin typeface="Consolas" panose="020B0609020204030204" pitchFamily="49" charset="0"/>
                <a:ea typeface="微软雅黑" panose="020B0503020204020204" pitchFamily="34" charset="-122"/>
              </a:rPr>
              <a:t> </a:t>
            </a:r>
            <a:r>
              <a:rPr lang="en-US" altLang="zh-CN" sz="1200" dirty="0">
                <a:solidFill>
                  <a:srgbClr val="FF00FF"/>
                </a:solidFill>
                <a:latin typeface="Consolas" panose="020B0609020204030204" pitchFamily="49" charset="0"/>
                <a:ea typeface="微软雅黑" panose="020B0503020204020204" pitchFamily="34" charset="-122"/>
              </a:rPr>
              <a:t>'</a:t>
            </a:r>
            <a:r>
              <a:rPr lang="zh-CN" altLang="en-US" sz="1200" dirty="0">
                <a:solidFill>
                  <a:srgbClr val="FF00FF"/>
                </a:solidFill>
                <a:latin typeface="微软雅黑" panose="020B0503020204020204" pitchFamily="34" charset="-122"/>
                <a:ea typeface="微软雅黑" panose="020B0503020204020204" pitchFamily="34" charset="-122"/>
              </a:rPr>
              <a:t>市占率（</a:t>
            </a:r>
            <a:r>
              <a:rPr lang="en-US" altLang="zh-CN" sz="1200" dirty="0">
                <a:solidFill>
                  <a:srgbClr val="FF00FF"/>
                </a:solidFill>
                <a:latin typeface="Consolas" panose="020B0609020204030204" pitchFamily="49" charset="0"/>
                <a:ea typeface="微软雅黑" panose="020B0503020204020204" pitchFamily="34" charset="-122"/>
              </a:rPr>
              <a:t>%</a:t>
            </a:r>
            <a:r>
              <a:rPr lang="zh-CN" altLang="en-US" sz="1200" dirty="0">
                <a:solidFill>
                  <a:srgbClr val="FF00FF"/>
                </a:solidFill>
                <a:latin typeface="微软雅黑" panose="020B0503020204020204" pitchFamily="34" charset="-122"/>
                <a:ea typeface="微软雅黑" panose="020B0503020204020204" pitchFamily="34" charset="-122"/>
              </a:rPr>
              <a:t>）</a:t>
            </a:r>
            <a:r>
              <a:rPr lang="en-US" altLang="zh-CN" sz="1200" dirty="0">
                <a:solidFill>
                  <a:srgbClr val="FF00FF"/>
                </a:solidFill>
                <a:latin typeface="Consolas" panose="020B0609020204030204" pitchFamily="49" charset="0"/>
                <a:ea typeface="微软雅黑" panose="020B0503020204020204" pitchFamily="34" charset="-122"/>
              </a:rPr>
              <a:t>'</a:t>
            </a:r>
          </a:p>
          <a:p>
            <a:pPr algn="l"/>
            <a:r>
              <a:rPr lang="en-US" altLang="zh-CN" sz="1200" dirty="0">
                <a:solidFill>
                  <a:srgbClr val="000000"/>
                </a:solidFill>
                <a:latin typeface="Consolas" panose="020B0609020204030204" pitchFamily="49" charset="0"/>
                <a:ea typeface="微软雅黑" panose="020B0503020204020204" pitchFamily="34" charset="-122"/>
              </a:rPr>
              <a:t>    c1.x_axis.title </a:t>
            </a:r>
            <a:r>
              <a:rPr lang="en-US" altLang="zh-CN" sz="1200" dirty="0">
                <a:solidFill>
                  <a:srgbClr val="800040"/>
                </a:solidFill>
                <a:latin typeface="Consolas" panose="020B0609020204030204" pitchFamily="49" charset="0"/>
                <a:ea typeface="微软雅黑" panose="020B0503020204020204" pitchFamily="34" charset="-122"/>
              </a:rPr>
              <a:t>=</a:t>
            </a:r>
            <a:r>
              <a:rPr lang="en-US" altLang="zh-CN" sz="1200" dirty="0">
                <a:solidFill>
                  <a:srgbClr val="000000"/>
                </a:solidFill>
                <a:latin typeface="Consolas" panose="020B0609020204030204" pitchFamily="49" charset="0"/>
                <a:ea typeface="微软雅黑" panose="020B0503020204020204" pitchFamily="34" charset="-122"/>
              </a:rPr>
              <a:t> </a:t>
            </a:r>
            <a:r>
              <a:rPr lang="en-US" altLang="zh-CN" sz="1200" dirty="0">
                <a:solidFill>
                  <a:srgbClr val="FF00FF"/>
                </a:solidFill>
                <a:latin typeface="Consolas" panose="020B0609020204030204" pitchFamily="49" charset="0"/>
                <a:ea typeface="微软雅黑" panose="020B0503020204020204" pitchFamily="34" charset="-122"/>
              </a:rPr>
              <a:t>'</a:t>
            </a:r>
            <a:r>
              <a:rPr lang="zh-CN" altLang="en-US" sz="1200" dirty="0">
                <a:solidFill>
                  <a:srgbClr val="FF00FF"/>
                </a:solidFill>
                <a:latin typeface="微软雅黑" panose="020B0503020204020204" pitchFamily="34" charset="-122"/>
                <a:ea typeface="微软雅黑" panose="020B0503020204020204" pitchFamily="34" charset="-122"/>
              </a:rPr>
              <a:t>季度</a:t>
            </a:r>
            <a:r>
              <a:rPr lang="en-US" altLang="zh-CN" sz="1200" dirty="0">
                <a:solidFill>
                  <a:srgbClr val="FF00FF"/>
                </a:solidFill>
                <a:latin typeface="Consolas" panose="020B0609020204030204" pitchFamily="49" charset="0"/>
                <a:ea typeface="微软雅黑" panose="020B0503020204020204" pitchFamily="34" charset="-122"/>
              </a:rPr>
              <a:t>'</a:t>
            </a:r>
          </a:p>
          <a:p>
            <a:pPr algn="l"/>
            <a:r>
              <a:rPr lang="en-US" altLang="zh-CN" sz="1200" dirty="0">
                <a:solidFill>
                  <a:srgbClr val="000000"/>
                </a:solidFill>
                <a:latin typeface="Consolas" panose="020B0609020204030204" pitchFamily="49" charset="0"/>
                <a:ea typeface="微软雅黑" panose="020B0503020204020204" pitchFamily="34" charset="-122"/>
              </a:rPr>
              <a:t>    data </a:t>
            </a:r>
            <a:r>
              <a:rPr lang="en-US" altLang="zh-CN" sz="1200" dirty="0">
                <a:solidFill>
                  <a:srgbClr val="800040"/>
                </a:solidFill>
                <a:latin typeface="Consolas" panose="020B0609020204030204" pitchFamily="49" charset="0"/>
                <a:ea typeface="微软雅黑" panose="020B0503020204020204" pitchFamily="34" charset="-122"/>
              </a:rPr>
              <a:t>=</a:t>
            </a:r>
            <a:r>
              <a:rPr lang="en-US" altLang="zh-CN" sz="1200" dirty="0">
                <a:solidFill>
                  <a:srgbClr val="000000"/>
                </a:solidFill>
                <a:latin typeface="Consolas" panose="020B0609020204030204" pitchFamily="49" charset="0"/>
                <a:ea typeface="微软雅黑" panose="020B0503020204020204" pitchFamily="34" charset="-122"/>
              </a:rPr>
              <a:t> </a:t>
            </a:r>
            <a:r>
              <a:rPr lang="en-US" altLang="zh-CN" sz="1200" dirty="0">
                <a:solidFill>
                  <a:srgbClr val="800040"/>
                </a:solidFill>
                <a:latin typeface="Consolas" panose="020B0609020204030204" pitchFamily="49" charset="0"/>
                <a:ea typeface="微软雅黑" panose="020B0503020204020204" pitchFamily="34" charset="-122"/>
              </a:rPr>
              <a:t>Reference</a:t>
            </a:r>
            <a:r>
              <a:rPr lang="en-US" altLang="zh-CN" sz="1200" dirty="0">
                <a:solidFill>
                  <a:srgbClr val="000000"/>
                </a:solidFill>
                <a:latin typeface="Consolas" panose="020B0609020204030204" pitchFamily="49" charset="0"/>
                <a:ea typeface="微软雅黑" panose="020B0503020204020204" pitchFamily="34" charset="-122"/>
              </a:rPr>
              <a:t>(</a:t>
            </a:r>
            <a:r>
              <a:rPr lang="en-US" altLang="zh-CN" sz="1200" dirty="0" err="1">
                <a:solidFill>
                  <a:srgbClr val="000000"/>
                </a:solidFill>
                <a:latin typeface="Consolas" panose="020B0609020204030204" pitchFamily="49" charset="0"/>
                <a:ea typeface="微软雅黑" panose="020B0503020204020204" pitchFamily="34" charset="-122"/>
              </a:rPr>
              <a:t>ws</a:t>
            </a:r>
            <a:r>
              <a:rPr lang="en-US" altLang="zh-CN" sz="1200" dirty="0">
                <a:solidFill>
                  <a:srgbClr val="000000"/>
                </a:solidFill>
                <a:latin typeface="Consolas" panose="020B0609020204030204" pitchFamily="49" charset="0"/>
                <a:ea typeface="微软雅黑" panose="020B0503020204020204" pitchFamily="34" charset="-122"/>
              </a:rPr>
              <a:t>, </a:t>
            </a:r>
            <a:r>
              <a:rPr lang="en-US" altLang="zh-CN" sz="1200" dirty="0" err="1">
                <a:solidFill>
                  <a:srgbClr val="000000"/>
                </a:solidFill>
                <a:latin typeface="Consolas" panose="020B0609020204030204" pitchFamily="49" charset="0"/>
                <a:ea typeface="微软雅黑" panose="020B0503020204020204" pitchFamily="34" charset="-122"/>
              </a:rPr>
              <a:t>min_col</a:t>
            </a:r>
            <a:r>
              <a:rPr lang="en-US" altLang="zh-CN" sz="1200" dirty="0">
                <a:solidFill>
                  <a:srgbClr val="800040"/>
                </a:solidFill>
                <a:latin typeface="Consolas" panose="020B0609020204030204" pitchFamily="49" charset="0"/>
                <a:ea typeface="微软雅黑" panose="020B0503020204020204" pitchFamily="34" charset="-122"/>
              </a:rPr>
              <a:t>=</a:t>
            </a:r>
            <a:r>
              <a:rPr lang="en-US" altLang="zh-CN" sz="1200" dirty="0">
                <a:solidFill>
                  <a:srgbClr val="FF0000"/>
                </a:solidFill>
                <a:latin typeface="Consolas" panose="020B0609020204030204" pitchFamily="49" charset="0"/>
                <a:ea typeface="微软雅黑" panose="020B0503020204020204" pitchFamily="34" charset="-122"/>
              </a:rPr>
              <a:t>2</a:t>
            </a:r>
            <a:r>
              <a:rPr lang="en-US" altLang="zh-CN" sz="1200" dirty="0">
                <a:solidFill>
                  <a:srgbClr val="000000"/>
                </a:solidFill>
                <a:latin typeface="Consolas" panose="020B0609020204030204" pitchFamily="49" charset="0"/>
                <a:ea typeface="微软雅黑" panose="020B0503020204020204" pitchFamily="34" charset="-122"/>
              </a:rPr>
              <a:t>, </a:t>
            </a:r>
            <a:r>
              <a:rPr lang="en-US" altLang="zh-CN" sz="1200" dirty="0" err="1">
                <a:solidFill>
                  <a:srgbClr val="000000"/>
                </a:solidFill>
                <a:latin typeface="Consolas" panose="020B0609020204030204" pitchFamily="49" charset="0"/>
                <a:ea typeface="微软雅黑" panose="020B0503020204020204" pitchFamily="34" charset="-122"/>
              </a:rPr>
              <a:t>min_row</a:t>
            </a:r>
            <a:r>
              <a:rPr lang="en-US" altLang="zh-CN" sz="1200" dirty="0">
                <a:solidFill>
                  <a:srgbClr val="800040"/>
                </a:solidFill>
                <a:latin typeface="Consolas" panose="020B0609020204030204" pitchFamily="49" charset="0"/>
                <a:ea typeface="微软雅黑" panose="020B0503020204020204" pitchFamily="34" charset="-122"/>
              </a:rPr>
              <a:t>=</a:t>
            </a:r>
            <a:r>
              <a:rPr lang="en-US" altLang="zh-CN" sz="1200" dirty="0">
                <a:solidFill>
                  <a:srgbClr val="FF0000"/>
                </a:solidFill>
                <a:latin typeface="Consolas" panose="020B0609020204030204" pitchFamily="49" charset="0"/>
                <a:ea typeface="微软雅黑" panose="020B0503020204020204" pitchFamily="34" charset="-122"/>
              </a:rPr>
              <a:t>1</a:t>
            </a:r>
            <a:r>
              <a:rPr lang="en-US" altLang="zh-CN" sz="1200" dirty="0">
                <a:solidFill>
                  <a:srgbClr val="000000"/>
                </a:solidFill>
                <a:latin typeface="Consolas" panose="020B0609020204030204" pitchFamily="49" charset="0"/>
                <a:ea typeface="微软雅黑" panose="020B0503020204020204" pitchFamily="34" charset="-122"/>
              </a:rPr>
              <a:t>, </a:t>
            </a:r>
            <a:r>
              <a:rPr lang="en-US" altLang="zh-CN" sz="1200" dirty="0" err="1">
                <a:solidFill>
                  <a:srgbClr val="000000"/>
                </a:solidFill>
                <a:latin typeface="Consolas" panose="020B0609020204030204" pitchFamily="49" charset="0"/>
                <a:ea typeface="微软雅黑" panose="020B0503020204020204" pitchFamily="34" charset="-122"/>
              </a:rPr>
              <a:t>max_col</a:t>
            </a:r>
            <a:r>
              <a:rPr lang="en-US" altLang="zh-CN" sz="1200" dirty="0">
                <a:solidFill>
                  <a:srgbClr val="800040"/>
                </a:solidFill>
                <a:latin typeface="Consolas" panose="020B0609020204030204" pitchFamily="49" charset="0"/>
                <a:ea typeface="微软雅黑" panose="020B0503020204020204" pitchFamily="34" charset="-122"/>
              </a:rPr>
              <a:t>=</a:t>
            </a:r>
            <a:r>
              <a:rPr lang="en-US" altLang="zh-CN" sz="1200" dirty="0">
                <a:solidFill>
                  <a:srgbClr val="FF0000"/>
                </a:solidFill>
                <a:latin typeface="Consolas" panose="020B0609020204030204" pitchFamily="49" charset="0"/>
                <a:ea typeface="微软雅黑" panose="020B0503020204020204" pitchFamily="34" charset="-122"/>
              </a:rPr>
              <a:t>6</a:t>
            </a:r>
            <a:r>
              <a:rPr lang="en-US" altLang="zh-CN" sz="1200" dirty="0">
                <a:solidFill>
                  <a:srgbClr val="000000"/>
                </a:solidFill>
                <a:latin typeface="Consolas" panose="020B0609020204030204" pitchFamily="49" charset="0"/>
                <a:ea typeface="微软雅黑" panose="020B0503020204020204" pitchFamily="34" charset="-122"/>
              </a:rPr>
              <a:t>, </a:t>
            </a:r>
            <a:r>
              <a:rPr lang="en-US" altLang="zh-CN" sz="1200" dirty="0" err="1">
                <a:solidFill>
                  <a:srgbClr val="000000"/>
                </a:solidFill>
                <a:latin typeface="Consolas" panose="020B0609020204030204" pitchFamily="49" charset="0"/>
                <a:ea typeface="微软雅黑" panose="020B0503020204020204" pitchFamily="34" charset="-122"/>
              </a:rPr>
              <a:t>max_row</a:t>
            </a:r>
            <a:r>
              <a:rPr lang="en-US" altLang="zh-CN" sz="1200" dirty="0">
                <a:solidFill>
                  <a:srgbClr val="800040"/>
                </a:solidFill>
                <a:latin typeface="Consolas" panose="020B0609020204030204" pitchFamily="49" charset="0"/>
                <a:ea typeface="微软雅黑" panose="020B0503020204020204" pitchFamily="34" charset="-122"/>
              </a:rPr>
              <a:t>=</a:t>
            </a:r>
            <a:r>
              <a:rPr lang="en-US" altLang="zh-CN" sz="1200" dirty="0">
                <a:solidFill>
                  <a:srgbClr val="FF0000"/>
                </a:solidFill>
                <a:latin typeface="Consolas" panose="020B0609020204030204" pitchFamily="49" charset="0"/>
                <a:ea typeface="微软雅黑" panose="020B0503020204020204" pitchFamily="34" charset="-122"/>
              </a:rPr>
              <a:t>5</a:t>
            </a:r>
            <a:r>
              <a:rPr lang="en-US" altLang="zh-CN" sz="1200" dirty="0">
                <a:solidFill>
                  <a:srgbClr val="000000"/>
                </a:solidFill>
                <a:latin typeface="Consolas" panose="020B0609020204030204" pitchFamily="49" charset="0"/>
                <a:ea typeface="微软雅黑" panose="020B0503020204020204" pitchFamily="34" charset="-122"/>
              </a:rPr>
              <a:t>)</a:t>
            </a:r>
          </a:p>
          <a:p>
            <a:pPr algn="l"/>
            <a:r>
              <a:rPr lang="en-US" altLang="zh-CN" sz="1200" dirty="0">
                <a:solidFill>
                  <a:srgbClr val="000000"/>
                </a:solidFill>
                <a:latin typeface="Consolas" panose="020B0609020204030204" pitchFamily="49" charset="0"/>
                <a:ea typeface="微软雅黑" panose="020B0503020204020204" pitchFamily="34" charset="-122"/>
              </a:rPr>
              <a:t>    c1.</a:t>
            </a:r>
            <a:r>
              <a:rPr lang="en-US" altLang="zh-CN" sz="1200" dirty="0">
                <a:solidFill>
                  <a:srgbClr val="800040"/>
                </a:solidFill>
                <a:latin typeface="Consolas" panose="020B0609020204030204" pitchFamily="49" charset="0"/>
                <a:ea typeface="微软雅黑" panose="020B0503020204020204" pitchFamily="34" charset="-122"/>
              </a:rPr>
              <a:t>add_data</a:t>
            </a:r>
            <a:r>
              <a:rPr lang="en-US" altLang="zh-CN" sz="1200" dirty="0">
                <a:solidFill>
                  <a:srgbClr val="000000"/>
                </a:solidFill>
                <a:latin typeface="Consolas" panose="020B0609020204030204" pitchFamily="49" charset="0"/>
                <a:ea typeface="微软雅黑" panose="020B0503020204020204" pitchFamily="34" charset="-122"/>
              </a:rPr>
              <a:t>(data, </a:t>
            </a:r>
            <a:r>
              <a:rPr lang="en-US" altLang="zh-CN" sz="1200" dirty="0" err="1">
                <a:solidFill>
                  <a:srgbClr val="000000"/>
                </a:solidFill>
                <a:latin typeface="Consolas" panose="020B0609020204030204" pitchFamily="49" charset="0"/>
                <a:ea typeface="微软雅黑" panose="020B0503020204020204" pitchFamily="34" charset="-122"/>
              </a:rPr>
              <a:t>titles_from_data</a:t>
            </a:r>
            <a:r>
              <a:rPr lang="en-US" altLang="zh-CN" sz="1200" dirty="0">
                <a:solidFill>
                  <a:srgbClr val="800040"/>
                </a:solidFill>
                <a:latin typeface="Consolas" panose="020B0609020204030204" pitchFamily="49" charset="0"/>
                <a:ea typeface="微软雅黑" panose="020B0503020204020204" pitchFamily="34" charset="-122"/>
              </a:rPr>
              <a:t>=</a:t>
            </a:r>
            <a:r>
              <a:rPr lang="en-US" altLang="zh-CN" sz="1200" b="1" dirty="0">
                <a:solidFill>
                  <a:srgbClr val="0000FF"/>
                </a:solidFill>
                <a:latin typeface="Consolas" panose="020B0609020204030204" pitchFamily="49" charset="0"/>
                <a:ea typeface="微软雅黑" panose="020B0503020204020204" pitchFamily="34" charset="-122"/>
              </a:rPr>
              <a:t>True</a:t>
            </a:r>
            <a:r>
              <a:rPr lang="en-US" altLang="zh-CN" sz="1200" dirty="0">
                <a:solidFill>
                  <a:srgbClr val="000000"/>
                </a:solidFill>
                <a:latin typeface="Consolas" panose="020B0609020204030204" pitchFamily="49" charset="0"/>
                <a:ea typeface="微软雅黑" panose="020B0503020204020204" pitchFamily="34" charset="-122"/>
              </a:rPr>
              <a:t>)</a:t>
            </a:r>
          </a:p>
          <a:p>
            <a:pPr algn="l"/>
            <a:r>
              <a:rPr lang="en-US" altLang="zh-CN" sz="1200" dirty="0">
                <a:solidFill>
                  <a:srgbClr val="000000"/>
                </a:solidFill>
                <a:latin typeface="Consolas" panose="020B0609020204030204" pitchFamily="49" charset="0"/>
                <a:ea typeface="微软雅黑" panose="020B0503020204020204" pitchFamily="34" charset="-122"/>
              </a:rPr>
              <a:t>    c1.width </a:t>
            </a:r>
            <a:r>
              <a:rPr lang="en-US" altLang="zh-CN" sz="1200" dirty="0">
                <a:solidFill>
                  <a:srgbClr val="800040"/>
                </a:solidFill>
                <a:latin typeface="Consolas" panose="020B0609020204030204" pitchFamily="49" charset="0"/>
                <a:ea typeface="微软雅黑" panose="020B0503020204020204" pitchFamily="34" charset="-122"/>
              </a:rPr>
              <a:t>=</a:t>
            </a:r>
            <a:r>
              <a:rPr lang="en-US" altLang="zh-CN" sz="1200" dirty="0">
                <a:solidFill>
                  <a:srgbClr val="000000"/>
                </a:solidFill>
                <a:latin typeface="Consolas" panose="020B0609020204030204" pitchFamily="49" charset="0"/>
                <a:ea typeface="微软雅黑" panose="020B0503020204020204" pitchFamily="34" charset="-122"/>
              </a:rPr>
              <a:t> </a:t>
            </a:r>
            <a:r>
              <a:rPr lang="en-US" altLang="zh-CN" sz="1200" dirty="0">
                <a:solidFill>
                  <a:srgbClr val="FF0000"/>
                </a:solidFill>
                <a:latin typeface="Consolas" panose="020B0609020204030204" pitchFamily="49" charset="0"/>
                <a:ea typeface="微软雅黑" panose="020B0503020204020204" pitchFamily="34" charset="-122"/>
              </a:rPr>
              <a:t>12</a:t>
            </a:r>
          </a:p>
          <a:p>
            <a:pPr algn="l"/>
            <a:r>
              <a:rPr lang="en-US" altLang="zh-CN" sz="1200" dirty="0">
                <a:solidFill>
                  <a:srgbClr val="000000"/>
                </a:solidFill>
                <a:latin typeface="Consolas" panose="020B0609020204030204" pitchFamily="49" charset="0"/>
                <a:ea typeface="微软雅黑" panose="020B0503020204020204" pitchFamily="34" charset="-122"/>
              </a:rPr>
              <a:t>    c1.height </a:t>
            </a:r>
            <a:r>
              <a:rPr lang="en-US" altLang="zh-CN" sz="1200" dirty="0">
                <a:solidFill>
                  <a:srgbClr val="800040"/>
                </a:solidFill>
                <a:latin typeface="Consolas" panose="020B0609020204030204" pitchFamily="49" charset="0"/>
                <a:ea typeface="微软雅黑" panose="020B0503020204020204" pitchFamily="34" charset="-122"/>
              </a:rPr>
              <a:t>=</a:t>
            </a:r>
            <a:r>
              <a:rPr lang="en-US" altLang="zh-CN" sz="1200" dirty="0">
                <a:solidFill>
                  <a:srgbClr val="000000"/>
                </a:solidFill>
                <a:latin typeface="Consolas" panose="020B0609020204030204" pitchFamily="49" charset="0"/>
                <a:ea typeface="微软雅黑" panose="020B0503020204020204" pitchFamily="34" charset="-122"/>
              </a:rPr>
              <a:t> </a:t>
            </a:r>
            <a:r>
              <a:rPr lang="en-US" altLang="zh-CN" sz="1200" dirty="0">
                <a:solidFill>
                  <a:srgbClr val="FF0000"/>
                </a:solidFill>
                <a:latin typeface="Consolas" panose="020B0609020204030204" pitchFamily="49" charset="0"/>
                <a:ea typeface="微软雅黑" panose="020B0503020204020204" pitchFamily="34" charset="-122"/>
              </a:rPr>
              <a:t>6</a:t>
            </a:r>
          </a:p>
          <a:p>
            <a:pPr algn="l"/>
            <a:r>
              <a:rPr lang="en-US" altLang="zh-CN" sz="1200" dirty="0">
                <a:solidFill>
                  <a:srgbClr val="000000"/>
                </a:solidFill>
                <a:latin typeface="Consolas" panose="020B0609020204030204" pitchFamily="49" charset="0"/>
                <a:ea typeface="微软雅黑" panose="020B0503020204020204" pitchFamily="34" charset="-122"/>
              </a:rPr>
              <a:t>    </a:t>
            </a:r>
            <a:r>
              <a:rPr lang="en-US" altLang="zh-CN" sz="1200" dirty="0" err="1">
                <a:solidFill>
                  <a:srgbClr val="000000"/>
                </a:solidFill>
                <a:latin typeface="Consolas" panose="020B0609020204030204" pitchFamily="49" charset="0"/>
                <a:ea typeface="微软雅黑" panose="020B0503020204020204" pitchFamily="34" charset="-122"/>
              </a:rPr>
              <a:t>ws.</a:t>
            </a:r>
            <a:r>
              <a:rPr lang="en-US" altLang="zh-CN" sz="1200" dirty="0" err="1">
                <a:solidFill>
                  <a:srgbClr val="800040"/>
                </a:solidFill>
                <a:latin typeface="Consolas" panose="020B0609020204030204" pitchFamily="49" charset="0"/>
                <a:ea typeface="微软雅黑" panose="020B0503020204020204" pitchFamily="34" charset="-122"/>
              </a:rPr>
              <a:t>add_chart</a:t>
            </a:r>
            <a:r>
              <a:rPr lang="en-US" altLang="zh-CN" sz="1200" dirty="0">
                <a:solidFill>
                  <a:srgbClr val="000000"/>
                </a:solidFill>
                <a:latin typeface="Consolas" panose="020B0609020204030204" pitchFamily="49" charset="0"/>
                <a:ea typeface="微软雅黑" panose="020B0503020204020204" pitchFamily="34" charset="-122"/>
              </a:rPr>
              <a:t>(c1, </a:t>
            </a:r>
            <a:r>
              <a:rPr lang="en-US" altLang="zh-CN" sz="1200" dirty="0" err="1">
                <a:solidFill>
                  <a:srgbClr val="000000"/>
                </a:solidFill>
                <a:latin typeface="Consolas" panose="020B0609020204030204" pitchFamily="49" charset="0"/>
                <a:ea typeface="微软雅黑" panose="020B0503020204020204" pitchFamily="34" charset="-122"/>
              </a:rPr>
              <a:t>chart_loc</a:t>
            </a:r>
            <a:r>
              <a:rPr lang="en-US" altLang="zh-CN" sz="1200" dirty="0">
                <a:solidFill>
                  <a:srgbClr val="000000"/>
                </a:solidFill>
                <a:latin typeface="Consolas" panose="020B0609020204030204" pitchFamily="49" charset="0"/>
                <a:ea typeface="微软雅黑" panose="020B0503020204020204" pitchFamily="34" charset="-122"/>
              </a:rPr>
              <a:t>[stl</a:t>
            </a:r>
            <a:r>
              <a:rPr lang="en-US" altLang="zh-CN" sz="1200" dirty="0">
                <a:solidFill>
                  <a:srgbClr val="800040"/>
                </a:solidFill>
                <a:latin typeface="Consolas" panose="020B0609020204030204" pitchFamily="49" charset="0"/>
                <a:ea typeface="微软雅黑" panose="020B0503020204020204" pitchFamily="34" charset="-122"/>
              </a:rPr>
              <a:t>-</a:t>
            </a:r>
            <a:r>
              <a:rPr lang="en-US" altLang="zh-CN" sz="1200" dirty="0">
                <a:solidFill>
                  <a:srgbClr val="FF0000"/>
                </a:solidFill>
                <a:latin typeface="Consolas" panose="020B0609020204030204" pitchFamily="49" charset="0"/>
                <a:ea typeface="微软雅黑" panose="020B0503020204020204" pitchFamily="34" charset="-122"/>
              </a:rPr>
              <a:t>1</a:t>
            </a:r>
            <a:r>
              <a:rPr lang="en-US" altLang="zh-CN" sz="1200" dirty="0">
                <a:solidFill>
                  <a:srgbClr val="000000"/>
                </a:solidFill>
                <a:latin typeface="Consolas" panose="020B0609020204030204" pitchFamily="49" charset="0"/>
                <a:ea typeface="微软雅黑" panose="020B0503020204020204" pitchFamily="34" charset="-122"/>
              </a:rPr>
              <a:t>])</a:t>
            </a:r>
          </a:p>
          <a:p>
            <a:pPr algn="l"/>
            <a:r>
              <a:rPr lang="en-US" altLang="zh-CN" sz="1200" dirty="0" err="1">
                <a:solidFill>
                  <a:srgbClr val="000000"/>
                </a:solidFill>
                <a:latin typeface="Consolas" panose="020B0609020204030204" pitchFamily="49" charset="0"/>
                <a:ea typeface="微软雅黑" panose="020B0503020204020204" pitchFamily="34" charset="-122"/>
              </a:rPr>
              <a:t>wb.</a:t>
            </a:r>
            <a:r>
              <a:rPr lang="en-US" altLang="zh-CN" sz="1200" dirty="0" err="1">
                <a:solidFill>
                  <a:srgbClr val="800040"/>
                </a:solidFill>
                <a:latin typeface="Consolas" panose="020B0609020204030204" pitchFamily="49" charset="0"/>
                <a:ea typeface="微软雅黑" panose="020B0503020204020204" pitchFamily="34" charset="-122"/>
              </a:rPr>
              <a:t>save</a:t>
            </a:r>
            <a:r>
              <a:rPr lang="en-US" altLang="zh-CN" sz="1200" dirty="0">
                <a:solidFill>
                  <a:srgbClr val="000000"/>
                </a:solidFill>
                <a:latin typeface="Consolas" panose="020B0609020204030204" pitchFamily="49" charset="0"/>
                <a:ea typeface="微软雅黑" panose="020B0503020204020204" pitchFamily="34" charset="-122"/>
              </a:rPr>
              <a:t>(</a:t>
            </a:r>
            <a:r>
              <a:rPr lang="en-US" altLang="zh-CN" sz="1200" dirty="0">
                <a:solidFill>
                  <a:srgbClr val="FF00FF"/>
                </a:solidFill>
                <a:latin typeface="Consolas" panose="020B0609020204030204" pitchFamily="49" charset="0"/>
                <a:ea typeface="微软雅黑" panose="020B0503020204020204" pitchFamily="34" charset="-122"/>
              </a:rPr>
              <a:t>"13.2charts.xlsx"</a:t>
            </a:r>
            <a:r>
              <a:rPr lang="en-US" altLang="zh-CN" sz="1200" dirty="0">
                <a:solidFill>
                  <a:srgbClr val="000000"/>
                </a:solidFill>
                <a:latin typeface="Consolas" panose="020B0609020204030204" pitchFamily="49" charset="0"/>
                <a:ea typeface="微软雅黑" panose="020B0503020204020204" pitchFamily="34" charset="-122"/>
              </a:rPr>
              <a:t>)</a:t>
            </a:r>
            <a:endParaRPr lang="zh-CN" altLang="en-US" sz="1200" dirty="0"/>
          </a:p>
        </p:txBody>
      </p:sp>
    </p:spTree>
    <p:extLst>
      <p:ext uri="{BB962C8B-B14F-4D97-AF65-F5344CB8AC3E}">
        <p14:creationId xmlns:p14="http://schemas.microsoft.com/office/powerpoint/2010/main" val="15156053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0C2DB11-01D6-45FF-B02C-1EC841A18DB0}"/>
              </a:ext>
            </a:extLst>
          </p:cNvPr>
          <p:cNvSpPr>
            <a:spLocks noGrp="1"/>
          </p:cNvSpPr>
          <p:nvPr>
            <p:ph idx="1"/>
          </p:nvPr>
        </p:nvSpPr>
        <p:spPr>
          <a:xfrm>
            <a:off x="395536" y="1052736"/>
            <a:ext cx="8352927" cy="5328592"/>
          </a:xfrm>
        </p:spPr>
        <p:txBody>
          <a:bodyPr/>
          <a:lstStyle/>
          <a:p>
            <a:r>
              <a:rPr lang="zh-CN" altLang="en-US" dirty="0"/>
              <a:t>试题资源</a:t>
            </a:r>
            <a:endParaRPr lang="en-US" altLang="zh-CN" dirty="0"/>
          </a:p>
          <a:p>
            <a:pPr lvl="1"/>
            <a:r>
              <a:rPr lang="en-US" altLang="zh-CN" dirty="0"/>
              <a:t>Python </a:t>
            </a:r>
            <a:r>
              <a:rPr lang="zh-CN" altLang="en-US" dirty="0"/>
              <a:t>全国二级等级考试小知识</a:t>
            </a:r>
            <a:endParaRPr lang="en-US" altLang="zh-CN" dirty="0"/>
          </a:p>
          <a:p>
            <a:pPr marL="890588" lvl="2" indent="0">
              <a:buNone/>
            </a:pPr>
            <a:r>
              <a:rPr lang="en-US" altLang="zh-CN" dirty="0">
                <a:hlinkClick r:id="rId2"/>
              </a:rPr>
              <a:t>https://python123.io/index/ncre</a:t>
            </a:r>
            <a:endParaRPr lang="en-US" altLang="zh-CN" dirty="0"/>
          </a:p>
          <a:p>
            <a:pPr lvl="1"/>
            <a:r>
              <a:rPr lang="en-US" altLang="zh-CN" dirty="0"/>
              <a:t>Python </a:t>
            </a:r>
            <a:r>
              <a:rPr lang="zh-CN" altLang="en-US" dirty="0"/>
              <a:t>全国二级等级考试免费模拟考试</a:t>
            </a:r>
            <a:endParaRPr lang="en-US" altLang="zh-CN" dirty="0"/>
          </a:p>
          <a:p>
            <a:pPr marL="890588" lvl="2" indent="0">
              <a:buNone/>
            </a:pPr>
            <a:r>
              <a:rPr lang="en-US" altLang="zh-CN" dirty="0">
                <a:hlinkClick r:id="rId3"/>
              </a:rPr>
              <a:t>https://python123.io/student/series/5/catalogs/1533901866519/modules/46</a:t>
            </a:r>
            <a:endParaRPr lang="en-US" altLang="zh-CN" dirty="0"/>
          </a:p>
          <a:p>
            <a:pPr marL="890588" lvl="2" indent="0">
              <a:buNone/>
            </a:pPr>
            <a:endParaRPr lang="en-US" altLang="zh-CN" dirty="0"/>
          </a:p>
          <a:p>
            <a:pPr lvl="1"/>
            <a:endParaRPr lang="zh-CN" altLang="en-US" dirty="0"/>
          </a:p>
        </p:txBody>
      </p:sp>
      <p:sp>
        <p:nvSpPr>
          <p:cNvPr id="3" name="标题 2">
            <a:extLst>
              <a:ext uri="{FF2B5EF4-FFF2-40B4-BE49-F238E27FC236}">
                <a16:creationId xmlns:a16="http://schemas.microsoft.com/office/drawing/2014/main" id="{DB9418EF-2FC7-401B-8ED2-60D28029A0B9}"/>
              </a:ext>
            </a:extLst>
          </p:cNvPr>
          <p:cNvSpPr>
            <a:spLocks noGrp="1"/>
          </p:cNvSpPr>
          <p:nvPr>
            <p:ph type="title"/>
          </p:nvPr>
        </p:nvSpPr>
        <p:spPr/>
        <p:txBody>
          <a:bodyPr/>
          <a:lstStyle/>
          <a:p>
            <a:r>
              <a:rPr lang="en-US" altLang="zh-CN" dirty="0"/>
              <a:t>2. </a:t>
            </a:r>
            <a:r>
              <a:rPr lang="zh-CN" altLang="en-US" dirty="0"/>
              <a:t>题型详解</a:t>
            </a:r>
          </a:p>
        </p:txBody>
      </p:sp>
      <p:sp>
        <p:nvSpPr>
          <p:cNvPr id="4" name="灯片编号占位符 3">
            <a:extLst>
              <a:ext uri="{FF2B5EF4-FFF2-40B4-BE49-F238E27FC236}">
                <a16:creationId xmlns:a16="http://schemas.microsoft.com/office/drawing/2014/main" id="{7F490415-2565-4A83-AD56-A33B35B4A887}"/>
              </a:ext>
            </a:extLst>
          </p:cNvPr>
          <p:cNvSpPr>
            <a:spLocks noGrp="1"/>
          </p:cNvSpPr>
          <p:nvPr>
            <p:ph type="sldNum" sz="quarter" idx="4"/>
          </p:nvPr>
        </p:nvSpPr>
        <p:spPr/>
        <p:txBody>
          <a:bodyPr/>
          <a:lstStyle/>
          <a:p>
            <a:pPr>
              <a:defRPr/>
            </a:pPr>
            <a:fld id="{36D848D2-51D9-44DF-BA19-C693F18A832A}" type="slidenum">
              <a:rPr lang="en-US" altLang="zh-CN" smtClean="0"/>
              <a:pPr>
                <a:defRPr/>
              </a:pPr>
              <a:t>50</a:t>
            </a:fld>
            <a:endParaRPr lang="en-US" altLang="zh-CN"/>
          </a:p>
        </p:txBody>
      </p:sp>
    </p:spTree>
    <p:extLst>
      <p:ext uri="{BB962C8B-B14F-4D97-AF65-F5344CB8AC3E}">
        <p14:creationId xmlns:p14="http://schemas.microsoft.com/office/powerpoint/2010/main" val="35164268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A31C00A-9EE3-4B01-968E-0DDD833110D5}"/>
              </a:ext>
            </a:extLst>
          </p:cNvPr>
          <p:cNvSpPr>
            <a:spLocks noGrp="1"/>
          </p:cNvSpPr>
          <p:nvPr>
            <p:ph idx="1"/>
          </p:nvPr>
        </p:nvSpPr>
        <p:spPr>
          <a:xfrm>
            <a:off x="1007604" y="1916832"/>
            <a:ext cx="4392488" cy="2448272"/>
          </a:xfrm>
        </p:spPr>
        <p:txBody>
          <a:bodyPr>
            <a:normAutofit fontScale="92500" lnSpcReduction="20000"/>
          </a:bodyPr>
          <a:lstStyle/>
          <a:p>
            <a:pPr marL="0" indent="0" algn="ctr">
              <a:buNone/>
            </a:pPr>
            <a:r>
              <a:rPr lang="zh-CN" altLang="en-US" sz="3200" dirty="0"/>
              <a:t>将前</a:t>
            </a:r>
            <a:r>
              <a:rPr lang="en-US" altLang="zh-CN" sz="3200" dirty="0"/>
              <a:t>13</a:t>
            </a:r>
            <a:r>
              <a:rPr lang="zh-CN" altLang="en-US" sz="3200" dirty="0"/>
              <a:t>章未完成的作业继续完成。</a:t>
            </a:r>
            <a:endParaRPr lang="en-US" altLang="zh-CN" sz="3200" dirty="0"/>
          </a:p>
          <a:p>
            <a:pPr marL="0" indent="0" algn="ctr">
              <a:buNone/>
            </a:pPr>
            <a:r>
              <a:rPr lang="zh-CN" altLang="en-US" sz="2000" dirty="0">
                <a:solidFill>
                  <a:srgbClr val="FF0000"/>
                </a:solidFill>
              </a:rPr>
              <a:t>截止时间：</a:t>
            </a:r>
            <a:r>
              <a:rPr lang="en-US" altLang="zh-CN" sz="2000" dirty="0">
                <a:solidFill>
                  <a:srgbClr val="FF0000"/>
                </a:solidFill>
              </a:rPr>
              <a:t>2019</a:t>
            </a:r>
            <a:r>
              <a:rPr lang="zh-CN" altLang="en-US" sz="2000" dirty="0">
                <a:solidFill>
                  <a:srgbClr val="FF0000"/>
                </a:solidFill>
              </a:rPr>
              <a:t>年</a:t>
            </a:r>
            <a:r>
              <a:rPr lang="en-US" altLang="zh-CN" sz="2000" dirty="0">
                <a:solidFill>
                  <a:srgbClr val="FF0000"/>
                </a:solidFill>
              </a:rPr>
              <a:t>12</a:t>
            </a:r>
            <a:r>
              <a:rPr lang="zh-CN" altLang="en-US" sz="2000" dirty="0">
                <a:solidFill>
                  <a:srgbClr val="FF0000"/>
                </a:solidFill>
              </a:rPr>
              <a:t>月</a:t>
            </a:r>
            <a:r>
              <a:rPr lang="en-US" altLang="zh-CN" sz="2000" dirty="0">
                <a:solidFill>
                  <a:srgbClr val="FF0000"/>
                </a:solidFill>
              </a:rPr>
              <a:t>31</a:t>
            </a:r>
            <a:r>
              <a:rPr lang="zh-CN" altLang="en-US" sz="2000" dirty="0">
                <a:solidFill>
                  <a:srgbClr val="FF0000"/>
                </a:solidFill>
              </a:rPr>
              <a:t>日</a:t>
            </a:r>
            <a:endParaRPr lang="en-US" altLang="zh-CN" sz="2000" dirty="0">
              <a:solidFill>
                <a:srgbClr val="FF0000"/>
              </a:solidFill>
            </a:endParaRPr>
          </a:p>
          <a:p>
            <a:pPr marL="0" indent="0" algn="ctr">
              <a:buNone/>
            </a:pPr>
            <a:r>
              <a:rPr lang="en-US" altLang="zh-CN" sz="2000" dirty="0"/>
              <a:t>(</a:t>
            </a:r>
            <a:r>
              <a:rPr lang="zh-CN" altLang="en-US" sz="2000" dirty="0"/>
              <a:t>已完成左右的同学也可以将所有作业按右侧目录组织进行打包发送到邮箱）</a:t>
            </a:r>
            <a:endParaRPr lang="en-US" altLang="zh-CN" sz="2000" dirty="0"/>
          </a:p>
        </p:txBody>
      </p:sp>
      <p:sp>
        <p:nvSpPr>
          <p:cNvPr id="3" name="标题 2">
            <a:extLst>
              <a:ext uri="{FF2B5EF4-FFF2-40B4-BE49-F238E27FC236}">
                <a16:creationId xmlns:a16="http://schemas.microsoft.com/office/drawing/2014/main" id="{1953874F-BC4B-4320-A9E8-DB095FBBFE5E}"/>
              </a:ext>
            </a:extLst>
          </p:cNvPr>
          <p:cNvSpPr>
            <a:spLocks noGrp="1"/>
          </p:cNvSpPr>
          <p:nvPr>
            <p:ph type="title"/>
          </p:nvPr>
        </p:nvSpPr>
        <p:spPr/>
        <p:txBody>
          <a:bodyPr/>
          <a:lstStyle/>
          <a:p>
            <a:r>
              <a:rPr lang="zh-CN" altLang="en-US" dirty="0"/>
              <a:t>练习题</a:t>
            </a:r>
          </a:p>
        </p:txBody>
      </p:sp>
      <p:sp>
        <p:nvSpPr>
          <p:cNvPr id="4" name="灯片编号占位符 3">
            <a:extLst>
              <a:ext uri="{FF2B5EF4-FFF2-40B4-BE49-F238E27FC236}">
                <a16:creationId xmlns:a16="http://schemas.microsoft.com/office/drawing/2014/main" id="{E222E5B2-0631-4C64-8FA2-624E1B59336C}"/>
              </a:ext>
            </a:extLst>
          </p:cNvPr>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6D848D2-51D9-44DF-BA19-C693F18A832A}" type="slidenum">
              <a:rPr kumimoji="0" lang="en-US" altLang="zh-CN" sz="1600" b="0" i="0" u="none" strike="noStrike" kern="120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 name="矩形 7">
            <a:extLst>
              <a:ext uri="{FF2B5EF4-FFF2-40B4-BE49-F238E27FC236}">
                <a16:creationId xmlns:a16="http://schemas.microsoft.com/office/drawing/2014/main" id="{128677E6-61F0-42CB-B49A-64E6688DE210}"/>
              </a:ext>
            </a:extLst>
          </p:cNvPr>
          <p:cNvSpPr/>
          <p:nvPr/>
        </p:nvSpPr>
        <p:spPr>
          <a:xfrm>
            <a:off x="755576" y="4581128"/>
            <a:ext cx="4896544" cy="1200329"/>
          </a:xfrm>
          <a:prstGeom prst="rect">
            <a:avLst/>
          </a:prstGeom>
          <a:solidFill>
            <a:schemeClr val="accent1">
              <a:lumMod val="40000"/>
              <a:lumOff val="60000"/>
            </a:schemeClr>
          </a:solidFill>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err="1">
                <a:ln>
                  <a:noFill/>
                </a:ln>
                <a:solidFill>
                  <a:srgbClr val="0000FF"/>
                </a:solidFill>
                <a:effectLst/>
                <a:uLnTx/>
                <a:uFillTx/>
                <a:latin typeface="微软雅黑" panose="020B0503020204020204" pitchFamily="34" charset="-122"/>
                <a:ea typeface="微软雅黑" panose="020B0503020204020204" pitchFamily="34" charset="-122"/>
                <a:cs typeface="+mn-cs"/>
              </a:rPr>
              <a:t>py</a:t>
            </a:r>
            <a:r>
              <a:rPr kumimoji="0" lang="zh-CN" altLang="en-US"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代码文件和结果文件打包</a:t>
            </a:r>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姓名</a:t>
            </a:r>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学号</a:t>
            </a:r>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章节号</a:t>
            </a:r>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作业代码</a:t>
            </a:r>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发送到</a:t>
            </a:r>
            <a:endPar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python_xxmu@163.com</a:t>
            </a:r>
            <a:endParaRPr kumimoji="0" lang="zh-CN" altLang="en-US"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p:txBody>
      </p:sp>
      <p:sp>
        <p:nvSpPr>
          <p:cNvPr id="5" name="矩形 4">
            <a:extLst>
              <a:ext uri="{FF2B5EF4-FFF2-40B4-BE49-F238E27FC236}">
                <a16:creationId xmlns:a16="http://schemas.microsoft.com/office/drawing/2014/main" id="{0D7643DC-21B8-4261-9341-51BC7D81D855}"/>
              </a:ext>
            </a:extLst>
          </p:cNvPr>
          <p:cNvSpPr/>
          <p:nvPr/>
        </p:nvSpPr>
        <p:spPr>
          <a:xfrm>
            <a:off x="6300192" y="1117286"/>
            <a:ext cx="2286000" cy="5262979"/>
          </a:xfrm>
          <a:prstGeom prst="rect">
            <a:avLst/>
          </a:prstGeom>
          <a:solidFill>
            <a:schemeClr val="tx1"/>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r>
              <a:rPr kumimoji="0" lang="zh-CN" altLang="en-US"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张三</a:t>
            </a: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2019001/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01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1.1.py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1.2.py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02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2.1.py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03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3.1.py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04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4.1.py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05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5.1.py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06</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6.1.py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07</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7.1.py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08</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8.1.py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09</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9.1.py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10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10.1.py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11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11.1.py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12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12.1.py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13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13.1.py</a:t>
            </a:r>
            <a:endParaRPr kumimoji="0" lang="zh-CN" altLang="en-US"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5280481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038FD55-09D8-4D88-889A-E44EE4BC106A}"/>
              </a:ext>
            </a:extLst>
          </p:cNvPr>
          <p:cNvSpPr>
            <a:spLocks noGrp="1"/>
          </p:cNvSpPr>
          <p:nvPr>
            <p:ph idx="1"/>
          </p:nvPr>
        </p:nvSpPr>
        <p:spPr/>
        <p:txBody>
          <a:bodyPr/>
          <a:lstStyle/>
          <a:p>
            <a:pPr lvl="0">
              <a:lnSpc>
                <a:spcPts val="3000"/>
              </a:lnSpc>
              <a:spcBef>
                <a:spcPts val="1200"/>
              </a:spcBef>
            </a:pPr>
            <a:r>
              <a:rPr lang="zh-CN" altLang="en-US" dirty="0"/>
              <a:t>期末考试（</a:t>
            </a:r>
            <a:r>
              <a:rPr lang="en-US" altLang="zh-CN" dirty="0"/>
              <a:t>60%</a:t>
            </a:r>
            <a:r>
              <a:rPr lang="zh-CN" altLang="en-US" dirty="0"/>
              <a:t>）</a:t>
            </a:r>
            <a:endParaRPr lang="en-US" altLang="zh-CN" dirty="0"/>
          </a:p>
          <a:p>
            <a:pPr lvl="1">
              <a:lnSpc>
                <a:spcPts val="3000"/>
              </a:lnSpc>
              <a:spcBef>
                <a:spcPts val="1200"/>
              </a:spcBef>
            </a:pPr>
            <a:r>
              <a:rPr lang="zh-CN" altLang="en-US" dirty="0"/>
              <a:t>开卷笔试（</a:t>
            </a:r>
            <a:r>
              <a:rPr lang="zh-CN" altLang="en-US" b="1" dirty="0">
                <a:solidFill>
                  <a:srgbClr val="FF0000"/>
                </a:solidFill>
              </a:rPr>
              <a:t>仅限于</a:t>
            </a:r>
            <a:r>
              <a:rPr lang="zh-CN" altLang="en-US" dirty="0"/>
              <a:t>携带</a:t>
            </a:r>
            <a:r>
              <a:rPr lang="zh-CN" altLang="en-US" dirty="0">
                <a:solidFill>
                  <a:srgbClr val="0000FF"/>
                </a:solidFill>
              </a:rPr>
              <a:t>纸质材料</a:t>
            </a:r>
            <a:r>
              <a:rPr lang="zh-CN" altLang="en-US" dirty="0"/>
              <a:t>）</a:t>
            </a:r>
            <a:endParaRPr lang="en-US" altLang="zh-CN" dirty="0"/>
          </a:p>
          <a:p>
            <a:pPr lvl="1">
              <a:lnSpc>
                <a:spcPts val="3000"/>
              </a:lnSpc>
              <a:spcBef>
                <a:spcPts val="1200"/>
              </a:spcBef>
            </a:pPr>
            <a:r>
              <a:rPr lang="zh-CN" altLang="en-US" dirty="0"/>
              <a:t>内容为二级</a:t>
            </a:r>
            <a:r>
              <a:rPr lang="en-US" altLang="zh-CN" dirty="0"/>
              <a:t>Python</a:t>
            </a:r>
            <a:r>
              <a:rPr lang="zh-CN" altLang="en-US" dirty="0"/>
              <a:t>语言考试大纲结合课堂内容</a:t>
            </a:r>
            <a:endParaRPr lang="en-US" altLang="zh-CN" dirty="0"/>
          </a:p>
          <a:p>
            <a:pPr lvl="1">
              <a:lnSpc>
                <a:spcPts val="3000"/>
              </a:lnSpc>
              <a:spcBef>
                <a:spcPts val="1200"/>
              </a:spcBef>
            </a:pPr>
            <a:r>
              <a:rPr lang="zh-CN" altLang="en-US" dirty="0"/>
              <a:t>考试时间：</a:t>
            </a:r>
            <a:r>
              <a:rPr lang="en-US" altLang="zh-CN" dirty="0"/>
              <a:t>2019</a:t>
            </a:r>
            <a:r>
              <a:rPr lang="zh-CN" altLang="en-US" dirty="0"/>
              <a:t>年</a:t>
            </a:r>
            <a:r>
              <a:rPr lang="en-US" altLang="zh-CN" dirty="0"/>
              <a:t>12</a:t>
            </a:r>
            <a:r>
              <a:rPr lang="zh-CN" altLang="en-US" dirty="0"/>
              <a:t>月</a:t>
            </a:r>
            <a:r>
              <a:rPr lang="en-US" altLang="zh-CN" dirty="0"/>
              <a:t>20</a:t>
            </a:r>
            <a:r>
              <a:rPr lang="zh-CN" altLang="en-US" dirty="0"/>
              <a:t>日</a:t>
            </a:r>
            <a:r>
              <a:rPr lang="en-US" altLang="zh-CN" dirty="0"/>
              <a:t>19:00~20:20</a:t>
            </a:r>
            <a:endParaRPr lang="zh-CN" altLang="en-US" dirty="0"/>
          </a:p>
        </p:txBody>
      </p:sp>
      <p:sp>
        <p:nvSpPr>
          <p:cNvPr id="3" name="标题 2">
            <a:extLst>
              <a:ext uri="{FF2B5EF4-FFF2-40B4-BE49-F238E27FC236}">
                <a16:creationId xmlns:a16="http://schemas.microsoft.com/office/drawing/2014/main" id="{CB361056-B800-4A44-9EC6-61D84FF904A9}"/>
              </a:ext>
            </a:extLst>
          </p:cNvPr>
          <p:cNvSpPr>
            <a:spLocks noGrp="1"/>
          </p:cNvSpPr>
          <p:nvPr>
            <p:ph type="title"/>
          </p:nvPr>
        </p:nvSpPr>
        <p:spPr/>
        <p:txBody>
          <a:bodyPr/>
          <a:lstStyle/>
          <a:p>
            <a:r>
              <a:rPr lang="zh-CN" altLang="en-US" dirty="0"/>
              <a:t>下周安排</a:t>
            </a:r>
          </a:p>
        </p:txBody>
      </p:sp>
      <p:sp>
        <p:nvSpPr>
          <p:cNvPr id="4" name="灯片编号占位符 3">
            <a:extLst>
              <a:ext uri="{FF2B5EF4-FFF2-40B4-BE49-F238E27FC236}">
                <a16:creationId xmlns:a16="http://schemas.microsoft.com/office/drawing/2014/main" id="{C62D7E1E-9224-42E2-89AC-E43F347B7140}"/>
              </a:ext>
            </a:extLst>
          </p:cNvPr>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6D848D2-51D9-44DF-BA19-C693F18A832A}" type="slidenum">
              <a:rPr kumimoji="0" lang="en-US" altLang="zh-CN" sz="1600" b="0" i="0" u="none" strike="noStrike" kern="120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517612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CBA16D7-71B2-4ED3-A9AA-9816519623EE}"/>
              </a:ext>
            </a:extLst>
          </p:cNvPr>
          <p:cNvSpPr>
            <a:spLocks noGrp="1"/>
          </p:cNvSpPr>
          <p:nvPr>
            <p:ph type="sldNum" sz="quarter" idx="4"/>
          </p:nvPr>
        </p:nvSpPr>
        <p:spPr/>
        <p:txBody>
          <a:bodyPr/>
          <a:lstStyle/>
          <a:p>
            <a:pPr>
              <a:defRPr/>
            </a:pPr>
            <a:fld id="{36D848D2-51D9-44DF-BA19-C693F18A832A}" type="slidenum">
              <a:rPr lang="en-US" altLang="zh-CN" smtClean="0"/>
              <a:pPr>
                <a:defRPr/>
              </a:pPr>
              <a:t>53</a:t>
            </a:fld>
            <a:endParaRPr lang="en-US" altLang="zh-CN"/>
          </a:p>
        </p:txBody>
      </p:sp>
      <p:pic>
        <p:nvPicPr>
          <p:cNvPr id="9" name="图片 8">
            <a:extLst>
              <a:ext uri="{FF2B5EF4-FFF2-40B4-BE49-F238E27FC236}">
                <a16:creationId xmlns:a16="http://schemas.microsoft.com/office/drawing/2014/main" id="{6043CEB2-8995-42C1-9F2E-A41D9FAFE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矩形 9">
            <a:extLst>
              <a:ext uri="{FF2B5EF4-FFF2-40B4-BE49-F238E27FC236}">
                <a16:creationId xmlns:a16="http://schemas.microsoft.com/office/drawing/2014/main" id="{9D8B9823-1C7F-42CE-9C8D-032EDEFB0FC0}"/>
              </a:ext>
            </a:extLst>
          </p:cNvPr>
          <p:cNvSpPr/>
          <p:nvPr/>
        </p:nvSpPr>
        <p:spPr>
          <a:xfrm>
            <a:off x="2627784" y="5883333"/>
            <a:ext cx="4263283" cy="584775"/>
          </a:xfrm>
          <a:prstGeom prst="rect">
            <a:avLst/>
          </a:prstGeom>
          <a:noFill/>
        </p:spPr>
        <p:txBody>
          <a:bodyPr wrap="none" lIns="91440" tIns="45720" rIns="91440" bIns="45720">
            <a:spAutoFit/>
          </a:bodyPr>
          <a:lstStyle/>
          <a:p>
            <a:r>
              <a:rPr lang="en-US" altLang="zh-CN" sz="3200" cap="none" spc="0" dirty="0">
                <a:ln w="10160">
                  <a:solidFill>
                    <a:schemeClr val="accent5"/>
                  </a:solidFill>
                  <a:prstDash val="solid"/>
                </a:ln>
                <a:solidFill>
                  <a:srgbClr val="FFFFFF"/>
                </a:solidFill>
                <a:latin typeface="微软雅黑" panose="020B0503020204020204" pitchFamily="34" charset="-122"/>
                <a:ea typeface="微软雅黑" panose="020B0503020204020204" pitchFamily="34" charset="-122"/>
              </a:rPr>
              <a:t>Programing is an Art</a:t>
            </a:r>
            <a:endParaRPr lang="zh-CN" altLang="en-US" sz="3200" cap="none" spc="0" dirty="0">
              <a:ln w="10160">
                <a:solidFill>
                  <a:schemeClr val="accent5"/>
                </a:solidFill>
                <a:prstDash val="solid"/>
              </a:ln>
              <a:solidFill>
                <a:srgbClr val="FFFFFF"/>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39ED9DB4-9C0F-4D33-BEAD-F58CAB08D559}"/>
              </a:ext>
            </a:extLst>
          </p:cNvPr>
          <p:cNvSpPr/>
          <p:nvPr/>
        </p:nvSpPr>
        <p:spPr>
          <a:xfrm>
            <a:off x="1427549" y="260648"/>
            <a:ext cx="6288902" cy="523220"/>
          </a:xfrm>
          <a:prstGeom prst="rect">
            <a:avLst/>
          </a:prstGeom>
        </p:spPr>
        <p:txBody>
          <a:bodyPr wrap="none">
            <a:spAutoFit/>
          </a:bodyPr>
          <a:lstStyle/>
          <a:p>
            <a:r>
              <a:rPr lang="zh-CN" altLang="en-US" sz="2800" b="1" dirty="0">
                <a:solidFill>
                  <a:srgbClr val="FFC000"/>
                </a:solidFill>
                <a:latin typeface="微软雅黑" panose="020B0503020204020204" pitchFamily="34" charset="-122"/>
                <a:ea typeface="微软雅黑" panose="020B0503020204020204" pitchFamily="34" charset="-122"/>
              </a:rPr>
              <a:t>编程辣么好，还等什么？开始学习吧！</a:t>
            </a:r>
          </a:p>
        </p:txBody>
      </p:sp>
    </p:spTree>
    <p:extLst>
      <p:ext uri="{BB962C8B-B14F-4D97-AF65-F5344CB8AC3E}">
        <p14:creationId xmlns:p14="http://schemas.microsoft.com/office/powerpoint/2010/main" val="1498644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3E45D46-7889-4973-87B6-A11D1AC88D53}"/>
              </a:ext>
            </a:extLst>
          </p:cNvPr>
          <p:cNvSpPr>
            <a:spLocks noGrp="1"/>
          </p:cNvSpPr>
          <p:nvPr>
            <p:ph type="title"/>
          </p:nvPr>
        </p:nvSpPr>
        <p:spPr/>
        <p:txBody>
          <a:bodyPr/>
          <a:lstStyle/>
          <a:p>
            <a:r>
              <a:rPr lang="zh-CN" altLang="en-US" dirty="0"/>
              <a:t>上周练习题</a:t>
            </a:r>
          </a:p>
        </p:txBody>
      </p:sp>
      <p:sp>
        <p:nvSpPr>
          <p:cNvPr id="4" name="灯片编号占位符 3">
            <a:extLst>
              <a:ext uri="{FF2B5EF4-FFF2-40B4-BE49-F238E27FC236}">
                <a16:creationId xmlns:a16="http://schemas.microsoft.com/office/drawing/2014/main" id="{7ECF056B-56A0-4649-8465-CEBFE9F973F1}"/>
              </a:ext>
            </a:extLst>
          </p:cNvPr>
          <p:cNvSpPr>
            <a:spLocks noGrp="1"/>
          </p:cNvSpPr>
          <p:nvPr>
            <p:ph type="sldNum" sz="quarter" idx="4"/>
          </p:nvPr>
        </p:nvSpPr>
        <p:spPr/>
        <p:txBody>
          <a:bodyPr/>
          <a:lstStyle/>
          <a:p>
            <a:pPr>
              <a:defRPr/>
            </a:pPr>
            <a:fld id="{36D848D2-51D9-44DF-BA19-C693F18A832A}" type="slidenum">
              <a:rPr lang="en-US" altLang="zh-CN" smtClean="0"/>
              <a:pPr>
                <a:defRPr/>
              </a:pPr>
              <a:t>6</a:t>
            </a:fld>
            <a:endParaRPr lang="en-US" altLang="zh-CN" dirty="0"/>
          </a:p>
        </p:txBody>
      </p:sp>
      <p:sp>
        <p:nvSpPr>
          <p:cNvPr id="8" name="内容占位符 1">
            <a:extLst>
              <a:ext uri="{FF2B5EF4-FFF2-40B4-BE49-F238E27FC236}">
                <a16:creationId xmlns:a16="http://schemas.microsoft.com/office/drawing/2014/main" id="{0D070F3C-2E4C-469D-A16E-442C429C2753}"/>
              </a:ext>
            </a:extLst>
          </p:cNvPr>
          <p:cNvSpPr>
            <a:spLocks noGrp="1"/>
          </p:cNvSpPr>
          <p:nvPr>
            <p:ph idx="1"/>
          </p:nvPr>
        </p:nvSpPr>
        <p:spPr>
          <a:xfrm>
            <a:off x="395536" y="1052736"/>
            <a:ext cx="8352927" cy="4824189"/>
          </a:xfrm>
        </p:spPr>
        <p:txBody>
          <a:bodyPr>
            <a:normAutofit/>
          </a:bodyPr>
          <a:lstStyle/>
          <a:p>
            <a:pPr marL="0" lvl="0" indent="0">
              <a:buNone/>
            </a:pPr>
            <a:r>
              <a:rPr lang="en-US" altLang="zh-CN" dirty="0"/>
              <a:t>13.2 Excel</a:t>
            </a:r>
            <a:r>
              <a:rPr lang="zh-CN" altLang="en-US" dirty="0"/>
              <a:t>图表绘制</a:t>
            </a:r>
            <a:endParaRPr lang="en-US" altLang="zh-CN" dirty="0"/>
          </a:p>
          <a:p>
            <a:pPr marL="449262" lvl="1" indent="0">
              <a:buNone/>
            </a:pPr>
            <a:r>
              <a:rPr lang="zh-CN" altLang="en-US" dirty="0"/>
              <a:t>使用</a:t>
            </a:r>
            <a:r>
              <a:rPr lang="en-US" altLang="zh-CN" dirty="0"/>
              <a:t>openpyxl</a:t>
            </a:r>
            <a:r>
              <a:rPr lang="zh-CN" altLang="en-US" dirty="0"/>
              <a:t>库自由选择数据绘制任意形式的图表。</a:t>
            </a:r>
            <a:endParaRPr lang="en-US" altLang="zh-CN" dirty="0"/>
          </a:p>
        </p:txBody>
      </p:sp>
      <p:pic>
        <p:nvPicPr>
          <p:cNvPr id="6" name="图片 5">
            <a:extLst>
              <a:ext uri="{FF2B5EF4-FFF2-40B4-BE49-F238E27FC236}">
                <a16:creationId xmlns:a16="http://schemas.microsoft.com/office/drawing/2014/main" id="{12252E0B-D5C6-4F15-AC37-468366FA1760}"/>
              </a:ext>
            </a:extLst>
          </p:cNvPr>
          <p:cNvPicPr>
            <a:picLocks noChangeAspect="1"/>
          </p:cNvPicPr>
          <p:nvPr/>
        </p:nvPicPr>
        <p:blipFill>
          <a:blip r:embed="rId2"/>
          <a:stretch>
            <a:fillRect/>
          </a:stretch>
        </p:blipFill>
        <p:spPr>
          <a:xfrm>
            <a:off x="1283816" y="2276872"/>
            <a:ext cx="6576367" cy="4045462"/>
          </a:xfrm>
          <a:prstGeom prst="rect">
            <a:avLst/>
          </a:prstGeom>
        </p:spPr>
      </p:pic>
    </p:spTree>
    <p:extLst>
      <p:ext uri="{BB962C8B-B14F-4D97-AF65-F5344CB8AC3E}">
        <p14:creationId xmlns:p14="http://schemas.microsoft.com/office/powerpoint/2010/main" val="4184919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a:extLst>
              <a:ext uri="{FF2B5EF4-FFF2-40B4-BE49-F238E27FC236}">
                <a16:creationId xmlns:a16="http://schemas.microsoft.com/office/drawing/2014/main" id="{297A5734-3B75-40A0-82A6-4E4779D60715}"/>
              </a:ext>
            </a:extLst>
          </p:cNvPr>
          <p:cNvSpPr>
            <a:spLocks noGrp="1"/>
          </p:cNvSpPr>
          <p:nvPr>
            <p:ph type="subTitle" idx="1"/>
          </p:nvPr>
        </p:nvSpPr>
        <p:spPr>
          <a:xfrm>
            <a:off x="1979612" y="3993790"/>
            <a:ext cx="5184775" cy="2099506"/>
          </a:xfrm>
        </p:spPr>
        <p:txBody>
          <a:bodyPr>
            <a:normAutofit/>
          </a:bodyPr>
          <a:lstStyle/>
          <a:p>
            <a:pPr>
              <a:lnSpc>
                <a:spcPct val="150000"/>
              </a:lnSpc>
              <a:spcBef>
                <a:spcPts val="0"/>
              </a:spcBef>
            </a:pPr>
            <a:r>
              <a:rPr lang="zh-CN" altLang="en-US" sz="2200" dirty="0"/>
              <a:t>郭长江</a:t>
            </a:r>
            <a:endParaRPr lang="en-US" altLang="zh-CN" sz="2200" dirty="0"/>
          </a:p>
          <a:p>
            <a:pPr>
              <a:lnSpc>
                <a:spcPct val="100000"/>
              </a:lnSpc>
              <a:spcBef>
                <a:spcPts val="0"/>
              </a:spcBef>
            </a:pPr>
            <a:r>
              <a:rPr lang="en-US" altLang="zh-CN" sz="2200" dirty="0"/>
              <a:t>changjiangguo@xxmu.edu.cn</a:t>
            </a:r>
          </a:p>
          <a:p>
            <a:pPr>
              <a:lnSpc>
                <a:spcPct val="150000"/>
              </a:lnSpc>
              <a:spcBef>
                <a:spcPts val="1200"/>
              </a:spcBef>
            </a:pPr>
            <a:r>
              <a:rPr lang="zh-CN" altLang="en-US" sz="2200" dirty="0"/>
              <a:t>生命科学技术学院</a:t>
            </a:r>
            <a:endParaRPr lang="en-US" altLang="zh-CN" sz="2200" dirty="0"/>
          </a:p>
          <a:p>
            <a:pPr>
              <a:lnSpc>
                <a:spcPct val="150000"/>
              </a:lnSpc>
              <a:spcBef>
                <a:spcPts val="0"/>
              </a:spcBef>
            </a:pPr>
            <a:r>
              <a:rPr lang="zh-CN" altLang="en-US" sz="2200" dirty="0"/>
              <a:t>新乡医学院</a:t>
            </a:r>
          </a:p>
        </p:txBody>
      </p:sp>
      <p:sp>
        <p:nvSpPr>
          <p:cNvPr id="4" name="标题 3">
            <a:extLst>
              <a:ext uri="{FF2B5EF4-FFF2-40B4-BE49-F238E27FC236}">
                <a16:creationId xmlns:a16="http://schemas.microsoft.com/office/drawing/2014/main" id="{6DC18BE8-1505-4A39-BFBE-6846CE370BCA}"/>
              </a:ext>
            </a:extLst>
          </p:cNvPr>
          <p:cNvSpPr>
            <a:spLocks noGrp="1"/>
          </p:cNvSpPr>
          <p:nvPr>
            <p:ph type="ctrTitle"/>
          </p:nvPr>
        </p:nvSpPr>
        <p:spPr>
          <a:xfrm>
            <a:off x="683568" y="2140874"/>
            <a:ext cx="7541629" cy="1600200"/>
          </a:xfrm>
        </p:spPr>
        <p:txBody>
          <a:bodyPr/>
          <a:lstStyle/>
          <a:p>
            <a:r>
              <a:rPr lang="zh-CN" altLang="en-US" dirty="0"/>
              <a:t>考试大纲和题型解析</a:t>
            </a:r>
          </a:p>
        </p:txBody>
      </p:sp>
      <p:sp>
        <p:nvSpPr>
          <p:cNvPr id="6" name="文本框 5">
            <a:extLst>
              <a:ext uri="{FF2B5EF4-FFF2-40B4-BE49-F238E27FC236}">
                <a16:creationId xmlns:a16="http://schemas.microsoft.com/office/drawing/2014/main" id="{8DEE5A27-8355-4617-AD37-804B6B3F71A4}"/>
              </a:ext>
            </a:extLst>
          </p:cNvPr>
          <p:cNvSpPr txBox="1"/>
          <p:nvPr/>
        </p:nvSpPr>
        <p:spPr>
          <a:xfrm>
            <a:off x="2438418" y="1679209"/>
            <a:ext cx="4031928" cy="461665"/>
          </a:xfrm>
          <a:prstGeom prst="rect">
            <a:avLst/>
          </a:prstGeom>
          <a:noFill/>
        </p:spPr>
        <p:txBody>
          <a:bodyPr wrap="square">
            <a:spAutoFit/>
          </a:bodyPr>
          <a:lstStyle/>
          <a:p>
            <a:r>
              <a:rPr lang="en-US" altLang="zh-CN" sz="2400" b="1" dirty="0">
                <a:solidFill>
                  <a:srgbClr val="2F9BFE"/>
                </a:solidFill>
                <a:latin typeface="微软雅黑" panose="020B0503020204020204" pitchFamily="34" charset="-122"/>
                <a:ea typeface="微软雅黑" panose="020B0503020204020204" pitchFamily="34" charset="-122"/>
              </a:rPr>
              <a:t>Python</a:t>
            </a:r>
            <a:r>
              <a:rPr lang="zh-CN" altLang="en-US" sz="2400" b="1" dirty="0">
                <a:solidFill>
                  <a:srgbClr val="2F9BFE"/>
                </a:solidFill>
                <a:latin typeface="微软雅黑" panose="020B0503020204020204" pitchFamily="34" charset="-122"/>
                <a:ea typeface="微软雅黑" panose="020B0503020204020204" pitchFamily="34" charset="-122"/>
              </a:rPr>
              <a:t>程序语言入门与应用</a:t>
            </a:r>
          </a:p>
        </p:txBody>
      </p:sp>
      <p:pic>
        <p:nvPicPr>
          <p:cNvPr id="3" name="图片 2">
            <a:extLst>
              <a:ext uri="{FF2B5EF4-FFF2-40B4-BE49-F238E27FC236}">
                <a16:creationId xmlns:a16="http://schemas.microsoft.com/office/drawing/2014/main" id="{D037A88F-A3FE-4766-B1BC-4D698CD76AE0}"/>
              </a:ext>
            </a:extLst>
          </p:cNvPr>
          <p:cNvPicPr>
            <a:picLocks noChangeAspect="1"/>
          </p:cNvPicPr>
          <p:nvPr/>
        </p:nvPicPr>
        <p:blipFill rotWithShape="1">
          <a:blip r:embed="rId2"/>
          <a:srcRect l="8285" r="8285"/>
          <a:stretch/>
        </p:blipFill>
        <p:spPr>
          <a:xfrm>
            <a:off x="899592" y="4509120"/>
            <a:ext cx="1068006" cy="864096"/>
          </a:xfrm>
          <a:prstGeom prst="rect">
            <a:avLst/>
          </a:prstGeom>
        </p:spPr>
      </p:pic>
      <p:pic>
        <p:nvPicPr>
          <p:cNvPr id="11" name="图片 10">
            <a:extLst>
              <a:ext uri="{FF2B5EF4-FFF2-40B4-BE49-F238E27FC236}">
                <a16:creationId xmlns:a16="http://schemas.microsoft.com/office/drawing/2014/main" id="{7119070A-434A-4F98-9EE7-1BB99919C4C8}"/>
              </a:ext>
            </a:extLst>
          </p:cNvPr>
          <p:cNvPicPr>
            <a:picLocks noChangeAspect="1"/>
          </p:cNvPicPr>
          <p:nvPr/>
        </p:nvPicPr>
        <p:blipFill>
          <a:blip r:embed="rId3"/>
          <a:stretch>
            <a:fillRect/>
          </a:stretch>
        </p:blipFill>
        <p:spPr>
          <a:xfrm>
            <a:off x="7176401" y="4257092"/>
            <a:ext cx="1368152" cy="1368152"/>
          </a:xfrm>
          <a:prstGeom prst="rect">
            <a:avLst/>
          </a:prstGeom>
        </p:spPr>
      </p:pic>
    </p:spTree>
    <p:extLst>
      <p:ext uri="{BB962C8B-B14F-4D97-AF65-F5344CB8AC3E}">
        <p14:creationId xmlns:p14="http://schemas.microsoft.com/office/powerpoint/2010/main" val="1239858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CAC86-655C-48E4-9AEB-622276E29A5C}"/>
              </a:ext>
            </a:extLst>
          </p:cNvPr>
          <p:cNvSpPr>
            <a:spLocks noGrp="1"/>
          </p:cNvSpPr>
          <p:nvPr>
            <p:ph type="title"/>
          </p:nvPr>
        </p:nvSpPr>
        <p:spPr>
          <a:xfrm>
            <a:off x="685800" y="3068960"/>
            <a:ext cx="7772400" cy="1041077"/>
          </a:xfrm>
        </p:spPr>
        <p:txBody>
          <a:bodyPr/>
          <a:lstStyle/>
          <a:p>
            <a:pPr algn="ctr"/>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E4C9064B-DD2B-4662-88A7-098EC8629B37}"/>
              </a:ext>
            </a:extLst>
          </p:cNvPr>
          <p:cNvSpPr>
            <a:spLocks noGrp="1"/>
          </p:cNvSpPr>
          <p:nvPr>
            <p:ph type="sldNum" sz="quarter" idx="4"/>
          </p:nvPr>
        </p:nvSpPr>
        <p:spPr/>
        <p:txBody>
          <a:bodyPr/>
          <a:lstStyle/>
          <a:p>
            <a:pPr>
              <a:defRPr/>
            </a:pPr>
            <a:fld id="{36D848D2-51D9-44DF-BA19-C693F18A832A}" type="slidenum">
              <a:rPr lang="en-US" altLang="zh-CN" smtClean="0"/>
              <a:pPr>
                <a:defRPr/>
              </a:pPr>
              <a:t>8</a:t>
            </a:fld>
            <a:endParaRPr lang="en-US" altLang="zh-CN"/>
          </a:p>
        </p:txBody>
      </p:sp>
    </p:spTree>
    <p:extLst>
      <p:ext uri="{BB962C8B-B14F-4D97-AF65-F5344CB8AC3E}">
        <p14:creationId xmlns:p14="http://schemas.microsoft.com/office/powerpoint/2010/main" val="1235678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7"/>
            <a:ext cx="8352927" cy="3345122"/>
          </a:xfrm>
        </p:spPr>
        <p:txBody>
          <a:bodyPr/>
          <a:lstStyle/>
          <a:p>
            <a:r>
              <a:rPr lang="zh-CN" altLang="en-US" dirty="0"/>
              <a:t>考试大纲</a:t>
            </a:r>
            <a:endParaRPr lang="en-US" altLang="zh-CN" dirty="0"/>
          </a:p>
          <a:p>
            <a:pPr lvl="1"/>
            <a:r>
              <a:rPr lang="zh-CN" altLang="en-US" dirty="0"/>
              <a:t>参考全国计算机等级考试二级</a:t>
            </a:r>
            <a:r>
              <a:rPr lang="en-US" altLang="zh-CN" dirty="0"/>
              <a:t>Python</a:t>
            </a:r>
            <a:r>
              <a:rPr lang="zh-CN" altLang="en-US" dirty="0"/>
              <a:t>语言考试大纲</a:t>
            </a:r>
            <a:endParaRPr lang="en-US" altLang="zh-CN" dirty="0"/>
          </a:p>
          <a:p>
            <a:pPr lvl="1"/>
            <a:r>
              <a:rPr lang="zh-CN" altLang="en-US" dirty="0"/>
              <a:t>考纲</a:t>
            </a:r>
            <a:endParaRPr lang="en-US" altLang="zh-CN" dirty="0"/>
          </a:p>
          <a:p>
            <a:pPr lvl="2"/>
            <a:r>
              <a:rPr lang="en-US" altLang="zh-CN" dirty="0">
                <a:solidFill>
                  <a:srgbClr val="0000FF"/>
                </a:solidFill>
              </a:rPr>
              <a:t>Python</a:t>
            </a:r>
            <a:r>
              <a:rPr lang="zh-CN" altLang="en-US" dirty="0">
                <a:solidFill>
                  <a:srgbClr val="0000FF"/>
                </a:solidFill>
              </a:rPr>
              <a:t>基本语法</a:t>
            </a:r>
            <a:endParaRPr lang="en-US" altLang="zh-CN" dirty="0">
              <a:solidFill>
                <a:srgbClr val="0000FF"/>
              </a:solidFill>
            </a:endParaRPr>
          </a:p>
          <a:p>
            <a:pPr lvl="2"/>
            <a:r>
              <a:rPr lang="en-US" altLang="zh-CN" dirty="0"/>
              <a:t>Python</a:t>
            </a:r>
            <a:r>
              <a:rPr lang="zh-CN" altLang="en-US" dirty="0"/>
              <a:t>计算生态</a:t>
            </a:r>
            <a:endParaRPr lang="en-US" altLang="zh-CN" dirty="0"/>
          </a:p>
          <a:p>
            <a:pPr lvl="1"/>
            <a:r>
              <a:rPr lang="zh-CN" altLang="en-US" dirty="0"/>
              <a:t>以“基本语法”考核为主，包括</a:t>
            </a:r>
            <a:r>
              <a:rPr lang="en-US" altLang="zh-CN" dirty="0"/>
              <a:t>Python</a:t>
            </a:r>
            <a:r>
              <a:rPr lang="zh-CN" altLang="en-US" dirty="0"/>
              <a:t>过程式编程</a:t>
            </a:r>
            <a:endParaRPr lang="en-US" altLang="zh-CN" dirty="0"/>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9</a:t>
            </a:fld>
            <a:endParaRPr lang="en-US" altLang="zh-CN"/>
          </a:p>
        </p:txBody>
      </p:sp>
      <p:sp>
        <p:nvSpPr>
          <p:cNvPr id="6" name="矩形: 圆角 5">
            <a:extLst>
              <a:ext uri="{FF2B5EF4-FFF2-40B4-BE49-F238E27FC236}">
                <a16:creationId xmlns:a16="http://schemas.microsoft.com/office/drawing/2014/main" id="{CCDC7A00-6073-46C3-945B-5AFA3CBF969D}"/>
              </a:ext>
            </a:extLst>
          </p:cNvPr>
          <p:cNvSpPr/>
          <p:nvPr/>
        </p:nvSpPr>
        <p:spPr>
          <a:xfrm>
            <a:off x="1475656" y="5149567"/>
            <a:ext cx="1652310" cy="374571"/>
          </a:xfrm>
          <a:prstGeom prst="roundRect">
            <a:avLst/>
          </a:prstGeom>
          <a:noFill/>
          <a:ln>
            <a:solidFill>
              <a:srgbClr val="0000FF"/>
            </a:solidFill>
          </a:ln>
        </p:spPr>
        <p:txBody>
          <a:bodyPr wrap="none" rtlCol="0" anchor="ctr">
            <a:spAutoFit/>
          </a:bodyPr>
          <a:lstStyle/>
          <a:p>
            <a:pPr algn="l"/>
            <a:r>
              <a:rPr lang="zh-CN" altLang="en-US" sz="1600" dirty="0">
                <a:latin typeface="微软雅黑" panose="020B0503020204020204" pitchFamily="34" charset="-122"/>
                <a:ea typeface="微软雅黑" panose="020B0503020204020204" pitchFamily="34" charset="-122"/>
              </a:rPr>
              <a:t>①基本语法元素</a:t>
            </a:r>
          </a:p>
        </p:txBody>
      </p:sp>
      <p:sp>
        <p:nvSpPr>
          <p:cNvPr id="7" name="矩形: 圆角 6">
            <a:extLst>
              <a:ext uri="{FF2B5EF4-FFF2-40B4-BE49-F238E27FC236}">
                <a16:creationId xmlns:a16="http://schemas.microsoft.com/office/drawing/2014/main" id="{7119629D-F086-4E29-957B-D6D6E4E83BBE}"/>
              </a:ext>
            </a:extLst>
          </p:cNvPr>
          <p:cNvSpPr/>
          <p:nvPr/>
        </p:nvSpPr>
        <p:spPr>
          <a:xfrm>
            <a:off x="2555776" y="4434383"/>
            <a:ext cx="1652310" cy="374571"/>
          </a:xfrm>
          <a:prstGeom prst="roundRect">
            <a:avLst/>
          </a:prstGeom>
          <a:noFill/>
          <a:ln>
            <a:solidFill>
              <a:srgbClr val="0000FF"/>
            </a:solidFill>
          </a:ln>
        </p:spPr>
        <p:txBody>
          <a:bodyPr wrap="none" rtlCol="0" anchor="ctr">
            <a:spAutoFit/>
          </a:bodyPr>
          <a:lstStyle/>
          <a:p>
            <a:pPr algn="l"/>
            <a:r>
              <a:rPr lang="zh-CN" altLang="en-US" sz="1600" dirty="0">
                <a:latin typeface="微软雅黑" panose="020B0503020204020204" pitchFamily="34" charset="-122"/>
                <a:ea typeface="微软雅黑" panose="020B0503020204020204" pitchFamily="34" charset="-122"/>
              </a:rPr>
              <a:t>②基本数据类型</a:t>
            </a:r>
          </a:p>
        </p:txBody>
      </p:sp>
      <p:sp>
        <p:nvSpPr>
          <p:cNvPr id="8" name="矩形: 圆角 7">
            <a:extLst>
              <a:ext uri="{FF2B5EF4-FFF2-40B4-BE49-F238E27FC236}">
                <a16:creationId xmlns:a16="http://schemas.microsoft.com/office/drawing/2014/main" id="{23D0E54A-FE00-4035-9E14-692E6ADBFB26}"/>
              </a:ext>
            </a:extLst>
          </p:cNvPr>
          <p:cNvSpPr/>
          <p:nvPr/>
        </p:nvSpPr>
        <p:spPr>
          <a:xfrm>
            <a:off x="4785027" y="4422208"/>
            <a:ext cx="1652310" cy="374571"/>
          </a:xfrm>
          <a:prstGeom prst="roundRect">
            <a:avLst/>
          </a:prstGeom>
          <a:noFill/>
          <a:ln>
            <a:solidFill>
              <a:srgbClr val="0000FF"/>
            </a:solidFill>
          </a:ln>
        </p:spPr>
        <p:txBody>
          <a:bodyPr wrap="none" rtlCol="0" anchor="ctr">
            <a:spAutoFit/>
          </a:bodyPr>
          <a:lstStyle/>
          <a:p>
            <a:pPr algn="l"/>
            <a:r>
              <a:rPr lang="zh-CN" altLang="en-US" sz="1600" dirty="0">
                <a:latin typeface="微软雅黑" panose="020B0503020204020204" pitchFamily="34" charset="-122"/>
                <a:ea typeface="微软雅黑" panose="020B0503020204020204" pitchFamily="34" charset="-122"/>
              </a:rPr>
              <a:t>③程序控制结构</a:t>
            </a:r>
          </a:p>
        </p:txBody>
      </p:sp>
      <p:sp>
        <p:nvSpPr>
          <p:cNvPr id="9" name="矩形: 圆角 8">
            <a:extLst>
              <a:ext uri="{FF2B5EF4-FFF2-40B4-BE49-F238E27FC236}">
                <a16:creationId xmlns:a16="http://schemas.microsoft.com/office/drawing/2014/main" id="{6C86ECBE-7F7F-42DF-8708-2335E03831FA}"/>
              </a:ext>
            </a:extLst>
          </p:cNvPr>
          <p:cNvSpPr/>
          <p:nvPr/>
        </p:nvSpPr>
        <p:spPr>
          <a:xfrm>
            <a:off x="5868144" y="5149566"/>
            <a:ext cx="1861463" cy="374571"/>
          </a:xfrm>
          <a:prstGeom prst="roundRect">
            <a:avLst/>
          </a:prstGeom>
          <a:noFill/>
          <a:ln>
            <a:solidFill>
              <a:srgbClr val="0000FF"/>
            </a:solidFill>
          </a:ln>
        </p:spPr>
        <p:txBody>
          <a:bodyPr wrap="none" rtlCol="0" anchor="ctr">
            <a:spAutoFit/>
          </a:bodyPr>
          <a:lstStyle/>
          <a:p>
            <a:pPr algn="l"/>
            <a:r>
              <a:rPr lang="zh-CN" altLang="en-US" sz="1600" dirty="0">
                <a:latin typeface="微软雅黑" panose="020B0503020204020204" pitchFamily="34" charset="-122"/>
                <a:ea typeface="微软雅黑" panose="020B0503020204020204" pitchFamily="34" charset="-122"/>
              </a:rPr>
              <a:t>④函数与代码复用</a:t>
            </a:r>
          </a:p>
        </p:txBody>
      </p:sp>
      <p:sp>
        <p:nvSpPr>
          <p:cNvPr id="10" name="矩形: 圆角 9">
            <a:extLst>
              <a:ext uri="{FF2B5EF4-FFF2-40B4-BE49-F238E27FC236}">
                <a16:creationId xmlns:a16="http://schemas.microsoft.com/office/drawing/2014/main" id="{DD3ADFF7-6B49-42F8-8201-A4C97C15DDE7}"/>
              </a:ext>
            </a:extLst>
          </p:cNvPr>
          <p:cNvSpPr/>
          <p:nvPr/>
        </p:nvSpPr>
        <p:spPr>
          <a:xfrm>
            <a:off x="4929043" y="5890541"/>
            <a:ext cx="1652310" cy="374571"/>
          </a:xfrm>
          <a:prstGeom prst="roundRect">
            <a:avLst/>
          </a:prstGeom>
          <a:noFill/>
          <a:ln>
            <a:solidFill>
              <a:srgbClr val="0000FF"/>
            </a:solidFill>
          </a:ln>
        </p:spPr>
        <p:txBody>
          <a:bodyPr wrap="none" rtlCol="0" anchor="ctr">
            <a:spAutoFit/>
          </a:bodyPr>
          <a:lstStyle/>
          <a:p>
            <a:pPr algn="l"/>
            <a:r>
              <a:rPr lang="zh-CN" altLang="en-US" sz="1600" dirty="0">
                <a:latin typeface="微软雅黑" panose="020B0503020204020204" pitchFamily="34" charset="-122"/>
                <a:ea typeface="微软雅黑" panose="020B0503020204020204" pitchFamily="34" charset="-122"/>
              </a:rPr>
              <a:t>⑤组合数据类型</a:t>
            </a:r>
          </a:p>
        </p:txBody>
      </p:sp>
      <p:sp>
        <p:nvSpPr>
          <p:cNvPr id="11" name="矩形: 圆角 10">
            <a:extLst>
              <a:ext uri="{FF2B5EF4-FFF2-40B4-BE49-F238E27FC236}">
                <a16:creationId xmlns:a16="http://schemas.microsoft.com/office/drawing/2014/main" id="{A068C615-85DD-4AD6-BDAA-AFE0E5332C67}"/>
              </a:ext>
            </a:extLst>
          </p:cNvPr>
          <p:cNvSpPr/>
          <p:nvPr/>
        </p:nvSpPr>
        <p:spPr>
          <a:xfrm>
            <a:off x="2425502" y="5890541"/>
            <a:ext cx="2050971" cy="374571"/>
          </a:xfrm>
          <a:prstGeom prst="roundRect">
            <a:avLst/>
          </a:prstGeom>
          <a:noFill/>
          <a:ln>
            <a:solidFill>
              <a:srgbClr val="0000FF"/>
            </a:solidFill>
          </a:ln>
        </p:spPr>
        <p:txBody>
          <a:bodyPr wrap="none" rtlCol="0" anchor="ctr">
            <a:spAutoFit/>
          </a:bodyPr>
          <a:lstStyle/>
          <a:p>
            <a:pPr algn="l"/>
            <a:r>
              <a:rPr lang="zh-CN" altLang="en-US" sz="1600" dirty="0">
                <a:latin typeface="微软雅黑" panose="020B0503020204020204" pitchFamily="34" charset="-122"/>
                <a:ea typeface="微软雅黑" panose="020B0503020204020204" pitchFamily="34" charset="-122"/>
              </a:rPr>
              <a:t>⑥文件与数据格式化</a:t>
            </a:r>
          </a:p>
        </p:txBody>
      </p:sp>
      <p:cxnSp>
        <p:nvCxnSpPr>
          <p:cNvPr id="15" name="连接符: 肘形 14">
            <a:extLst>
              <a:ext uri="{FF2B5EF4-FFF2-40B4-BE49-F238E27FC236}">
                <a16:creationId xmlns:a16="http://schemas.microsoft.com/office/drawing/2014/main" id="{1E6BBD77-891A-40A2-A430-ADED8ACC9946}"/>
              </a:ext>
            </a:extLst>
          </p:cNvPr>
          <p:cNvCxnSpPr>
            <a:stCxn id="6" idx="0"/>
            <a:endCxn id="7" idx="1"/>
          </p:cNvCxnSpPr>
          <p:nvPr/>
        </p:nvCxnSpPr>
        <p:spPr bwMode="auto">
          <a:xfrm rot="5400000" flipH="1" flipV="1">
            <a:off x="2164844" y="4758636"/>
            <a:ext cx="527898" cy="253965"/>
          </a:xfrm>
          <a:prstGeom prst="bentConnector2">
            <a:avLst/>
          </a:prstGeom>
          <a:solidFill>
            <a:schemeClr val="bg1"/>
          </a:solidFill>
          <a:ln w="28575" cap="flat" cmpd="sng" algn="ctr">
            <a:solidFill>
              <a:srgbClr val="FF0000"/>
            </a:solidFill>
            <a:prstDash val="solid"/>
            <a:round/>
            <a:headEnd type="none" w="med" len="med"/>
            <a:tailEnd type="triangle"/>
          </a:ln>
          <a:effectLst/>
        </p:spPr>
      </p:cxnSp>
      <p:cxnSp>
        <p:nvCxnSpPr>
          <p:cNvPr id="18" name="连接符: 肘形 17">
            <a:extLst>
              <a:ext uri="{FF2B5EF4-FFF2-40B4-BE49-F238E27FC236}">
                <a16:creationId xmlns:a16="http://schemas.microsoft.com/office/drawing/2014/main" id="{3F7F8096-B132-4C5C-9279-B22B28B672A5}"/>
              </a:ext>
            </a:extLst>
          </p:cNvPr>
          <p:cNvCxnSpPr>
            <a:cxnSpLocks/>
            <a:stCxn id="8" idx="3"/>
            <a:endCxn id="9" idx="0"/>
          </p:cNvCxnSpPr>
          <p:nvPr/>
        </p:nvCxnSpPr>
        <p:spPr bwMode="auto">
          <a:xfrm>
            <a:off x="6437337" y="4609494"/>
            <a:ext cx="361539" cy="540072"/>
          </a:xfrm>
          <a:prstGeom prst="bentConnector2">
            <a:avLst/>
          </a:prstGeom>
          <a:solidFill>
            <a:schemeClr val="bg1"/>
          </a:solidFill>
          <a:ln w="28575" cap="flat" cmpd="sng" algn="ctr">
            <a:solidFill>
              <a:srgbClr val="FF0000"/>
            </a:solidFill>
            <a:prstDash val="solid"/>
            <a:round/>
            <a:headEnd type="none" w="med" len="med"/>
            <a:tailEnd type="triangle"/>
          </a:ln>
          <a:effectLst/>
        </p:spPr>
      </p:cxnSp>
      <p:cxnSp>
        <p:nvCxnSpPr>
          <p:cNvPr id="22" name="连接符: 肘形 21">
            <a:extLst>
              <a:ext uri="{FF2B5EF4-FFF2-40B4-BE49-F238E27FC236}">
                <a16:creationId xmlns:a16="http://schemas.microsoft.com/office/drawing/2014/main" id="{441BFE73-9D02-4FA2-A846-C98E706036CA}"/>
              </a:ext>
            </a:extLst>
          </p:cNvPr>
          <p:cNvCxnSpPr>
            <a:cxnSpLocks/>
            <a:stCxn id="9" idx="2"/>
            <a:endCxn id="10" idx="3"/>
          </p:cNvCxnSpPr>
          <p:nvPr/>
        </p:nvCxnSpPr>
        <p:spPr bwMode="auto">
          <a:xfrm rot="5400000">
            <a:off x="6413270" y="5692221"/>
            <a:ext cx="553690" cy="217523"/>
          </a:xfrm>
          <a:prstGeom prst="bentConnector2">
            <a:avLst/>
          </a:prstGeom>
          <a:solidFill>
            <a:schemeClr val="bg1"/>
          </a:solidFill>
          <a:ln w="28575" cap="flat" cmpd="sng" algn="ctr">
            <a:solidFill>
              <a:srgbClr val="FF0000"/>
            </a:solidFill>
            <a:prstDash val="solid"/>
            <a:round/>
            <a:headEnd type="none" w="med" len="med"/>
            <a:tailEnd type="triangle"/>
          </a:ln>
          <a:effectLst/>
        </p:spPr>
      </p:cxnSp>
      <p:cxnSp>
        <p:nvCxnSpPr>
          <p:cNvPr id="25" name="连接符: 肘形 24">
            <a:extLst>
              <a:ext uri="{FF2B5EF4-FFF2-40B4-BE49-F238E27FC236}">
                <a16:creationId xmlns:a16="http://schemas.microsoft.com/office/drawing/2014/main" id="{F9924CF6-393A-4B9E-8F9C-5B7704D31D54}"/>
              </a:ext>
            </a:extLst>
          </p:cNvPr>
          <p:cNvCxnSpPr>
            <a:cxnSpLocks/>
            <a:stCxn id="11" idx="1"/>
            <a:endCxn id="6" idx="2"/>
          </p:cNvCxnSpPr>
          <p:nvPr/>
        </p:nvCxnSpPr>
        <p:spPr bwMode="auto">
          <a:xfrm rot="10800000">
            <a:off x="2301812" y="5524139"/>
            <a:ext cx="123691" cy="553689"/>
          </a:xfrm>
          <a:prstGeom prst="bentConnector2">
            <a:avLst/>
          </a:prstGeom>
          <a:solidFill>
            <a:schemeClr val="bg1"/>
          </a:solidFill>
          <a:ln w="28575" cap="flat" cmpd="sng" algn="ctr">
            <a:solidFill>
              <a:srgbClr val="FF0000"/>
            </a:solidFill>
            <a:prstDash val="solid"/>
            <a:round/>
            <a:headEnd type="none" w="med" len="med"/>
            <a:tailEnd type="triangle"/>
          </a:ln>
          <a:effectLst/>
        </p:spPr>
      </p:cxnSp>
      <p:cxnSp>
        <p:nvCxnSpPr>
          <p:cNvPr id="30" name="直接箭头连接符 29">
            <a:extLst>
              <a:ext uri="{FF2B5EF4-FFF2-40B4-BE49-F238E27FC236}">
                <a16:creationId xmlns:a16="http://schemas.microsoft.com/office/drawing/2014/main" id="{6DE4DD28-D412-437E-9B03-58F20D00B950}"/>
              </a:ext>
            </a:extLst>
          </p:cNvPr>
          <p:cNvCxnSpPr>
            <a:stCxn id="7" idx="3"/>
            <a:endCxn id="8" idx="1"/>
          </p:cNvCxnSpPr>
          <p:nvPr/>
        </p:nvCxnSpPr>
        <p:spPr bwMode="auto">
          <a:xfrm flipV="1">
            <a:off x="4208086" y="4609494"/>
            <a:ext cx="576941" cy="12175"/>
          </a:xfrm>
          <a:prstGeom prst="straightConnector1">
            <a:avLst/>
          </a:prstGeom>
          <a:solidFill>
            <a:schemeClr val="bg1"/>
          </a:solidFill>
          <a:ln w="28575" cap="flat" cmpd="sng" algn="ctr">
            <a:solidFill>
              <a:srgbClr val="FF0000"/>
            </a:solidFill>
            <a:prstDash val="solid"/>
            <a:round/>
            <a:headEnd type="none" w="med" len="med"/>
            <a:tailEnd type="triangle"/>
          </a:ln>
          <a:effectLst/>
        </p:spPr>
      </p:cxnSp>
      <p:cxnSp>
        <p:nvCxnSpPr>
          <p:cNvPr id="31" name="直接箭头连接符 30">
            <a:extLst>
              <a:ext uri="{FF2B5EF4-FFF2-40B4-BE49-F238E27FC236}">
                <a16:creationId xmlns:a16="http://schemas.microsoft.com/office/drawing/2014/main" id="{C4681FEE-1FAA-47A5-A54C-2E348628F4B0}"/>
              </a:ext>
            </a:extLst>
          </p:cNvPr>
          <p:cNvCxnSpPr>
            <a:cxnSpLocks/>
            <a:stCxn id="11" idx="3"/>
            <a:endCxn id="10" idx="1"/>
          </p:cNvCxnSpPr>
          <p:nvPr/>
        </p:nvCxnSpPr>
        <p:spPr bwMode="auto">
          <a:xfrm>
            <a:off x="4476473" y="6077827"/>
            <a:ext cx="452570" cy="0"/>
          </a:xfrm>
          <a:prstGeom prst="straightConnector1">
            <a:avLst/>
          </a:prstGeom>
          <a:solidFill>
            <a:schemeClr val="bg1"/>
          </a:solidFill>
          <a:ln w="28575" cap="flat" cmpd="sng" algn="ctr">
            <a:solidFill>
              <a:srgbClr val="FF0000"/>
            </a:solidFill>
            <a:prstDash val="solid"/>
            <a:round/>
            <a:headEnd type="none" w="med" len="med"/>
            <a:tailEnd type="triangle"/>
          </a:ln>
          <a:effectLst/>
        </p:spPr>
      </p:cxnSp>
      <p:sp>
        <p:nvSpPr>
          <p:cNvPr id="34" name="矩形 33">
            <a:extLst>
              <a:ext uri="{FF2B5EF4-FFF2-40B4-BE49-F238E27FC236}">
                <a16:creationId xmlns:a16="http://schemas.microsoft.com/office/drawing/2014/main" id="{82DC8C39-584D-439F-8FE4-5417EA30EDA6}"/>
              </a:ext>
            </a:extLst>
          </p:cNvPr>
          <p:cNvSpPr/>
          <p:nvPr/>
        </p:nvSpPr>
        <p:spPr>
          <a:xfrm>
            <a:off x="3682714" y="5069100"/>
            <a:ext cx="1967909" cy="646331"/>
          </a:xfrm>
          <a:prstGeom prst="rect">
            <a:avLst/>
          </a:prstGeom>
        </p:spPr>
        <p:txBody>
          <a:bodyPr wrap="square">
            <a:spAutoFit/>
          </a:bodyPr>
          <a:lstStyle/>
          <a:p>
            <a:r>
              <a:rPr lang="zh-CN" altLang="en-US" b="1" dirty="0">
                <a:solidFill>
                  <a:srgbClr val="0000FF"/>
                </a:solidFill>
                <a:latin typeface="微软雅黑" panose="020B0503020204020204" pitchFamily="34" charset="-122"/>
                <a:ea typeface="微软雅黑" panose="020B0503020204020204" pitchFamily="34" charset="-122"/>
              </a:rPr>
              <a:t>第</a:t>
            </a:r>
            <a:r>
              <a:rPr lang="en-US" altLang="zh-CN" b="1" dirty="0">
                <a:solidFill>
                  <a:srgbClr val="0000FF"/>
                </a:solidFill>
                <a:latin typeface="微软雅黑" panose="020B0503020204020204" pitchFamily="34" charset="-122"/>
                <a:ea typeface="微软雅黑" panose="020B0503020204020204" pitchFamily="34" charset="-122"/>
              </a:rPr>
              <a:t>2</a:t>
            </a:r>
            <a:r>
              <a:rPr lang="zh-CN" altLang="en-US" b="1" dirty="0">
                <a:solidFill>
                  <a:srgbClr val="0000FF"/>
                </a:solidFill>
                <a:latin typeface="微软雅黑" panose="020B0503020204020204" pitchFamily="34" charset="-122"/>
                <a:ea typeface="微软雅黑" panose="020B0503020204020204" pitchFamily="34" charset="-122"/>
              </a:rPr>
              <a:t>章</a:t>
            </a:r>
            <a:r>
              <a:rPr lang="en-US" altLang="zh-CN" b="1" dirty="0">
                <a:solidFill>
                  <a:srgbClr val="0000FF"/>
                </a:solidFill>
                <a:latin typeface="微软雅黑" panose="020B0503020204020204" pitchFamily="34" charset="-122"/>
                <a:ea typeface="微软雅黑" panose="020B0503020204020204" pitchFamily="34" charset="-122"/>
              </a:rPr>
              <a:t>~</a:t>
            </a:r>
            <a:r>
              <a:rPr lang="zh-CN" altLang="en-US" b="1" dirty="0">
                <a:solidFill>
                  <a:srgbClr val="0000FF"/>
                </a:solidFill>
                <a:latin typeface="微软雅黑" panose="020B0503020204020204" pitchFamily="34" charset="-122"/>
                <a:ea typeface="微软雅黑" panose="020B0503020204020204" pitchFamily="34" charset="-122"/>
              </a:rPr>
              <a:t>第</a:t>
            </a:r>
            <a:r>
              <a:rPr lang="en-US" altLang="zh-CN" b="1" dirty="0">
                <a:solidFill>
                  <a:srgbClr val="0000FF"/>
                </a:solidFill>
                <a:latin typeface="微软雅黑" panose="020B0503020204020204" pitchFamily="34" charset="-122"/>
                <a:ea typeface="微软雅黑" panose="020B0503020204020204" pitchFamily="34" charset="-122"/>
              </a:rPr>
              <a:t>7</a:t>
            </a:r>
            <a:r>
              <a:rPr lang="zh-CN" altLang="en-US" b="1" dirty="0">
                <a:solidFill>
                  <a:srgbClr val="0000FF"/>
                </a:solidFill>
                <a:latin typeface="微软雅黑" panose="020B0503020204020204" pitchFamily="34" charset="-122"/>
                <a:ea typeface="微软雅黑" panose="020B0503020204020204" pitchFamily="34" charset="-122"/>
              </a:rPr>
              <a:t>章</a:t>
            </a:r>
            <a:endParaRPr lang="en-US" altLang="zh-CN" b="1" dirty="0">
              <a:solidFill>
                <a:srgbClr val="0000FF"/>
              </a:solidFill>
              <a:latin typeface="微软雅黑" panose="020B0503020204020204" pitchFamily="34" charset="-122"/>
              <a:ea typeface="微软雅黑" panose="020B0503020204020204" pitchFamily="34" charset="-122"/>
            </a:endParaRPr>
          </a:p>
          <a:p>
            <a:r>
              <a:rPr lang="zh-CN" altLang="en-US" b="1" dirty="0">
                <a:solidFill>
                  <a:srgbClr val="0000FF"/>
                </a:solidFill>
                <a:latin typeface="微软雅黑" panose="020B0503020204020204" pitchFamily="34" charset="-122"/>
                <a:ea typeface="微软雅黑" panose="020B0503020204020204" pitchFamily="34" charset="-122"/>
              </a:rPr>
              <a:t>内容</a:t>
            </a:r>
            <a:endParaRPr lang="pl-PL" altLang="zh-CN" b="1"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8836548"/>
      </p:ext>
    </p:extLst>
  </p:cSld>
  <p:clrMapOvr>
    <a:masterClrMapping/>
  </p:clrMapOvr>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none">
        <a:spAutoFit/>
      </a:bodyPr>
      <a:lstStyle>
        <a:defPPr algn="l">
          <a:defRPr dirty="0">
            <a:latin typeface="微软雅黑" panose="020B0503020204020204" pitchFamily="34" charset="-122"/>
            <a:ea typeface="微软雅黑" panose="020B0503020204020204" pitchFamily="34" charset="-122"/>
          </a:defRPr>
        </a:defPPr>
      </a:lstStyle>
    </a:spDef>
    <a:lnDef>
      <a:spPr bwMode="auto">
        <a:solidFill>
          <a:schemeClr val="bg1"/>
        </a:solidFill>
        <a:ln w="28575" cap="flat" cmpd="sng" algn="ctr">
          <a:solidFill>
            <a:srgbClr val="FF0000"/>
          </a:solidFill>
          <a:prstDash val="solid"/>
          <a:round/>
          <a:headEnd type="none" w="med" len="med"/>
          <a:tailEnd type="stealth" w="lg" len="lg"/>
        </a:ln>
        <a:effectLst/>
      </a:spPr>
      <a:bodyPr/>
      <a:lstStyle/>
    </a:lnDef>
    <a:txDef>
      <a:spPr>
        <a:noFill/>
      </a:spPr>
      <a:bodyPr wrap="none" rtlCol="0">
        <a:spAutoFit/>
      </a:bodyPr>
      <a:lstStyle>
        <a:defPPr algn="l">
          <a:defRPr dirty="0" smtClean="0">
            <a:latin typeface="微软雅黑" panose="020B0503020204020204" pitchFamily="34" charset="-122"/>
            <a:ea typeface="微软雅黑" panose="020B0503020204020204" pitchFamily="34" charset="-122"/>
          </a:defRPr>
        </a:defPPr>
      </a:lstStyle>
    </a:tx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61360</TotalTime>
  <Words>5343</Words>
  <Application>Microsoft Office PowerPoint</Application>
  <PresentationFormat>全屏显示(4:3)</PresentationFormat>
  <Paragraphs>614</Paragraphs>
  <Slides>53</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53</vt:i4>
      </vt:variant>
    </vt:vector>
  </HeadingPairs>
  <TitlesOfParts>
    <vt:vector size="60" baseType="lpstr">
      <vt:lpstr>微软雅黑</vt:lpstr>
      <vt:lpstr>Arial</vt:lpstr>
      <vt:lpstr>Cambria Math</vt:lpstr>
      <vt:lpstr>Consolas</vt:lpstr>
      <vt:lpstr>Times New Roman</vt:lpstr>
      <vt:lpstr>Wingdings</vt:lpstr>
      <vt:lpstr>Axis</vt:lpstr>
      <vt:lpstr>PowerPoint 演示文稿</vt:lpstr>
      <vt:lpstr>课程回顾</vt:lpstr>
      <vt:lpstr>上周练习题</vt:lpstr>
      <vt:lpstr>上周练习题</vt:lpstr>
      <vt:lpstr>上周练习题</vt:lpstr>
      <vt:lpstr>上周练习题</vt:lpstr>
      <vt:lpstr>考试大纲和题型解析</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2. 题型详解</vt:lpstr>
      <vt:lpstr>2. 题型详解</vt:lpstr>
      <vt:lpstr>2. 题型详解</vt:lpstr>
      <vt:lpstr>2. 题型详解</vt:lpstr>
      <vt:lpstr>2. 题型详解</vt:lpstr>
      <vt:lpstr>2. 题型详解</vt:lpstr>
      <vt:lpstr>2. 题型详解</vt:lpstr>
      <vt:lpstr>2. 题型详解</vt:lpstr>
      <vt:lpstr>2. 题型详解</vt:lpstr>
      <vt:lpstr>2. 题型详解</vt:lpstr>
      <vt:lpstr>2. 题型详解</vt:lpstr>
      <vt:lpstr>2. 题型详解</vt:lpstr>
      <vt:lpstr>2. 题型详解</vt:lpstr>
      <vt:lpstr>练习题</vt:lpstr>
      <vt:lpstr>下周安排</vt:lpstr>
      <vt:lpstr>PowerPoint 演示文稿</vt:lpstr>
    </vt:vector>
  </TitlesOfParts>
  <Company>新乡医学院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郭长江</dc:creator>
  <cp:lastModifiedBy>郭 长江</cp:lastModifiedBy>
  <cp:revision>4865</cp:revision>
  <dcterms:created xsi:type="dcterms:W3CDTF">2005-03-03T04:54:54Z</dcterms:created>
  <dcterms:modified xsi:type="dcterms:W3CDTF">2019-12-16T08:06:06Z</dcterms:modified>
</cp:coreProperties>
</file>