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3"/>
  </p:notesMasterIdLst>
  <p:sldIdLst>
    <p:sldId id="269" r:id="rId2"/>
    <p:sldId id="259" r:id="rId3"/>
    <p:sldId id="261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EF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6CB5A-E81D-4017-857C-ED556DAD6977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9B9CF-26B0-480E-A3BA-35A653C4D4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59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292c49e72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2292c49e72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EB928DC-94A5-DE42-750A-FF76F7A14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292c49e72_0_84:notes">
            <a:extLst>
              <a:ext uri="{FF2B5EF4-FFF2-40B4-BE49-F238E27FC236}">
                <a16:creationId xmlns:a16="http://schemas.microsoft.com/office/drawing/2014/main" id="{536896AE-CE2E-5F86-01D0-D161227473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292c49e72_0_84:notes">
            <a:extLst>
              <a:ext uri="{FF2B5EF4-FFF2-40B4-BE49-F238E27FC236}">
                <a16:creationId xmlns:a16="http://schemas.microsoft.com/office/drawing/2014/main" id="{CE854A1E-29F1-DCB9-80C3-F140BF6466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endParaRPr sz="1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96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247657B5-18AA-0401-2A49-B2B9F6CEA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292c49e72_0_84:notes">
            <a:extLst>
              <a:ext uri="{FF2B5EF4-FFF2-40B4-BE49-F238E27FC236}">
                <a16:creationId xmlns:a16="http://schemas.microsoft.com/office/drawing/2014/main" id="{A62F9E23-B88C-79AE-6CDA-CF19DDAA05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292c49e72_0_84:notes">
            <a:extLst>
              <a:ext uri="{FF2B5EF4-FFF2-40B4-BE49-F238E27FC236}">
                <a16:creationId xmlns:a16="http://schemas.microsoft.com/office/drawing/2014/main" id="{864D84D5-582C-928E-22DF-8E0131E514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endParaRPr sz="1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93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292c49e7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292c49e7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292c49e7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32292c49e7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229B52D0-FDD9-FDD7-4950-8FBC51623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292c49e72_0_12:notes">
            <a:extLst>
              <a:ext uri="{FF2B5EF4-FFF2-40B4-BE49-F238E27FC236}">
                <a16:creationId xmlns:a16="http://schemas.microsoft.com/office/drawing/2014/main" id="{F802915D-493D-8CF6-B1A4-994E058735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32292c49e72_0_12:notes">
            <a:extLst>
              <a:ext uri="{FF2B5EF4-FFF2-40B4-BE49-F238E27FC236}">
                <a16:creationId xmlns:a16="http://schemas.microsoft.com/office/drawing/2014/main" id="{F7ADEC97-6BF5-D76A-D882-C39707C61E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82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D64C9189-A91F-33D4-DFB5-E680EF29E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292c49e72_0_12:notes">
            <a:extLst>
              <a:ext uri="{FF2B5EF4-FFF2-40B4-BE49-F238E27FC236}">
                <a16:creationId xmlns:a16="http://schemas.microsoft.com/office/drawing/2014/main" id="{2D3744F6-F0CB-A47E-5B6E-2F89B77EE6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32292c49e72_0_12:notes">
            <a:extLst>
              <a:ext uri="{FF2B5EF4-FFF2-40B4-BE49-F238E27FC236}">
                <a16:creationId xmlns:a16="http://schemas.microsoft.com/office/drawing/2014/main" id="{A72F763C-6FE6-2871-0D6D-9170631EB9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145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A944AF28-0BD8-5002-F000-6475BBD9F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292c49e72_0_84:notes">
            <a:extLst>
              <a:ext uri="{FF2B5EF4-FFF2-40B4-BE49-F238E27FC236}">
                <a16:creationId xmlns:a16="http://schemas.microsoft.com/office/drawing/2014/main" id="{23E24BDC-92B2-54C0-2F5F-663C7A75DB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292c49e72_0_84:notes">
            <a:extLst>
              <a:ext uri="{FF2B5EF4-FFF2-40B4-BE49-F238E27FC236}">
                <a16:creationId xmlns:a16="http://schemas.microsoft.com/office/drawing/2014/main" id="{4C0A5116-5419-9284-36CF-5F9F94DD03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endParaRPr sz="1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90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FFE473F-BEF7-6E28-FC71-5D6E73E8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292c49e72_0_84:notes">
            <a:extLst>
              <a:ext uri="{FF2B5EF4-FFF2-40B4-BE49-F238E27FC236}">
                <a16:creationId xmlns:a16="http://schemas.microsoft.com/office/drawing/2014/main" id="{52F4C607-3DC0-097D-898E-F5C3A890D9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292c49e72_0_84:notes">
            <a:extLst>
              <a:ext uri="{FF2B5EF4-FFF2-40B4-BE49-F238E27FC236}">
                <a16:creationId xmlns:a16="http://schemas.microsoft.com/office/drawing/2014/main" id="{7DB25992-2866-2B6A-426C-CCEE4D017B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endParaRPr sz="1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017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17101A3F-70A4-C742-EFC2-26309A9E2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292c49e72_0_84:notes">
            <a:extLst>
              <a:ext uri="{FF2B5EF4-FFF2-40B4-BE49-F238E27FC236}">
                <a16:creationId xmlns:a16="http://schemas.microsoft.com/office/drawing/2014/main" id="{B3AD670E-DE3E-E5F2-2258-66C8B01D26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292c49e72_0_84:notes">
            <a:extLst>
              <a:ext uri="{FF2B5EF4-FFF2-40B4-BE49-F238E27FC236}">
                <a16:creationId xmlns:a16="http://schemas.microsoft.com/office/drawing/2014/main" id="{E153FEB2-C6B3-4D87-EEE1-BF636CA723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endParaRPr sz="1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525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B4E3B9B6-4209-B044-BCE4-D6136D213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292c49e72_0_84:notes">
            <a:extLst>
              <a:ext uri="{FF2B5EF4-FFF2-40B4-BE49-F238E27FC236}">
                <a16:creationId xmlns:a16="http://schemas.microsoft.com/office/drawing/2014/main" id="{194A3107-243B-E622-EFD7-9155306435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292c49e72_0_84:notes">
            <a:extLst>
              <a:ext uri="{FF2B5EF4-FFF2-40B4-BE49-F238E27FC236}">
                <a16:creationId xmlns:a16="http://schemas.microsoft.com/office/drawing/2014/main" id="{2414051A-6FAD-37AA-D213-412128D26B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endParaRPr sz="1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7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DBFFF-3170-111D-B51B-E87D60D4B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387D5E-29BC-C668-5AE0-8ED930514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AE4A86-6AAD-725F-C2DE-EDF99638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F23E-B60B-4339-861A-854F6BEBBC69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10A2D-A9D9-0A5C-E638-59DB386C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1F24E2-32FC-22E2-D5CD-BC7D3F02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48E2-48E2-4069-8CFA-871F78B0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8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72FCE-16FF-158B-8086-336D3F7F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E81D60-80AC-D350-7C41-88EDF2D7C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B107E5-D81E-091D-0A08-D29B08EA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F23E-B60B-4339-861A-854F6BEBBC69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6FB6D9-4126-ACA3-8669-4A580B07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BF147-E377-C3C4-B6D1-FCE23003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48E2-48E2-4069-8CFA-871F78B0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23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059C9E-B66E-0AAE-F02A-43D6C903F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1A34D6-C9AA-4B51-6E6F-D4309C3A5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6E5008-4793-3138-92E8-6AC8F756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F23E-B60B-4339-861A-854F6BEBBC69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B9EFC0-1965-CE98-27D5-114FE842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C2479D-8942-6712-54AB-7F9D3684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48E2-48E2-4069-8CFA-871F78B0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137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handatud küljendus 1 1">
  <p:cSld name="Kohandatud küljendus 1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822900" y="6080418"/>
            <a:ext cx="2806000" cy="32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t" sz="1067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edu.kood.tech</a:t>
            </a:r>
            <a:endParaRPr sz="1067" b="0" i="0" u="none" strike="noStrike" cap="non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067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8862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3C95B-F66A-353E-32B1-74BFEB47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413802-9101-85FA-5298-054E36C55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9DD5E4-56BD-AF90-400A-74BFA243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F23E-B60B-4339-861A-854F6BEBBC69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AECF1F-4E34-04D0-CC31-10232168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2171C9-0931-A1A8-C586-3D884965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48E2-48E2-4069-8CFA-871F78B0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04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308C9-17FD-5B91-D80E-FAA7AAE9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CBB491-6C63-AB37-2737-55D61B8D1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9658C8-8805-E8B4-B999-704DFABC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F23E-B60B-4339-861A-854F6BEBBC69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85CFE6-5889-AB59-5705-D37E7CFE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937F37-1827-CCF2-1DD9-D4AF3C6E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48E2-48E2-4069-8CFA-871F78B0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67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3B8F5-DF21-8EFD-AA0F-CA45B30B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A1171-FAC7-D3F6-0954-D7CD013C9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4A5236-CAC2-305B-E8FF-E65ECA44B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163DBB-1F6D-8001-7E9F-7F22FF30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F23E-B60B-4339-861A-854F6BEBBC69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D7B89E-57E8-93AC-9218-B5852361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7A6018-03D5-2F14-581C-86A0264D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48E2-48E2-4069-8CFA-871F78B0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93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E6568-2B9B-ADDA-9CB7-8280493E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8D14B6-65B8-D76A-6121-8177FD3A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3FD05D-A210-DD22-5E2A-B2C03DBAF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2C48E4-37CE-1180-F75F-DAB414ADD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1962E-51A3-A03B-5D99-94200A5D5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D1D42EB-33AD-9755-E5C1-0C51F7EB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F23E-B60B-4339-861A-854F6BEBBC69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CFAC1B-F9FF-6AFC-E33A-F8538AFE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E17E0D-6F79-08A7-2E1B-6CF98317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48E2-48E2-4069-8CFA-871F78B0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2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AC4BD-4D3D-1707-B2F3-ADEA7981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AFC18E-793E-8F5B-2B14-24E45A91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F23E-B60B-4339-861A-854F6BEBBC69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A59C4F-2903-2DDA-CF1E-6686AD55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7B9BCF-AEEC-DE50-B466-3B8E6BFB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48E2-48E2-4069-8CFA-871F78B0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3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311FF7-E089-DE09-69FF-9B88DB19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F23E-B60B-4339-861A-854F6BEBBC69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EEA769-C0A6-7735-84DD-86F7E406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58BE41-51EB-AD67-244F-C45F48F0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48E2-48E2-4069-8CFA-871F78B0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43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A51CB-0250-BB18-976D-B1BE76F6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8F26C-99D5-5652-BE67-01B3EDB84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AA3A1-6504-72BC-F316-C7170D92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0C35D3-F34D-49D7-0239-177A4189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F23E-B60B-4339-861A-854F6BEBBC69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A94B7C-087D-6702-03C5-11600F93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354ED8-B6A2-4A96-42C0-40A913E6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48E2-48E2-4069-8CFA-871F78B0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84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5D152-23D1-A18B-1347-C3599965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0A0516-7A5A-358E-B639-E09053CFF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DD8561-D8BB-622E-905F-1A4DB9B6A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D38404-3481-BDE7-1765-61BDEF5A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F23E-B60B-4339-861A-854F6BEBBC69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2065B1-AA10-9731-C6AD-41F7FBF4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E50D0C-B021-8DB3-547B-899B4D87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48E2-48E2-4069-8CFA-871F78B0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86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51885-9DFD-211D-4628-02DC316D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B1A5EB-92F7-00E4-F10F-0A9D83D6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2BCDD7-9917-BCDE-A871-CFFE722A6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5F23E-B60B-4339-861A-854F6BEBBC69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3A26FC-A81A-D281-DC27-956EA220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3A1E89-AF17-73BB-8217-C38CE4385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D448E2-48E2-4069-8CFA-871F78B028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61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/>
        </p:nvSpPr>
        <p:spPr>
          <a:xfrm>
            <a:off x="1425567" y="4701633"/>
            <a:ext cx="9834000" cy="96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46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Git and GitHub 101</a:t>
            </a:r>
          </a:p>
        </p:txBody>
      </p:sp>
      <p:sp>
        <p:nvSpPr>
          <p:cNvPr id="249" name="Google Shape;249;p27"/>
          <p:cNvSpPr txBox="1"/>
          <p:nvPr/>
        </p:nvSpPr>
        <p:spPr>
          <a:xfrm>
            <a:off x="375167" y="4352833"/>
            <a:ext cx="1296800" cy="1620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t" sz="8933">
                <a:solidFill>
                  <a:srgbClr val="DCF9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//</a:t>
            </a:r>
            <a:endParaRPr sz="8933">
              <a:solidFill>
                <a:srgbClr val="DCF9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0336" y="190534"/>
            <a:ext cx="2416469" cy="938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D3081FAF-7CE3-3F1C-6422-C0F7CAC69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>
            <a:extLst>
              <a:ext uri="{FF2B5EF4-FFF2-40B4-BE49-F238E27FC236}">
                <a16:creationId xmlns:a16="http://schemas.microsoft.com/office/drawing/2014/main" id="{AEFDC098-FD7F-9081-FF33-949345E491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2533"/>
            <a:ext cx="1119467" cy="161923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>
            <a:extLst>
              <a:ext uri="{FF2B5EF4-FFF2-40B4-BE49-F238E27FC236}">
                <a16:creationId xmlns:a16="http://schemas.microsoft.com/office/drawing/2014/main" id="{8821DEC0-A916-BA1D-E72A-EE86D133EA3B}"/>
              </a:ext>
            </a:extLst>
          </p:cNvPr>
          <p:cNvSpPr txBox="1"/>
          <p:nvPr/>
        </p:nvSpPr>
        <p:spPr>
          <a:xfrm>
            <a:off x="1119467" y="3028801"/>
            <a:ext cx="10065600" cy="88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2800"/>
            </a:pPr>
            <a:r>
              <a:rPr lang="en-US" sz="3600" b="1" dirty="0">
                <a:solidFill>
                  <a:srgbClr val="FFFFFF"/>
                </a:solidFill>
                <a:latin typeface="Montserrat" panose="00000500000000000000" pitchFamily="2" charset="0"/>
              </a:rPr>
              <a:t>Connecting to GitHub</a:t>
            </a:r>
            <a:endParaRPr sz="3600" b="1" dirty="0">
              <a:solidFill>
                <a:srgbClr val="FFFFFF"/>
              </a:solidFill>
              <a:latin typeface="Montserrat" panose="00000500000000000000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" name="Google Shape;98;p17">
            <a:extLst>
              <a:ext uri="{FF2B5EF4-FFF2-40B4-BE49-F238E27FC236}">
                <a16:creationId xmlns:a16="http://schemas.microsoft.com/office/drawing/2014/main" id="{E0C5FBAE-188F-9EA8-7B25-FD7E34ACF2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8733" y="602167"/>
            <a:ext cx="950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SzPts val="990"/>
            </a:pP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Git and GitHub 101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7">
            <a:extLst>
              <a:ext uri="{FF2B5EF4-FFF2-40B4-BE49-F238E27FC236}">
                <a16:creationId xmlns:a16="http://schemas.microsoft.com/office/drawing/2014/main" id="{F671D868-9080-6DB3-999D-D6EFE3C2C57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7866" y="699367"/>
            <a:ext cx="376267" cy="56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8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D99754D2-698B-1650-1D19-90F57076F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>
            <a:extLst>
              <a:ext uri="{FF2B5EF4-FFF2-40B4-BE49-F238E27FC236}">
                <a16:creationId xmlns:a16="http://schemas.microsoft.com/office/drawing/2014/main" id="{16FFE3C9-0FB2-5A42-3FBC-86C1A7BE6B0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2533"/>
            <a:ext cx="1119467" cy="161923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>
            <a:extLst>
              <a:ext uri="{FF2B5EF4-FFF2-40B4-BE49-F238E27FC236}">
                <a16:creationId xmlns:a16="http://schemas.microsoft.com/office/drawing/2014/main" id="{75856C13-2977-8D74-318E-A6084AF5B6B2}"/>
              </a:ext>
            </a:extLst>
          </p:cNvPr>
          <p:cNvSpPr txBox="1"/>
          <p:nvPr/>
        </p:nvSpPr>
        <p:spPr>
          <a:xfrm>
            <a:off x="1119467" y="3028801"/>
            <a:ext cx="10065600" cy="88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2800"/>
            </a:pPr>
            <a:r>
              <a:rPr lang="en-US" sz="3600" b="1" dirty="0">
                <a:solidFill>
                  <a:srgbClr val="FFFFFF"/>
                </a:solidFill>
                <a:latin typeface="Montserrat" panose="00000500000000000000" pitchFamily="2" charset="0"/>
              </a:rPr>
              <a:t>Collaboration Practice</a:t>
            </a:r>
            <a:endParaRPr sz="3600" b="1" dirty="0">
              <a:solidFill>
                <a:srgbClr val="FFFFFF"/>
              </a:solidFill>
              <a:latin typeface="Montserrat" panose="00000500000000000000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" name="Google Shape;98;p17">
            <a:extLst>
              <a:ext uri="{FF2B5EF4-FFF2-40B4-BE49-F238E27FC236}">
                <a16:creationId xmlns:a16="http://schemas.microsoft.com/office/drawing/2014/main" id="{004322CD-62B7-BA6B-E1D0-7857C48250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8733" y="602167"/>
            <a:ext cx="950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SzPts val="990"/>
            </a:pP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Git and GitHub 101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7">
            <a:extLst>
              <a:ext uri="{FF2B5EF4-FFF2-40B4-BE49-F238E27FC236}">
                <a16:creationId xmlns:a16="http://schemas.microsoft.com/office/drawing/2014/main" id="{6F058911-CE13-368A-6C5C-E8A0B969CCA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7866" y="699367"/>
            <a:ext cx="376267" cy="56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0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2533"/>
            <a:ext cx="1119467" cy="161923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119467" y="3028801"/>
            <a:ext cx="10065600" cy="88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2800"/>
            </a:pPr>
            <a:r>
              <a:rPr lang="en-US" sz="36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What is Version Control?</a:t>
            </a:r>
            <a:r>
              <a:rPr lang="et" sz="36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3600" dirty="0">
              <a:solidFill>
                <a:srgbClr val="DCF9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 idx="4294967295"/>
          </p:nvPr>
        </p:nvSpPr>
        <p:spPr>
          <a:xfrm>
            <a:off x="748733" y="602167"/>
            <a:ext cx="950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SzPts val="990"/>
            </a:pP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Version Control</a:t>
            </a:r>
            <a:r>
              <a:rPr lang="et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57547" y="699367"/>
            <a:ext cx="376267" cy="5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822899" y="2493900"/>
            <a:ext cx="7547895" cy="340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60967" rIns="60967" bIns="60967" anchor="t" anchorCtr="0">
            <a:spAutoFit/>
          </a:bodyPr>
          <a:lstStyle/>
          <a:p>
            <a:pPr marL="16933">
              <a:lnSpc>
                <a:spcPct val="200000"/>
              </a:lnSpc>
              <a:buClr>
                <a:srgbClr val="F7F7F7"/>
              </a:buClr>
              <a:buSzPts val="1600"/>
            </a:pPr>
            <a:r>
              <a:rPr lang="en-US" sz="2133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Git </a:t>
            </a:r>
            <a:r>
              <a:rPr lang="en-US" sz="213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is</a:t>
            </a:r>
            <a:r>
              <a:rPr lang="en-US" sz="2133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</a:t>
            </a:r>
            <a:r>
              <a:rPr lang="et" sz="2133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33" b="1" dirty="0">
                <a:solidFill>
                  <a:srgbClr val="EEFF41"/>
                </a:solidFill>
                <a:latin typeface="Montserrat"/>
                <a:ea typeface="Montserrat"/>
                <a:cs typeface="Montserrat"/>
                <a:sym typeface="Montserrat"/>
              </a:rPr>
              <a:t>free</a:t>
            </a:r>
            <a:r>
              <a:rPr lang="en-US" sz="213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 sz="2133" b="1" dirty="0">
                <a:solidFill>
                  <a:srgbClr val="EEFF41"/>
                </a:solidFill>
                <a:latin typeface="Montserrat"/>
                <a:ea typeface="Montserrat"/>
                <a:cs typeface="Montserrat"/>
                <a:sym typeface="Montserrat"/>
              </a:rPr>
              <a:t> open source </a:t>
            </a:r>
            <a:r>
              <a:rPr lang="en-US" sz="213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version control system.</a:t>
            </a:r>
          </a:p>
          <a:p>
            <a:pPr marL="16933">
              <a:lnSpc>
                <a:spcPct val="200000"/>
              </a:lnSpc>
              <a:buClr>
                <a:srgbClr val="F7F7F7"/>
              </a:buClr>
              <a:buSzPts val="1600"/>
            </a:pPr>
            <a:r>
              <a:rPr lang="en-US" sz="2130" dirty="0">
                <a:solidFill>
                  <a:srgbClr val="FFFFFF"/>
                </a:solidFill>
                <a:latin typeface="Montserrat" panose="00000500000000000000" pitchFamily="2" charset="0"/>
              </a:rPr>
              <a:t>It allows you to:</a:t>
            </a:r>
            <a:endParaRPr sz="2130" dirty="0">
              <a:solidFill>
                <a:srgbClr val="FFFFFF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359833" indent="-342900">
              <a:lnSpc>
                <a:spcPct val="200000"/>
              </a:lnSpc>
              <a:buClr>
                <a:srgbClr val="F7F7F7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0" dirty="0">
                <a:solidFill>
                  <a:srgbClr val="FFFFFF"/>
                </a:solidFill>
                <a:latin typeface="Montserrat" panose="00000500000000000000" pitchFamily="2" charset="0"/>
              </a:rPr>
              <a:t>Track </a:t>
            </a:r>
            <a:r>
              <a:rPr lang="en-US" sz="2130" b="1" dirty="0">
                <a:solidFill>
                  <a:srgbClr val="EEFF41"/>
                </a:solidFill>
                <a:latin typeface="Montserrat" panose="00000500000000000000" pitchFamily="2" charset="0"/>
              </a:rPr>
              <a:t>changes</a:t>
            </a:r>
            <a:r>
              <a:rPr lang="en-US" sz="2130" dirty="0">
                <a:solidFill>
                  <a:srgbClr val="FFFFFF"/>
                </a:solidFill>
                <a:latin typeface="Montserrat" panose="00000500000000000000" pitchFamily="2" charset="0"/>
              </a:rPr>
              <a:t> in your project.</a:t>
            </a:r>
          </a:p>
          <a:p>
            <a:pPr marL="359833" indent="-342900">
              <a:lnSpc>
                <a:spcPct val="200000"/>
              </a:lnSpc>
              <a:buClr>
                <a:srgbClr val="F7F7F7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0" dirty="0">
                <a:solidFill>
                  <a:srgbClr val="FFFFFF"/>
                </a:solidFill>
                <a:latin typeface="Montserrat" panose="00000500000000000000" pitchFamily="2" charset="0"/>
              </a:rPr>
              <a:t>Revert to </a:t>
            </a:r>
            <a:r>
              <a:rPr lang="en-US" sz="2130" b="1" dirty="0">
                <a:solidFill>
                  <a:srgbClr val="EEFF41"/>
                </a:solidFill>
                <a:latin typeface="Montserrat" panose="00000500000000000000" pitchFamily="2" charset="0"/>
              </a:rPr>
              <a:t>previous</a:t>
            </a:r>
            <a:r>
              <a:rPr lang="en-US" sz="2130" dirty="0">
                <a:solidFill>
                  <a:srgbClr val="FFFFFF"/>
                </a:solidFill>
                <a:latin typeface="Montserrat" panose="00000500000000000000" pitchFamily="2" charset="0"/>
              </a:rPr>
              <a:t> versions</a:t>
            </a:r>
          </a:p>
          <a:p>
            <a:pPr marL="359833" indent="-342900">
              <a:lnSpc>
                <a:spcPct val="200000"/>
              </a:lnSpc>
              <a:buClr>
                <a:srgbClr val="F7F7F7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0" dirty="0">
                <a:solidFill>
                  <a:srgbClr val="FFFFFF"/>
                </a:solidFill>
                <a:latin typeface="Montserrat" panose="00000500000000000000" pitchFamily="2" charset="0"/>
              </a:rPr>
              <a:t>Collaborate </a:t>
            </a:r>
            <a:r>
              <a:rPr lang="en-US" sz="2130" b="1" dirty="0">
                <a:solidFill>
                  <a:srgbClr val="EEFF41"/>
                </a:solidFill>
                <a:latin typeface="Montserrat" panose="00000500000000000000" pitchFamily="2" charset="0"/>
              </a:rPr>
              <a:t>efficiently</a:t>
            </a:r>
            <a:r>
              <a:rPr lang="en-US" sz="2130" dirty="0">
                <a:solidFill>
                  <a:srgbClr val="FFFFFF"/>
                </a:solidFill>
                <a:latin typeface="Montserrat" panose="00000500000000000000" pitchFamily="2" charset="0"/>
              </a:rPr>
              <a:t> with your team</a:t>
            </a:r>
            <a:endParaRPr sz="2130" dirty="0">
              <a:solidFill>
                <a:srgbClr val="FFFFFF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922167" y="725768"/>
            <a:ext cx="6715762" cy="637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2900"/>
            </a:pP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Git?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0336" y="190534"/>
            <a:ext cx="2416469" cy="93803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786567" y="6104533"/>
            <a:ext cx="1077200" cy="154000"/>
          </a:xfrm>
          <a:prstGeom prst="rect">
            <a:avLst/>
          </a:prstGeom>
          <a:solidFill>
            <a:srgbClr val="232830"/>
          </a:solidFill>
          <a:ln w="9525" cap="flat" cmpd="sng">
            <a:solidFill>
              <a:srgbClr val="2328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2533"/>
            <a:ext cx="1119467" cy="161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9;p17">
            <a:extLst>
              <a:ext uri="{FF2B5EF4-FFF2-40B4-BE49-F238E27FC236}">
                <a16:creationId xmlns:a16="http://schemas.microsoft.com/office/drawing/2014/main" id="{B79CD752-B337-02FE-2520-62A0F5ECC2A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91914" y="659550"/>
            <a:ext cx="376267" cy="5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FC5821DE-AC78-D4BA-69D9-9A1A4F802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>
            <a:extLst>
              <a:ext uri="{FF2B5EF4-FFF2-40B4-BE49-F238E27FC236}">
                <a16:creationId xmlns:a16="http://schemas.microsoft.com/office/drawing/2014/main" id="{1B7439BF-057E-F4E3-383F-8586EF6BF6EE}"/>
              </a:ext>
            </a:extLst>
          </p:cNvPr>
          <p:cNvSpPr/>
          <p:nvPr/>
        </p:nvSpPr>
        <p:spPr>
          <a:xfrm>
            <a:off x="786567" y="6104533"/>
            <a:ext cx="1077200" cy="154000"/>
          </a:xfrm>
          <a:prstGeom prst="rect">
            <a:avLst/>
          </a:prstGeom>
          <a:solidFill>
            <a:srgbClr val="232830"/>
          </a:solidFill>
          <a:ln w="9525" cap="flat" cmpd="sng">
            <a:solidFill>
              <a:srgbClr val="2328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9">
            <a:extLst>
              <a:ext uri="{FF2B5EF4-FFF2-40B4-BE49-F238E27FC236}">
                <a16:creationId xmlns:a16="http://schemas.microsoft.com/office/drawing/2014/main" id="{64181B62-8152-78B0-EF13-B70B4D4E17F0}"/>
              </a:ext>
            </a:extLst>
          </p:cNvPr>
          <p:cNvSpPr txBox="1"/>
          <p:nvPr/>
        </p:nvSpPr>
        <p:spPr>
          <a:xfrm>
            <a:off x="922167" y="1729073"/>
            <a:ext cx="8354719" cy="405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60967" rIns="60967" bIns="60967" anchor="t" anchorCtr="0">
            <a:spAutoFit/>
          </a:bodyPr>
          <a:lstStyle/>
          <a:p>
            <a:pPr marL="16933">
              <a:lnSpc>
                <a:spcPct val="200000"/>
              </a:lnSpc>
              <a:buClr>
                <a:srgbClr val="F7F7F7"/>
              </a:buClr>
              <a:buSzPts val="1600"/>
            </a:pPr>
            <a:r>
              <a:rPr lang="en-US" sz="2130" dirty="0">
                <a:solidFill>
                  <a:srgbClr val="FFFFFF"/>
                </a:solidFill>
                <a:latin typeface="Montserrat" panose="00000500000000000000" pitchFamily="2" charset="0"/>
              </a:rPr>
              <a:t>GitHub is a cloud-based platform for </a:t>
            </a:r>
            <a:r>
              <a:rPr lang="en-US" sz="2130" b="1" dirty="0">
                <a:solidFill>
                  <a:srgbClr val="EEFF41"/>
                </a:solidFill>
                <a:latin typeface="Montserrat" panose="00000500000000000000" pitchFamily="2" charset="0"/>
              </a:rPr>
              <a:t>hosting</a:t>
            </a:r>
            <a:r>
              <a:rPr lang="en-US" sz="2130" dirty="0">
                <a:solidFill>
                  <a:srgbClr val="FFFFFF"/>
                </a:solidFill>
                <a:latin typeface="Montserrat" panose="00000500000000000000" pitchFamily="2" charset="0"/>
              </a:rPr>
              <a:t> Git repositories.</a:t>
            </a:r>
          </a:p>
          <a:p>
            <a:pPr marL="16933">
              <a:lnSpc>
                <a:spcPct val="200000"/>
              </a:lnSpc>
              <a:buClr>
                <a:srgbClr val="F7F7F7"/>
              </a:buClr>
              <a:buSzPts val="1600"/>
            </a:pPr>
            <a:r>
              <a:rPr lang="en-US" sz="2130" dirty="0">
                <a:solidFill>
                  <a:srgbClr val="FFFFFF"/>
                </a:solidFill>
                <a:latin typeface="Montserrat" panose="00000500000000000000" pitchFamily="2" charset="0"/>
              </a:rPr>
              <a:t>It allows developers to </a:t>
            </a:r>
            <a:r>
              <a:rPr lang="en-US" sz="2130" b="1" dirty="0">
                <a:solidFill>
                  <a:srgbClr val="EEFF41"/>
                </a:solidFill>
                <a:latin typeface="Montserrat" panose="00000500000000000000" pitchFamily="2" charset="0"/>
              </a:rPr>
              <a:t>share</a:t>
            </a:r>
            <a:r>
              <a:rPr lang="en-US" sz="2130" dirty="0">
                <a:solidFill>
                  <a:srgbClr val="FFFFFF"/>
                </a:solidFill>
                <a:latin typeface="Montserrat" panose="00000500000000000000" pitchFamily="2" charset="0"/>
              </a:rPr>
              <a:t> their projects, </a:t>
            </a:r>
            <a:r>
              <a:rPr lang="en-US" sz="2130" b="1" dirty="0">
                <a:solidFill>
                  <a:srgbClr val="EEFF41"/>
                </a:solidFill>
                <a:latin typeface="Montserrat" panose="00000500000000000000" pitchFamily="2" charset="0"/>
              </a:rPr>
              <a:t>collaborate</a:t>
            </a:r>
            <a:r>
              <a:rPr lang="en-US" sz="2130" dirty="0">
                <a:solidFill>
                  <a:srgbClr val="FFFFFF"/>
                </a:solidFill>
                <a:latin typeface="Montserrat" panose="00000500000000000000" pitchFamily="2" charset="0"/>
              </a:rPr>
              <a:t>, and even </a:t>
            </a:r>
            <a:r>
              <a:rPr lang="en-US" sz="2130" b="1" dirty="0">
                <a:solidFill>
                  <a:srgbClr val="EEFF41"/>
                </a:solidFill>
                <a:latin typeface="Montserrat" panose="00000500000000000000" pitchFamily="2" charset="0"/>
              </a:rPr>
              <a:t>showcase</a:t>
            </a:r>
            <a:r>
              <a:rPr lang="en-US" sz="2130" dirty="0">
                <a:solidFill>
                  <a:srgbClr val="FFFFFF"/>
                </a:solidFill>
                <a:latin typeface="Montserrat" panose="00000500000000000000" pitchFamily="2" charset="0"/>
              </a:rPr>
              <a:t> their work.</a:t>
            </a:r>
          </a:p>
          <a:p>
            <a:pPr marL="16933">
              <a:lnSpc>
                <a:spcPct val="200000"/>
              </a:lnSpc>
              <a:buClr>
                <a:srgbClr val="F7F7F7"/>
              </a:buClr>
              <a:buSzPts val="1600"/>
            </a:pPr>
            <a:r>
              <a:rPr lang="en-US" sz="2130" dirty="0">
                <a:solidFill>
                  <a:srgbClr val="FFFFFF"/>
                </a:solidFill>
                <a:latin typeface="Montserrat" panose="00000500000000000000" pitchFamily="2" charset="0"/>
              </a:rPr>
              <a:t>Think of Git as the </a:t>
            </a:r>
            <a:r>
              <a:rPr lang="en-US" sz="2130" b="1" dirty="0">
                <a:solidFill>
                  <a:srgbClr val="EEFF41"/>
                </a:solidFill>
                <a:latin typeface="Montserrat" panose="00000500000000000000" pitchFamily="2" charset="0"/>
              </a:rPr>
              <a:t>tool</a:t>
            </a:r>
            <a:r>
              <a:rPr lang="en-US" sz="2130" dirty="0">
                <a:solidFill>
                  <a:srgbClr val="FFFFFF"/>
                </a:solidFill>
                <a:latin typeface="Montserrat" panose="00000500000000000000" pitchFamily="2" charset="0"/>
              </a:rPr>
              <a:t> and GitHub as the </a:t>
            </a:r>
            <a:r>
              <a:rPr lang="en-US" sz="2130" b="1" dirty="0">
                <a:solidFill>
                  <a:srgbClr val="EEFF41"/>
                </a:solidFill>
                <a:latin typeface="Montserrat" panose="00000500000000000000" pitchFamily="2" charset="0"/>
              </a:rPr>
              <a:t>online hub </a:t>
            </a:r>
            <a:r>
              <a:rPr lang="en-US" sz="2130" dirty="0">
                <a:solidFill>
                  <a:srgbClr val="FFFFFF"/>
                </a:solidFill>
                <a:latin typeface="Montserrat" panose="00000500000000000000" pitchFamily="2" charset="0"/>
              </a:rPr>
              <a:t>where your projects live.</a:t>
            </a:r>
            <a:endParaRPr lang="en-US" sz="2130" dirty="0">
              <a:solidFill>
                <a:srgbClr val="FFFFFF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1F58119E-DC43-B546-9829-29AB9C889CFA}"/>
              </a:ext>
            </a:extLst>
          </p:cNvPr>
          <p:cNvSpPr txBox="1"/>
          <p:nvPr/>
        </p:nvSpPr>
        <p:spPr>
          <a:xfrm>
            <a:off x="922167" y="725768"/>
            <a:ext cx="6715762" cy="637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2900"/>
            </a:pP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GitHub?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p19">
            <a:extLst>
              <a:ext uri="{FF2B5EF4-FFF2-40B4-BE49-F238E27FC236}">
                <a16:creationId xmlns:a16="http://schemas.microsoft.com/office/drawing/2014/main" id="{BA122386-4C57-6556-EAB4-B65F60F001E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0336" y="190534"/>
            <a:ext cx="2416469" cy="938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>
            <a:extLst>
              <a:ext uri="{FF2B5EF4-FFF2-40B4-BE49-F238E27FC236}">
                <a16:creationId xmlns:a16="http://schemas.microsoft.com/office/drawing/2014/main" id="{2E605B00-CCF0-CD9C-38F3-34499E6FA26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2533"/>
            <a:ext cx="1119467" cy="161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9;p17">
            <a:extLst>
              <a:ext uri="{FF2B5EF4-FFF2-40B4-BE49-F238E27FC236}">
                <a16:creationId xmlns:a16="http://schemas.microsoft.com/office/drawing/2014/main" id="{8BFD8D27-63DC-6CCE-C8E8-F122BCAD37B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99526" y="659550"/>
            <a:ext cx="376267" cy="56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387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6299C37D-6E7D-69A1-A7B0-BAA3A5FBA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>
            <a:extLst>
              <a:ext uri="{FF2B5EF4-FFF2-40B4-BE49-F238E27FC236}">
                <a16:creationId xmlns:a16="http://schemas.microsoft.com/office/drawing/2014/main" id="{3ABBFE86-55A9-8A37-0991-C937D8451FC8}"/>
              </a:ext>
            </a:extLst>
          </p:cNvPr>
          <p:cNvSpPr/>
          <p:nvPr/>
        </p:nvSpPr>
        <p:spPr>
          <a:xfrm>
            <a:off x="786567" y="6104533"/>
            <a:ext cx="1077200" cy="154000"/>
          </a:xfrm>
          <a:prstGeom prst="rect">
            <a:avLst/>
          </a:prstGeom>
          <a:solidFill>
            <a:srgbClr val="232830"/>
          </a:solidFill>
          <a:ln w="9525" cap="flat" cmpd="sng">
            <a:solidFill>
              <a:srgbClr val="2328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9">
            <a:extLst>
              <a:ext uri="{FF2B5EF4-FFF2-40B4-BE49-F238E27FC236}">
                <a16:creationId xmlns:a16="http://schemas.microsoft.com/office/drawing/2014/main" id="{008F4F52-A9DA-7544-D529-6B8E1684D643}"/>
              </a:ext>
            </a:extLst>
          </p:cNvPr>
          <p:cNvSpPr txBox="1"/>
          <p:nvPr/>
        </p:nvSpPr>
        <p:spPr>
          <a:xfrm>
            <a:off x="922167" y="1729073"/>
            <a:ext cx="8354719" cy="340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60967" rIns="60967" bIns="60967" anchor="t" anchorCtr="0">
            <a:spAutoFit/>
          </a:bodyPr>
          <a:lstStyle/>
          <a:p>
            <a:pPr marL="359833" indent="-342900">
              <a:lnSpc>
                <a:spcPct val="200000"/>
              </a:lnSpc>
              <a:buClr>
                <a:srgbClr val="F7F7F7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0" b="1" dirty="0">
                <a:solidFill>
                  <a:srgbClr val="EEFF4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git </a:t>
            </a:r>
            <a:r>
              <a:rPr lang="en-US" sz="2130" b="1" dirty="0" err="1">
                <a:solidFill>
                  <a:srgbClr val="EEFF4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init</a:t>
            </a:r>
            <a:r>
              <a:rPr lang="en-US" sz="2130" dirty="0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: Initializes a new repository.</a:t>
            </a:r>
          </a:p>
          <a:p>
            <a:pPr marL="359833" indent="-342900">
              <a:lnSpc>
                <a:spcPct val="200000"/>
              </a:lnSpc>
              <a:buClr>
                <a:srgbClr val="F7F7F7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0" b="1" dirty="0">
                <a:solidFill>
                  <a:srgbClr val="EEFF4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git add</a:t>
            </a:r>
            <a:r>
              <a:rPr lang="en-US" sz="2130" dirty="0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: Stages changes for commit.</a:t>
            </a:r>
          </a:p>
          <a:p>
            <a:pPr marL="359833" indent="-342900">
              <a:lnSpc>
                <a:spcPct val="200000"/>
              </a:lnSpc>
              <a:buClr>
                <a:srgbClr val="F7F7F7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0" b="1" dirty="0">
                <a:solidFill>
                  <a:srgbClr val="EEFF4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git commit</a:t>
            </a:r>
            <a:r>
              <a:rPr lang="en-US" sz="2130" dirty="0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: Records changes in the repository.</a:t>
            </a:r>
          </a:p>
          <a:p>
            <a:pPr marL="359833" indent="-342900">
              <a:lnSpc>
                <a:spcPct val="200000"/>
              </a:lnSpc>
              <a:buClr>
                <a:srgbClr val="F7F7F7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0" b="1" dirty="0">
                <a:solidFill>
                  <a:srgbClr val="EEFF4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git status</a:t>
            </a:r>
            <a:r>
              <a:rPr lang="en-US" sz="2130" dirty="0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: Shows the current status of the repository.</a:t>
            </a:r>
          </a:p>
          <a:p>
            <a:pPr marL="359833" indent="-342900">
              <a:lnSpc>
                <a:spcPct val="200000"/>
              </a:lnSpc>
              <a:buClr>
                <a:srgbClr val="F7F7F7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130" b="1" dirty="0">
                <a:solidFill>
                  <a:srgbClr val="EEFF4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git log</a:t>
            </a:r>
            <a:r>
              <a:rPr lang="en-US" sz="2130" dirty="0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: Displays a history of commits.</a:t>
            </a:r>
          </a:p>
        </p:txBody>
      </p:sp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4DA286CA-ED3C-A98A-483D-DF27ABF62339}"/>
              </a:ext>
            </a:extLst>
          </p:cNvPr>
          <p:cNvSpPr txBox="1"/>
          <p:nvPr/>
        </p:nvSpPr>
        <p:spPr>
          <a:xfrm>
            <a:off x="922167" y="725768"/>
            <a:ext cx="6715762" cy="637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2900"/>
            </a:pP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Key Git Commands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p19">
            <a:extLst>
              <a:ext uri="{FF2B5EF4-FFF2-40B4-BE49-F238E27FC236}">
                <a16:creationId xmlns:a16="http://schemas.microsoft.com/office/drawing/2014/main" id="{A801E227-807C-8844-1090-7F87F0D14B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0336" y="190534"/>
            <a:ext cx="2416469" cy="938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>
            <a:extLst>
              <a:ext uri="{FF2B5EF4-FFF2-40B4-BE49-F238E27FC236}">
                <a16:creationId xmlns:a16="http://schemas.microsoft.com/office/drawing/2014/main" id="{91266C45-F4CB-E4F4-8E4D-EE9F52A96F0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2533"/>
            <a:ext cx="1119467" cy="161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9;p17">
            <a:extLst>
              <a:ext uri="{FF2B5EF4-FFF2-40B4-BE49-F238E27FC236}">
                <a16:creationId xmlns:a16="http://schemas.microsoft.com/office/drawing/2014/main" id="{B92554D9-6133-F9CD-404C-7CEE1E223BA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9733" y="725768"/>
            <a:ext cx="376267" cy="56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4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8C1C4039-938A-D069-3C38-2CC7A4F5E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>
            <a:extLst>
              <a:ext uri="{FF2B5EF4-FFF2-40B4-BE49-F238E27FC236}">
                <a16:creationId xmlns:a16="http://schemas.microsoft.com/office/drawing/2014/main" id="{EC332075-478B-CA4A-3AC8-F4E04B10B8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2533"/>
            <a:ext cx="1119467" cy="161923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>
            <a:extLst>
              <a:ext uri="{FF2B5EF4-FFF2-40B4-BE49-F238E27FC236}">
                <a16:creationId xmlns:a16="http://schemas.microsoft.com/office/drawing/2014/main" id="{F0C02851-EEB0-2B65-B01F-A7D7B7B71293}"/>
              </a:ext>
            </a:extLst>
          </p:cNvPr>
          <p:cNvSpPr txBox="1"/>
          <p:nvPr/>
        </p:nvSpPr>
        <p:spPr>
          <a:xfrm>
            <a:off x="1119467" y="3028801"/>
            <a:ext cx="10065600" cy="88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2800"/>
            </a:pPr>
            <a:r>
              <a:rPr lang="en-US" sz="3600" b="1" dirty="0">
                <a:solidFill>
                  <a:srgbClr val="FFFFFF"/>
                </a:solidFill>
                <a:latin typeface="Montserrat" panose="00000500000000000000" pitchFamily="2" charset="0"/>
              </a:rPr>
              <a:t>How Git and GitHub Work Together</a:t>
            </a:r>
            <a:endParaRPr sz="3600" b="1" dirty="0">
              <a:solidFill>
                <a:srgbClr val="FFFFFF"/>
              </a:solidFill>
              <a:latin typeface="Montserrat" panose="00000500000000000000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" name="Google Shape;98;p17">
            <a:extLst>
              <a:ext uri="{FF2B5EF4-FFF2-40B4-BE49-F238E27FC236}">
                <a16:creationId xmlns:a16="http://schemas.microsoft.com/office/drawing/2014/main" id="{F96941FA-4DC5-C77B-DA08-6F9A57606D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8733" y="602167"/>
            <a:ext cx="950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SzPts val="990"/>
            </a:pP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Git and GitHub 101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7">
            <a:extLst>
              <a:ext uri="{FF2B5EF4-FFF2-40B4-BE49-F238E27FC236}">
                <a16:creationId xmlns:a16="http://schemas.microsoft.com/office/drawing/2014/main" id="{8A9ADED5-4617-D19A-6A96-70235C22DFF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7866" y="699367"/>
            <a:ext cx="376267" cy="56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17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D5C71F0A-598E-05A2-7DFC-8A145907E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>
            <a:extLst>
              <a:ext uri="{FF2B5EF4-FFF2-40B4-BE49-F238E27FC236}">
                <a16:creationId xmlns:a16="http://schemas.microsoft.com/office/drawing/2014/main" id="{8D3459F9-106E-ACC9-8D4D-0A903D7A6D6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2533"/>
            <a:ext cx="1119467" cy="161923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>
            <a:extLst>
              <a:ext uri="{FF2B5EF4-FFF2-40B4-BE49-F238E27FC236}">
                <a16:creationId xmlns:a16="http://schemas.microsoft.com/office/drawing/2014/main" id="{930711DE-C3CF-4C60-F2AD-84F2BDCA8F15}"/>
              </a:ext>
            </a:extLst>
          </p:cNvPr>
          <p:cNvSpPr txBox="1"/>
          <p:nvPr/>
        </p:nvSpPr>
        <p:spPr>
          <a:xfrm>
            <a:off x="1119467" y="3028801"/>
            <a:ext cx="10065600" cy="88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2800"/>
            </a:pPr>
            <a:r>
              <a:rPr lang="en-US" sz="3600" b="1" dirty="0">
                <a:solidFill>
                  <a:srgbClr val="FFFFFF"/>
                </a:solidFill>
                <a:latin typeface="Montserrat" panose="00000500000000000000" pitchFamily="2" charset="0"/>
              </a:rPr>
              <a:t>Practical Exercise: Setting Up Git</a:t>
            </a:r>
            <a:endParaRPr sz="3600" b="1" dirty="0">
              <a:solidFill>
                <a:srgbClr val="FFFFFF"/>
              </a:solidFill>
              <a:latin typeface="Montserrat" panose="00000500000000000000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" name="Google Shape;98;p17">
            <a:extLst>
              <a:ext uri="{FF2B5EF4-FFF2-40B4-BE49-F238E27FC236}">
                <a16:creationId xmlns:a16="http://schemas.microsoft.com/office/drawing/2014/main" id="{337145F2-FC8A-52CB-9ECF-4CAB0830739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8733" y="602167"/>
            <a:ext cx="950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SzPts val="990"/>
            </a:pP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Git and GitHub 101</a:t>
            </a:r>
            <a:endParaRPr sz="38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7">
            <a:extLst>
              <a:ext uri="{FF2B5EF4-FFF2-40B4-BE49-F238E27FC236}">
                <a16:creationId xmlns:a16="http://schemas.microsoft.com/office/drawing/2014/main" id="{3B9D63C7-DF63-B910-EF97-730083A0207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08832" y="699367"/>
            <a:ext cx="376267" cy="56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35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3B8A4DAA-7C76-5F65-7C47-96FF3BAA2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>
            <a:extLst>
              <a:ext uri="{FF2B5EF4-FFF2-40B4-BE49-F238E27FC236}">
                <a16:creationId xmlns:a16="http://schemas.microsoft.com/office/drawing/2014/main" id="{0020AE77-3F92-2960-94A5-6463C4C663D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2533"/>
            <a:ext cx="1119467" cy="161923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>
            <a:extLst>
              <a:ext uri="{FF2B5EF4-FFF2-40B4-BE49-F238E27FC236}">
                <a16:creationId xmlns:a16="http://schemas.microsoft.com/office/drawing/2014/main" id="{1C8F4C20-0A91-8941-C7FB-ECC27C0F66E8}"/>
              </a:ext>
            </a:extLst>
          </p:cNvPr>
          <p:cNvSpPr txBox="1"/>
          <p:nvPr/>
        </p:nvSpPr>
        <p:spPr>
          <a:xfrm>
            <a:off x="559733" y="2221400"/>
            <a:ext cx="10065600" cy="15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2800"/>
            </a:pPr>
            <a:r>
              <a:rPr lang="en-US" sz="3600" dirty="0">
                <a:solidFill>
                  <a:srgbClr val="FFFFFF"/>
                </a:solidFill>
                <a:latin typeface="Montserrat" panose="00000500000000000000" pitchFamily="2" charset="0"/>
              </a:rPr>
              <a:t>git</a:t>
            </a:r>
            <a:r>
              <a:rPr lang="en-US" sz="3600" dirty="0">
                <a:solidFill>
                  <a:srgbClr val="EEFF41"/>
                </a:solidFill>
                <a:latin typeface="Montserrat" panose="00000500000000000000" pitchFamily="2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Montserrat" panose="00000500000000000000" pitchFamily="2" charset="0"/>
              </a:rPr>
              <a:t>config</a:t>
            </a:r>
            <a:r>
              <a:rPr lang="en-US" sz="3600" dirty="0">
                <a:solidFill>
                  <a:srgbClr val="EEFF41"/>
                </a:solidFill>
                <a:latin typeface="Montserrat" panose="00000500000000000000" pitchFamily="2" charset="0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Montserrat" panose="00000500000000000000" pitchFamily="2" charset="0"/>
              </a:rPr>
              <a:t>--global user.name "</a:t>
            </a:r>
            <a:r>
              <a:rPr lang="en-US" sz="3600" dirty="0">
                <a:solidFill>
                  <a:srgbClr val="EEFF41"/>
                </a:solidFill>
                <a:latin typeface="Montserrat" panose="00000500000000000000" pitchFamily="2" charset="0"/>
              </a:rPr>
              <a:t>Your Name</a:t>
            </a:r>
            <a:r>
              <a:rPr lang="en-US" sz="3600" dirty="0">
                <a:solidFill>
                  <a:srgbClr val="FFFFFF"/>
                </a:solidFill>
                <a:latin typeface="Montserrat" panose="00000500000000000000" pitchFamily="2" charset="0"/>
              </a:rPr>
              <a:t>" 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2800"/>
            </a:pPr>
            <a:r>
              <a:rPr lang="en-US" sz="3600" dirty="0">
                <a:solidFill>
                  <a:srgbClr val="FFFFFF"/>
                </a:solidFill>
                <a:latin typeface="Montserrat" panose="00000500000000000000" pitchFamily="2" charset="0"/>
              </a:rPr>
              <a:t>git config --global </a:t>
            </a:r>
            <a:r>
              <a:rPr lang="en-US" sz="3600" dirty="0" err="1">
                <a:solidFill>
                  <a:srgbClr val="FFFFFF"/>
                </a:solidFill>
                <a:latin typeface="Montserrat" panose="00000500000000000000" pitchFamily="2" charset="0"/>
              </a:rPr>
              <a:t>user.email</a:t>
            </a:r>
            <a:r>
              <a:rPr lang="en-US" sz="3600" dirty="0">
                <a:solidFill>
                  <a:srgbClr val="FFFFFF"/>
                </a:solidFill>
                <a:latin typeface="Montserrat" panose="00000500000000000000" pitchFamily="2" charset="0"/>
              </a:rPr>
              <a:t> "</a:t>
            </a:r>
            <a:r>
              <a:rPr lang="en-US" sz="3600" dirty="0">
                <a:solidFill>
                  <a:srgbClr val="EEFF41"/>
                </a:solidFill>
                <a:latin typeface="Montserrat" panose="00000500000000000000" pitchFamily="2" charset="0"/>
              </a:rPr>
              <a:t>Your Email</a:t>
            </a:r>
            <a:r>
              <a:rPr lang="en-US" sz="3600" dirty="0">
                <a:solidFill>
                  <a:srgbClr val="FFFFFF"/>
                </a:solidFill>
                <a:latin typeface="Montserrat" panose="00000500000000000000" pitchFamily="2" charset="0"/>
              </a:rPr>
              <a:t>"</a:t>
            </a:r>
            <a:endParaRPr sz="3600" dirty="0">
              <a:solidFill>
                <a:srgbClr val="FFFFFF"/>
              </a:solidFill>
              <a:latin typeface="Montserrat" panose="00000500000000000000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" name="Google Shape;98;p17">
            <a:extLst>
              <a:ext uri="{FF2B5EF4-FFF2-40B4-BE49-F238E27FC236}">
                <a16:creationId xmlns:a16="http://schemas.microsoft.com/office/drawing/2014/main" id="{097AAE6F-8BE6-05CB-4DED-9AFDCA5E37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8733" y="602167"/>
            <a:ext cx="950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SzPts val="990"/>
            </a:pPr>
            <a:r>
              <a:rPr lang="en-US" sz="3600" b="1" dirty="0">
                <a:solidFill>
                  <a:srgbClr val="FFFFFF"/>
                </a:solidFill>
                <a:latin typeface="Montserrat" panose="00000500000000000000" pitchFamily="2" charset="0"/>
              </a:rPr>
              <a:t>Setting Up Git</a:t>
            </a:r>
            <a:endParaRPr sz="38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7">
            <a:extLst>
              <a:ext uri="{FF2B5EF4-FFF2-40B4-BE49-F238E27FC236}">
                <a16:creationId xmlns:a16="http://schemas.microsoft.com/office/drawing/2014/main" id="{05CDEAF1-4A83-AC5F-A781-C648B713E3A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34773" y="699367"/>
            <a:ext cx="376267" cy="56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85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442FB83F-4C04-742E-1BC6-4AD92D36E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>
            <a:extLst>
              <a:ext uri="{FF2B5EF4-FFF2-40B4-BE49-F238E27FC236}">
                <a16:creationId xmlns:a16="http://schemas.microsoft.com/office/drawing/2014/main" id="{2247FDB8-824E-DA06-C21D-1D1CF92B97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62533"/>
            <a:ext cx="1119467" cy="161923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>
            <a:extLst>
              <a:ext uri="{FF2B5EF4-FFF2-40B4-BE49-F238E27FC236}">
                <a16:creationId xmlns:a16="http://schemas.microsoft.com/office/drawing/2014/main" id="{A0717FF3-11F0-CCF2-563E-43E0C6BC5478}"/>
              </a:ext>
            </a:extLst>
          </p:cNvPr>
          <p:cNvSpPr txBox="1"/>
          <p:nvPr/>
        </p:nvSpPr>
        <p:spPr>
          <a:xfrm>
            <a:off x="1119467" y="3028801"/>
            <a:ext cx="10065600" cy="88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2800"/>
            </a:pPr>
            <a:r>
              <a:rPr lang="en-US" sz="3600" b="1" dirty="0">
                <a:solidFill>
                  <a:srgbClr val="FFFFFF"/>
                </a:solidFill>
                <a:latin typeface="Montserrat" panose="00000500000000000000" pitchFamily="2" charset="0"/>
              </a:rPr>
              <a:t>Creating Your First Repository</a:t>
            </a:r>
            <a:endParaRPr sz="3600" b="1" dirty="0">
              <a:solidFill>
                <a:srgbClr val="FFFFFF"/>
              </a:solidFill>
              <a:latin typeface="Montserrat" panose="00000500000000000000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" name="Google Shape;98;p17">
            <a:extLst>
              <a:ext uri="{FF2B5EF4-FFF2-40B4-BE49-F238E27FC236}">
                <a16:creationId xmlns:a16="http://schemas.microsoft.com/office/drawing/2014/main" id="{16FDA24E-AE15-A458-A5E5-3A27BA4F1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8733" y="602167"/>
            <a:ext cx="950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SzPts val="990"/>
            </a:pP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Git and GitHub 101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7">
            <a:extLst>
              <a:ext uri="{FF2B5EF4-FFF2-40B4-BE49-F238E27FC236}">
                <a16:creationId xmlns:a16="http://schemas.microsoft.com/office/drawing/2014/main" id="{E4B4B872-70E7-F193-B698-0561D9A92FA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7866" y="699367"/>
            <a:ext cx="376267" cy="56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42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208</Words>
  <Application>Microsoft Office PowerPoint</Application>
  <PresentationFormat>Широкоэкранный</PresentationFormat>
  <Paragraphs>33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Helvetica Neue</vt:lpstr>
      <vt:lpstr>Montserrat</vt:lpstr>
      <vt:lpstr>Montserrat ExtraBold</vt:lpstr>
      <vt:lpstr>Montserrat Medium</vt:lpstr>
      <vt:lpstr>Montserrat SemiBold</vt:lpstr>
      <vt:lpstr>Тема Office</vt:lpstr>
      <vt:lpstr>Презентация PowerPoint</vt:lpstr>
      <vt:lpstr>Version Control </vt:lpstr>
      <vt:lpstr>Презентация PowerPoint</vt:lpstr>
      <vt:lpstr>Презентация PowerPoint</vt:lpstr>
      <vt:lpstr>Презентация PowerPoint</vt:lpstr>
      <vt:lpstr>Git and GitHub 101</vt:lpstr>
      <vt:lpstr>Git and GitHub 101</vt:lpstr>
      <vt:lpstr>Setting Up Git</vt:lpstr>
      <vt:lpstr>Git and GitHub 101</vt:lpstr>
      <vt:lpstr>Git and GitHub 101</vt:lpstr>
      <vt:lpstr>Git and GitHub 101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хуилия хуимя</dc:creator>
  <cp:lastModifiedBy>хуилия хуимя</cp:lastModifiedBy>
  <cp:revision>1</cp:revision>
  <dcterms:created xsi:type="dcterms:W3CDTF">2025-01-07T18:17:47Z</dcterms:created>
  <dcterms:modified xsi:type="dcterms:W3CDTF">2025-01-07T19:20:25Z</dcterms:modified>
</cp:coreProperties>
</file>