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4" r:id="rId4"/>
    <p:sldId id="270" r:id="rId5"/>
    <p:sldId id="271" r:id="rId6"/>
    <p:sldId id="272" r:id="rId7"/>
    <p:sldId id="275" r:id="rId8"/>
    <p:sldId id="277" r:id="rId9"/>
    <p:sldId id="276" r:id="rId10"/>
    <p:sldId id="273" r:id="rId11"/>
    <p:sldId id="268" r:id="rId12"/>
    <p:sldId id="269" r:id="rId13"/>
    <p:sldId id="266" r:id="rId14"/>
    <p:sldId id="265" r:id="rId15"/>
    <p:sldId id="267" r:id="rId16"/>
    <p:sldId id="263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898989"/>
    <a:srgbClr val="92A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82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7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lific.com.tw/US/ShowProduct.aspx?p_id=229&amp;pcid=41" TargetMode="External"/><Relationship Id="rId2" Type="http://schemas.openxmlformats.org/officeDocument/2006/relationships/hyperlink" Target="https://github.com/nodemcu/nodemcu-devkit/wiki/Getting-Started-on-OS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619672" y="1088792"/>
            <a:ext cx="468000" cy="468000"/>
          </a:xfrm>
          <a:prstGeom prst="ellipse">
            <a:avLst/>
          </a:prstGeom>
          <a:solidFill>
            <a:schemeClr val="tx2">
              <a:lumMod val="60000"/>
              <a:lumOff val="4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04048" y="1460579"/>
            <a:ext cx="468000" cy="468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5" y="2411651"/>
            <a:ext cx="6009525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7289" y="299208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VERDANA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8510" y="643555"/>
            <a:ext cx="6479399" cy="4959912"/>
          </a:xfrm>
          <a:custGeom>
            <a:avLst/>
            <a:gdLst>
              <a:gd name="connsiteX0" fmla="*/ 0 w 6478358"/>
              <a:gd name="connsiteY0" fmla="*/ 2340000 h 4680000"/>
              <a:gd name="connsiteX1" fmla="*/ 3239179 w 6478358"/>
              <a:gd name="connsiteY1" fmla="*/ 0 h 4680000"/>
              <a:gd name="connsiteX2" fmla="*/ 6478358 w 6478358"/>
              <a:gd name="connsiteY2" fmla="*/ 2340000 h 4680000"/>
              <a:gd name="connsiteX3" fmla="*/ 3239179 w 6478358"/>
              <a:gd name="connsiteY3" fmla="*/ 4680000 h 4680000"/>
              <a:gd name="connsiteX4" fmla="*/ 0 w 6478358"/>
              <a:gd name="connsiteY4" fmla="*/ 2340000 h 4680000"/>
              <a:gd name="connsiteX0" fmla="*/ 1041 w 6479399"/>
              <a:gd name="connsiteY0" fmla="*/ 2340000 h 4680000"/>
              <a:gd name="connsiteX1" fmla="*/ 3240220 w 6479399"/>
              <a:gd name="connsiteY1" fmla="*/ 0 h 4680000"/>
              <a:gd name="connsiteX2" fmla="*/ 6479399 w 6479399"/>
              <a:gd name="connsiteY2" fmla="*/ 2340000 h 4680000"/>
              <a:gd name="connsiteX3" fmla="*/ 3240220 w 6479399"/>
              <a:gd name="connsiteY3" fmla="*/ 4680000 h 4680000"/>
              <a:gd name="connsiteX4" fmla="*/ 1041 w 6479399"/>
              <a:gd name="connsiteY4" fmla="*/ 2340000 h 4680000"/>
              <a:gd name="connsiteX0" fmla="*/ 1041 w 6479399"/>
              <a:gd name="connsiteY0" fmla="*/ 2619912 h 4959912"/>
              <a:gd name="connsiteX1" fmla="*/ 3240220 w 6479399"/>
              <a:gd name="connsiteY1" fmla="*/ 279912 h 4959912"/>
              <a:gd name="connsiteX2" fmla="*/ 6479399 w 6479399"/>
              <a:gd name="connsiteY2" fmla="*/ 2619912 h 4959912"/>
              <a:gd name="connsiteX3" fmla="*/ 3240220 w 6479399"/>
              <a:gd name="connsiteY3" fmla="*/ 4959912 h 4959912"/>
              <a:gd name="connsiteX4" fmla="*/ 1041 w 6479399"/>
              <a:gd name="connsiteY4" fmla="*/ 2619912 h 495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399" h="4959912">
                <a:moveTo>
                  <a:pt x="1041" y="2619912"/>
                </a:moveTo>
                <a:cubicBezTo>
                  <a:pt x="47223" y="477821"/>
                  <a:pt x="1377380" y="-532888"/>
                  <a:pt x="3240220" y="279912"/>
                </a:cubicBezTo>
                <a:cubicBezTo>
                  <a:pt x="5103060" y="1092712"/>
                  <a:pt x="6479399" y="1327566"/>
                  <a:pt x="6479399" y="2619912"/>
                </a:cubicBezTo>
                <a:cubicBezTo>
                  <a:pt x="6479399" y="3912258"/>
                  <a:pt x="5029169" y="4959912"/>
                  <a:pt x="3240220" y="4959912"/>
                </a:cubicBezTo>
                <a:cubicBezTo>
                  <a:pt x="1451271" y="4959912"/>
                  <a:pt x="-45141" y="4762003"/>
                  <a:pt x="1041" y="261991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0978" y="1155003"/>
            <a:ext cx="5283185" cy="3911352"/>
          </a:xfrm>
          <a:custGeom>
            <a:avLst/>
            <a:gdLst>
              <a:gd name="connsiteX0" fmla="*/ 0 w 5276540"/>
              <a:gd name="connsiteY0" fmla="*/ 1800000 h 3600000"/>
              <a:gd name="connsiteX1" fmla="*/ 2638270 w 5276540"/>
              <a:gd name="connsiteY1" fmla="*/ 0 h 3600000"/>
              <a:gd name="connsiteX2" fmla="*/ 5276540 w 5276540"/>
              <a:gd name="connsiteY2" fmla="*/ 1800000 h 3600000"/>
              <a:gd name="connsiteX3" fmla="*/ 2638270 w 5276540"/>
              <a:gd name="connsiteY3" fmla="*/ 3600000 h 3600000"/>
              <a:gd name="connsiteX4" fmla="*/ 0 w 5276540"/>
              <a:gd name="connsiteY4" fmla="*/ 1800000 h 3600000"/>
              <a:gd name="connsiteX0" fmla="*/ 6645 w 5283185"/>
              <a:gd name="connsiteY0" fmla="*/ 1802888 h 3605776"/>
              <a:gd name="connsiteX1" fmla="*/ 2644915 w 5283185"/>
              <a:gd name="connsiteY1" fmla="*/ 2888 h 3605776"/>
              <a:gd name="connsiteX2" fmla="*/ 5283185 w 5283185"/>
              <a:gd name="connsiteY2" fmla="*/ 1802888 h 3605776"/>
              <a:gd name="connsiteX3" fmla="*/ 2644915 w 5283185"/>
              <a:gd name="connsiteY3" fmla="*/ 3602888 h 3605776"/>
              <a:gd name="connsiteX4" fmla="*/ 6645 w 5283185"/>
              <a:gd name="connsiteY4" fmla="*/ 1802888 h 3605776"/>
              <a:gd name="connsiteX0" fmla="*/ 6645 w 5283185"/>
              <a:gd name="connsiteY0" fmla="*/ 2108464 h 3911352"/>
              <a:gd name="connsiteX1" fmla="*/ 2644915 w 5283185"/>
              <a:gd name="connsiteY1" fmla="*/ 308464 h 3911352"/>
              <a:gd name="connsiteX2" fmla="*/ 5283185 w 5283185"/>
              <a:gd name="connsiteY2" fmla="*/ 2108464 h 3911352"/>
              <a:gd name="connsiteX3" fmla="*/ 2644915 w 5283185"/>
              <a:gd name="connsiteY3" fmla="*/ 3908464 h 3911352"/>
              <a:gd name="connsiteX4" fmla="*/ 6645 w 5283185"/>
              <a:gd name="connsiteY4" fmla="*/ 2108464 h 391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185" h="3911352">
                <a:moveTo>
                  <a:pt x="6645" y="2108464"/>
                </a:moveTo>
                <a:cubicBezTo>
                  <a:pt x="117481" y="153769"/>
                  <a:pt x="1243257" y="-430445"/>
                  <a:pt x="2644915" y="308464"/>
                </a:cubicBezTo>
                <a:cubicBezTo>
                  <a:pt x="4046573" y="1047373"/>
                  <a:pt x="5283185" y="1114351"/>
                  <a:pt x="5283185" y="2108464"/>
                </a:cubicBezTo>
                <a:cubicBezTo>
                  <a:pt x="5283185" y="3102577"/>
                  <a:pt x="4101991" y="3908464"/>
                  <a:pt x="2644915" y="3908464"/>
                </a:cubicBezTo>
                <a:cubicBezTo>
                  <a:pt x="1187839" y="3908464"/>
                  <a:pt x="-104191" y="4063159"/>
                  <a:pt x="6645" y="2108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93177" y="1309402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9792" y="4797152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4205" y="3487174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556792"/>
            <a:ext cx="4680520" cy="3240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 8266</a:t>
            </a:r>
          </a:p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Workshop</a:t>
            </a:r>
            <a:endParaRPr lang="en-US" sz="30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45397" y="5391152"/>
            <a:ext cx="324000" cy="324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Breadboard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4495503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are connected vertically.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from one side is NOT connected to other side.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and F-J are connected horizontally.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is NOT connected to F-J.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Connection example on 4</a:t>
            </a:r>
            <a:r>
              <a:rPr lang="en-US" sz="2400" b="0" baseline="30000" dirty="0" smtClean="0"/>
              <a:t>th</a:t>
            </a:r>
            <a:r>
              <a:rPr lang="en-US" sz="2400" b="0" dirty="0" smtClean="0"/>
              <a:t> line</a:t>
            </a: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3" y="657351"/>
            <a:ext cx="3813217" cy="56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Install on Windows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Text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Install on Mac OS X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Tutorial</a:t>
            </a:r>
          </a:p>
          <a:p>
            <a:pPr lvl="1" algn="l"/>
            <a:r>
              <a:rPr lang="en-US" sz="2000" b="0" dirty="0" smtClean="0">
                <a:hlinkClick r:id="rId2"/>
              </a:rPr>
              <a:t>https</a:t>
            </a:r>
            <a:r>
              <a:rPr lang="en-US" sz="2000" b="0" dirty="0">
                <a:hlinkClick r:id="rId2"/>
              </a:rPr>
              <a:t>://</a:t>
            </a:r>
            <a:r>
              <a:rPr lang="en-US" sz="2000" b="0" dirty="0" smtClean="0">
                <a:hlinkClick r:id="rId2"/>
              </a:rPr>
              <a:t>github.com/nodemcu/nodemcu-devkit/wiki/Getting-Started-on-OSX</a:t>
            </a:r>
            <a:endParaRPr lang="en-US" sz="20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driver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ESPlorer</a:t>
            </a:r>
            <a:endParaRPr lang="en-US" sz="2000" dirty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python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esptool</a:t>
            </a:r>
            <a:endParaRPr lang="en-US" sz="20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Driver:</a:t>
            </a:r>
          </a:p>
          <a:p>
            <a:pPr lvl="1" algn="l"/>
            <a:r>
              <a:rPr lang="en-US" sz="2200" b="0" dirty="0" smtClean="0">
                <a:hlinkClick r:id="rId3"/>
              </a:rPr>
              <a:t>http</a:t>
            </a:r>
            <a:r>
              <a:rPr lang="en-US" sz="2200" b="0" dirty="0">
                <a:hlinkClick r:id="rId3"/>
              </a:rPr>
              <a:t>://</a:t>
            </a:r>
            <a:r>
              <a:rPr lang="en-US" sz="2200" b="0" dirty="0" smtClean="0">
                <a:hlinkClick r:id="rId3"/>
              </a:rPr>
              <a:t>www.prolific.com.tw/US/ShowProduct.aspx?p_id=229&amp;pcid=41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err="1" smtClean="0">
                <a:solidFill>
                  <a:srgbClr val="00B0F0"/>
                </a:solidFill>
              </a:rPr>
              <a:t>Zarizeni</a:t>
            </a:r>
            <a:r>
              <a:rPr lang="en-US" sz="3200" dirty="0" smtClean="0">
                <a:solidFill>
                  <a:srgbClr val="00B0F0"/>
                </a:solidFill>
              </a:rPr>
              <a:t> od </a:t>
            </a:r>
            <a:r>
              <a:rPr lang="en-US" sz="3200" dirty="0" err="1" smtClean="0">
                <a:solidFill>
                  <a:srgbClr val="00B0F0"/>
                </a:solidFill>
              </a:rPr>
              <a:t>Jakuba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Text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DS1820 – Temperature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It is possible to connect more DS1820 to one wire connected to one GPIO.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cs-CZ" sz="3200" dirty="0" smtClean="0">
                <a:solidFill>
                  <a:srgbClr val="00B0F0"/>
                </a:solidFill>
              </a:rPr>
              <a:t>DHT</a:t>
            </a:r>
            <a:r>
              <a:rPr lang="en-US" sz="3200" dirty="0" smtClean="0">
                <a:solidFill>
                  <a:srgbClr val="00B0F0"/>
                </a:solidFill>
              </a:rPr>
              <a:t>22 – Temperature &amp; Humidity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One DHT22 can be connected to one GPIO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Arduino IDE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ESP 8266 support into Arduino IDE:</a:t>
            </a:r>
          </a:p>
          <a:p>
            <a:pPr lvl="1" algn="l"/>
            <a:r>
              <a:rPr lang="en-US" sz="2400" b="0" dirty="0" smtClean="0"/>
              <a:t>https</a:t>
            </a:r>
            <a:r>
              <a:rPr lang="en-US" sz="2400" b="0" dirty="0"/>
              <a:t>://</a:t>
            </a:r>
            <a:r>
              <a:rPr lang="en-US" sz="2400" b="0" dirty="0" smtClean="0"/>
              <a:t>github.com/esp8266/Arduino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Build in + external libraries</a:t>
            </a:r>
          </a:p>
          <a:p>
            <a:pPr lvl="1" algn="l"/>
            <a:r>
              <a:rPr lang="cs-CZ" sz="2400" dirty="0"/>
              <a:t>https://github.com/esp8266/Arduino/blob/master/doc/libraries.md</a:t>
            </a:r>
            <a:endParaRPr lang="cs-CZ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Title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</a:t>
            </a:r>
            <a:r>
              <a:rPr lang="en-US" sz="2400" b="0" dirty="0" smtClean="0">
                <a:solidFill>
                  <a:srgbClr val="898989"/>
                </a:solidFill>
              </a:rPr>
              <a:t>ex</a:t>
            </a:r>
            <a:r>
              <a:rPr lang="en-US" sz="2400" b="0" dirty="0" smtClean="0"/>
              <a:t>t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8266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</a:t>
            </a:r>
            <a:r>
              <a:rPr lang="en-US" sz="2400" b="0" dirty="0" smtClean="0">
                <a:solidFill>
                  <a:srgbClr val="898989"/>
                </a:solidFill>
              </a:rPr>
              <a:t>ex</a:t>
            </a:r>
            <a:r>
              <a:rPr lang="en-US" sz="2400" b="0" dirty="0" smtClean="0"/>
              <a:t>t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52782"/>
              </p:ext>
            </p:extLst>
          </p:nvPr>
        </p:nvGraphicFramePr>
        <p:xfrm>
          <a:off x="611561" y="3887682"/>
          <a:ext cx="8084997" cy="237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2370948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512 kB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2 GPIO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Integrated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Integrated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Similar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to ESP-12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External antenna needed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8266 | Recommended Types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7" y="1821527"/>
            <a:ext cx="2249191" cy="196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45" y="1778132"/>
            <a:ext cx="2329883" cy="2082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96" y="1909626"/>
            <a:ext cx="1408932" cy="1899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50" y="1817235"/>
            <a:ext cx="917361" cy="189615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35042"/>
              </p:ext>
            </p:extLst>
          </p:nvPr>
        </p:nvGraphicFramePr>
        <p:xfrm>
          <a:off x="611560" y="1329968"/>
          <a:ext cx="8084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ESP-12e/f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1/3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1123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 8266 | ESP-01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</a:t>
                      </a:r>
                      <a:r>
                        <a:rPr lang="en-US" baseline="0" dirty="0" smtClean="0"/>
                        <a:t> 8266 | ESP-12e / 12f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 adapter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512 kB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17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MB</a:t>
                      </a:r>
                      <a:r>
                        <a:rPr lang="en-US" baseline="0" dirty="0" smtClean="0"/>
                        <a:t>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Pin for wake up from deep sleep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Suitable for ESP-12e/f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</a:t>
                      </a:r>
                      <a:r>
                        <a:rPr lang="en-US" dirty="0" smtClean="0"/>
                        <a:t>dapter for ESP-12e/f not available yet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some pins not connected.</a:t>
                      </a:r>
                      <a:endParaRPr lang="en-US" dirty="0" smtClean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1.80</a:t>
                      </a:r>
                      <a:r>
                        <a:rPr lang="en-US" baseline="0" dirty="0" smtClean="0"/>
                        <a:t> USD</a:t>
                      </a:r>
                    </a:p>
                    <a:p>
                      <a:r>
                        <a:rPr lang="en-US" baseline="0" dirty="0" smtClean="0"/>
                        <a:t>2.70 USD (with adapter)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1798671" cy="1569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51645"/>
            <a:ext cx="1766444" cy="1579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51646"/>
            <a:ext cx="1941430" cy="1579200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1403648" y="6416953"/>
            <a:ext cx="7632848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Can be ordered on: </a:t>
            </a:r>
            <a:r>
              <a:rPr lang="en-US" sz="1800" b="0" dirty="0">
                <a:solidFill>
                  <a:schemeClr val="bg1"/>
                </a:solidFill>
              </a:rPr>
              <a:t>https://www.aliexpress.com</a:t>
            </a:r>
            <a:r>
              <a:rPr lang="en-US" sz="1800" b="0" dirty="0" smtClean="0">
                <a:solidFill>
                  <a:schemeClr val="bg1"/>
                </a:solidFill>
              </a:rPr>
              <a:t>/ Prices include shipping.</a:t>
            </a: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2/3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7771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PL2303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5v to 3.3v AMS1117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DS1820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USB to TTL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To communicate</a:t>
                      </a:r>
                      <a:r>
                        <a:rPr lang="en-US" baseline="0" dirty="0" smtClean="0"/>
                        <a:t> (program and flash) with ESP from PC.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DC-DC Step-Down Power Supply Buck Module AMS1117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800mA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ESP.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Temperature sensor.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 is possible to connect more than</a:t>
                      </a:r>
                      <a:r>
                        <a:rPr lang="en-US" baseline="0" dirty="0" smtClean="0"/>
                        <a:t> one over one wire </a:t>
                      </a:r>
                      <a:r>
                        <a:rPr lang="en-US" dirty="0" smtClean="0"/>
                        <a:t>to the ESP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 USD / 10 pieces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8.50 USD / 10 pieces</a:t>
                      </a:r>
                    </a:p>
                    <a:p>
                      <a:r>
                        <a:rPr lang="en-US" dirty="0" smtClean="0"/>
                        <a:t>5.90</a:t>
                      </a:r>
                      <a:r>
                        <a:rPr lang="en-US" baseline="0" dirty="0" smtClean="0"/>
                        <a:t> USD / 5 pieces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2664296" cy="167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2216334" cy="1914339"/>
          </a:xfrm>
          <a:prstGeom prst="rect">
            <a:avLst/>
          </a:prstGeom>
        </p:spPr>
      </p:pic>
      <p:pic>
        <p:nvPicPr>
          <p:cNvPr id="1026" name="Picture 2" descr="https://developer.mbed.org/media/cache/components/components/18b20.jpg.200x200_q8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04192"/>
            <a:ext cx="1781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3/3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1360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4,7 k</a:t>
                      </a:r>
                      <a:r>
                        <a:rPr lang="en-US" baseline="0" dirty="0" smtClean="0"/>
                        <a:t> Ohm resistor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Breadboard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Row </a:t>
                      </a:r>
                      <a:r>
                        <a:rPr lang="en-US" sz="1800" dirty="0" err="1" smtClean="0"/>
                        <a:t>Dupont</a:t>
                      </a:r>
                      <a:r>
                        <a:rPr lang="en-US" sz="1800" dirty="0" smtClean="0"/>
                        <a:t> Cable</a:t>
                      </a:r>
                      <a:endParaRPr lang="en-US" sz="1800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connected DS1820.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in GM Electronic (Pilsen), or another electronic shop.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Place to</a:t>
                      </a:r>
                      <a:r>
                        <a:rPr lang="en-US" baseline="0" dirty="0" smtClean="0"/>
                        <a:t> plug all pieces in and connect with wires.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Wires to connect all</a:t>
                      </a:r>
                      <a:r>
                        <a:rPr lang="en-US" baseline="0" dirty="0" smtClean="0"/>
                        <a:t> pieces together.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two types: male-to-male and male-to-female.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~ 0 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 – 5.00 USD</a:t>
                      </a:r>
                    </a:p>
                    <a:p>
                      <a:r>
                        <a:rPr lang="en-US" baseline="0" dirty="0" smtClean="0"/>
                        <a:t>(depends on 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8074"/>
            <a:ext cx="1535184" cy="1977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770818"/>
            <a:ext cx="2328039" cy="2097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87" y="1772816"/>
            <a:ext cx="2063529" cy="21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ESP-01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06875"/>
            <a:ext cx="5881253" cy="5002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4" y="4869160"/>
            <a:ext cx="2088422" cy="9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ESP-01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1124"/>
            <a:ext cx="5904656" cy="4952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088422" cy="9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ESP-12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02055"/>
            <a:ext cx="6984776" cy="5207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57" y="4605837"/>
            <a:ext cx="1886329" cy="16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01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N0108</Template>
  <TotalTime>399</TotalTime>
  <Words>422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Tahoma</vt:lpstr>
      <vt:lpstr>Verdana</vt:lpstr>
      <vt:lpstr>Wingdings</vt:lpstr>
      <vt:lpstr>N0108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GK SOFTWARE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Rejda, Michal</dc:creator>
  <cp:lastModifiedBy>Rejda, Michal</cp:lastModifiedBy>
  <cp:revision>49</cp:revision>
  <dcterms:created xsi:type="dcterms:W3CDTF">2016-11-20T14:20:14Z</dcterms:created>
  <dcterms:modified xsi:type="dcterms:W3CDTF">2017-01-21T11:04:23Z</dcterms:modified>
</cp:coreProperties>
</file>