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74" r:id="rId5"/>
    <p:sldId id="270" r:id="rId6"/>
    <p:sldId id="271" r:id="rId7"/>
    <p:sldId id="272" r:id="rId8"/>
    <p:sldId id="275" r:id="rId9"/>
    <p:sldId id="277" r:id="rId10"/>
    <p:sldId id="276" r:id="rId11"/>
    <p:sldId id="273" r:id="rId12"/>
    <p:sldId id="268" r:id="rId13"/>
    <p:sldId id="282" r:id="rId14"/>
    <p:sldId id="283" r:id="rId15"/>
    <p:sldId id="281" r:id="rId16"/>
    <p:sldId id="265" r:id="rId17"/>
    <p:sldId id="279" r:id="rId18"/>
    <p:sldId id="285" r:id="rId19"/>
    <p:sldId id="266" r:id="rId20"/>
    <p:sldId id="269" r:id="rId21"/>
    <p:sldId id="263" r:id="rId22"/>
    <p:sldId id="262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FFFFFF"/>
    <a:srgbClr val="898989"/>
    <a:srgbClr val="92A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82" autoAdjust="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7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0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DD079-A5C7-4211-B487-5DD4D6307C94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7499-4C9F-4DF3-9D6E-CF2A31E0A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mcu-build.com/" TargetMode="External"/><Relationship Id="rId2" Type="http://schemas.openxmlformats.org/officeDocument/2006/relationships/hyperlink" Target="http://www.prolific.com.tw/US/ShowProduct.aspx?p_id=225&amp;pcid=41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python.org/download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enlo.com/esp8266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nodemcu.readthedocs.io/en/master/en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lific.com.tw/US/ShowProduct.aspx?p_id=229&amp;pcid=41" TargetMode="External"/><Relationship Id="rId2" Type="http://schemas.openxmlformats.org/officeDocument/2006/relationships/hyperlink" Target="https://github.com/nodemcu/nodemcu-devkit/wiki/Getting-Started-on-O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8266/Arduino/blob/master/doc/libraries.md" TargetMode="External"/><Relationship Id="rId2" Type="http://schemas.openxmlformats.org/officeDocument/2006/relationships/hyperlink" Target="https://github.com/esp8266/Arduin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polo-11/esp8266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619672" y="1088792"/>
            <a:ext cx="468000" cy="468000"/>
          </a:xfrm>
          <a:prstGeom prst="ellipse">
            <a:avLst/>
          </a:prstGeom>
          <a:solidFill>
            <a:schemeClr val="tx2">
              <a:lumMod val="60000"/>
              <a:lumOff val="40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04048" y="1460579"/>
            <a:ext cx="468000" cy="468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35" y="2411651"/>
            <a:ext cx="6009525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VERDANA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8510" y="643555"/>
            <a:ext cx="6479399" cy="4959912"/>
          </a:xfrm>
          <a:custGeom>
            <a:avLst/>
            <a:gdLst>
              <a:gd name="connsiteX0" fmla="*/ 0 w 6478358"/>
              <a:gd name="connsiteY0" fmla="*/ 2340000 h 4680000"/>
              <a:gd name="connsiteX1" fmla="*/ 3239179 w 6478358"/>
              <a:gd name="connsiteY1" fmla="*/ 0 h 4680000"/>
              <a:gd name="connsiteX2" fmla="*/ 6478358 w 6478358"/>
              <a:gd name="connsiteY2" fmla="*/ 2340000 h 4680000"/>
              <a:gd name="connsiteX3" fmla="*/ 3239179 w 6478358"/>
              <a:gd name="connsiteY3" fmla="*/ 4680000 h 4680000"/>
              <a:gd name="connsiteX4" fmla="*/ 0 w 6478358"/>
              <a:gd name="connsiteY4" fmla="*/ 2340000 h 4680000"/>
              <a:gd name="connsiteX0" fmla="*/ 1041 w 6479399"/>
              <a:gd name="connsiteY0" fmla="*/ 2340000 h 4680000"/>
              <a:gd name="connsiteX1" fmla="*/ 3240220 w 6479399"/>
              <a:gd name="connsiteY1" fmla="*/ 0 h 4680000"/>
              <a:gd name="connsiteX2" fmla="*/ 6479399 w 6479399"/>
              <a:gd name="connsiteY2" fmla="*/ 2340000 h 4680000"/>
              <a:gd name="connsiteX3" fmla="*/ 3240220 w 6479399"/>
              <a:gd name="connsiteY3" fmla="*/ 4680000 h 4680000"/>
              <a:gd name="connsiteX4" fmla="*/ 1041 w 6479399"/>
              <a:gd name="connsiteY4" fmla="*/ 2340000 h 4680000"/>
              <a:gd name="connsiteX0" fmla="*/ 1041 w 6479399"/>
              <a:gd name="connsiteY0" fmla="*/ 2619912 h 4959912"/>
              <a:gd name="connsiteX1" fmla="*/ 3240220 w 6479399"/>
              <a:gd name="connsiteY1" fmla="*/ 279912 h 4959912"/>
              <a:gd name="connsiteX2" fmla="*/ 6479399 w 6479399"/>
              <a:gd name="connsiteY2" fmla="*/ 2619912 h 4959912"/>
              <a:gd name="connsiteX3" fmla="*/ 3240220 w 6479399"/>
              <a:gd name="connsiteY3" fmla="*/ 4959912 h 4959912"/>
              <a:gd name="connsiteX4" fmla="*/ 1041 w 6479399"/>
              <a:gd name="connsiteY4" fmla="*/ 2619912 h 49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9399" h="4959912">
                <a:moveTo>
                  <a:pt x="1041" y="2619912"/>
                </a:moveTo>
                <a:cubicBezTo>
                  <a:pt x="47223" y="477821"/>
                  <a:pt x="1377380" y="-532888"/>
                  <a:pt x="3240220" y="279912"/>
                </a:cubicBezTo>
                <a:cubicBezTo>
                  <a:pt x="5103060" y="1092712"/>
                  <a:pt x="6479399" y="1327566"/>
                  <a:pt x="6479399" y="2619912"/>
                </a:cubicBezTo>
                <a:cubicBezTo>
                  <a:pt x="6479399" y="3912258"/>
                  <a:pt x="5029169" y="4959912"/>
                  <a:pt x="3240220" y="4959912"/>
                </a:cubicBezTo>
                <a:cubicBezTo>
                  <a:pt x="1451271" y="4959912"/>
                  <a:pt x="-45141" y="4762003"/>
                  <a:pt x="1041" y="261991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80978" y="1155003"/>
            <a:ext cx="5283185" cy="3911352"/>
          </a:xfrm>
          <a:custGeom>
            <a:avLst/>
            <a:gdLst>
              <a:gd name="connsiteX0" fmla="*/ 0 w 5276540"/>
              <a:gd name="connsiteY0" fmla="*/ 1800000 h 3600000"/>
              <a:gd name="connsiteX1" fmla="*/ 2638270 w 5276540"/>
              <a:gd name="connsiteY1" fmla="*/ 0 h 3600000"/>
              <a:gd name="connsiteX2" fmla="*/ 5276540 w 5276540"/>
              <a:gd name="connsiteY2" fmla="*/ 1800000 h 3600000"/>
              <a:gd name="connsiteX3" fmla="*/ 2638270 w 5276540"/>
              <a:gd name="connsiteY3" fmla="*/ 3600000 h 3600000"/>
              <a:gd name="connsiteX4" fmla="*/ 0 w 5276540"/>
              <a:gd name="connsiteY4" fmla="*/ 1800000 h 3600000"/>
              <a:gd name="connsiteX0" fmla="*/ 6645 w 5283185"/>
              <a:gd name="connsiteY0" fmla="*/ 1802888 h 3605776"/>
              <a:gd name="connsiteX1" fmla="*/ 2644915 w 5283185"/>
              <a:gd name="connsiteY1" fmla="*/ 2888 h 3605776"/>
              <a:gd name="connsiteX2" fmla="*/ 5283185 w 5283185"/>
              <a:gd name="connsiteY2" fmla="*/ 1802888 h 3605776"/>
              <a:gd name="connsiteX3" fmla="*/ 2644915 w 5283185"/>
              <a:gd name="connsiteY3" fmla="*/ 3602888 h 3605776"/>
              <a:gd name="connsiteX4" fmla="*/ 6645 w 5283185"/>
              <a:gd name="connsiteY4" fmla="*/ 1802888 h 3605776"/>
              <a:gd name="connsiteX0" fmla="*/ 6645 w 5283185"/>
              <a:gd name="connsiteY0" fmla="*/ 2108464 h 3911352"/>
              <a:gd name="connsiteX1" fmla="*/ 2644915 w 5283185"/>
              <a:gd name="connsiteY1" fmla="*/ 308464 h 3911352"/>
              <a:gd name="connsiteX2" fmla="*/ 5283185 w 5283185"/>
              <a:gd name="connsiteY2" fmla="*/ 2108464 h 3911352"/>
              <a:gd name="connsiteX3" fmla="*/ 2644915 w 5283185"/>
              <a:gd name="connsiteY3" fmla="*/ 3908464 h 3911352"/>
              <a:gd name="connsiteX4" fmla="*/ 6645 w 5283185"/>
              <a:gd name="connsiteY4" fmla="*/ 2108464 h 3911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185" h="3911352">
                <a:moveTo>
                  <a:pt x="6645" y="2108464"/>
                </a:moveTo>
                <a:cubicBezTo>
                  <a:pt x="117481" y="153769"/>
                  <a:pt x="1243257" y="-430445"/>
                  <a:pt x="2644915" y="308464"/>
                </a:cubicBezTo>
                <a:cubicBezTo>
                  <a:pt x="4046573" y="1047373"/>
                  <a:pt x="5283185" y="1114351"/>
                  <a:pt x="5283185" y="2108464"/>
                </a:cubicBezTo>
                <a:cubicBezTo>
                  <a:pt x="5283185" y="3102577"/>
                  <a:pt x="4101991" y="3908464"/>
                  <a:pt x="2644915" y="3908464"/>
                </a:cubicBezTo>
                <a:cubicBezTo>
                  <a:pt x="1187839" y="3908464"/>
                  <a:pt x="-104191" y="4063159"/>
                  <a:pt x="6645" y="21084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193177" y="1309402"/>
            <a:ext cx="1424012" cy="1440160"/>
          </a:xfrm>
          <a:prstGeom prst="ellipse">
            <a:avLst/>
          </a:prstGeom>
          <a:solidFill>
            <a:srgbClr val="00B0F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99792" y="4797152"/>
            <a:ext cx="1188000" cy="1188000"/>
          </a:xfrm>
          <a:prstGeom prst="ellipse">
            <a:avLst/>
          </a:prstGeom>
          <a:solidFill>
            <a:schemeClr val="tx2">
              <a:lumMod val="60000"/>
              <a:lumOff val="4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84205" y="3487174"/>
            <a:ext cx="594000" cy="594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556792"/>
            <a:ext cx="4680520" cy="3240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 8266</a:t>
            </a:r>
          </a:p>
          <a:p>
            <a:pPr algn="l"/>
            <a:r>
              <a:rPr lang="en-US" sz="3000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Workshop</a:t>
            </a:r>
            <a:endParaRPr lang="en-US" sz="3000" b="1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45397" y="5391152"/>
            <a:ext cx="324000" cy="324000"/>
          </a:xfrm>
          <a:prstGeom prst="ellipse">
            <a:avLst/>
          </a:prstGeom>
          <a:solidFill>
            <a:schemeClr val="tx1">
              <a:lumMod val="75000"/>
              <a:lumOff val="25000"/>
              <a:alpha val="6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ESP-12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102055"/>
            <a:ext cx="6984776" cy="52072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57" y="4605837"/>
            <a:ext cx="1886329" cy="16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Breadboard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4495503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are connected vertically.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+/- from one side is NOT connected to other side.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and F-J are connected horizontally.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A-E is NOT connected to F-J.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Connection example on 4</a:t>
            </a:r>
            <a:r>
              <a:rPr lang="en-US" sz="2400" b="0" baseline="30000" dirty="0" smtClean="0"/>
              <a:t>th</a:t>
            </a:r>
            <a:r>
              <a:rPr lang="en-US" sz="2400" b="0" dirty="0" smtClean="0"/>
              <a:t> line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3" y="657351"/>
            <a:ext cx="3813217" cy="56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Get Started on Windows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USB-&gt;Serial driver</a:t>
            </a:r>
            <a:endParaRPr lang="en-US" sz="2400" b="0" dirty="0"/>
          </a:p>
          <a:p>
            <a:pPr lvl="1" algn="l"/>
            <a:r>
              <a:rPr lang="en-US" sz="2200" dirty="0">
                <a:hlinkClick r:id="rId2"/>
              </a:rPr>
              <a:t>http://</a:t>
            </a:r>
            <a:r>
              <a:rPr lang="en-US" sz="2200" dirty="0" smtClean="0">
                <a:hlinkClick r:id="rId2"/>
              </a:rPr>
              <a:t>www.prolific.com.tw/US/ShowProduct.aspx?p_id=225&amp;pcid=41</a:t>
            </a:r>
            <a:endParaRPr lang="en-US" sz="2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firmware</a:t>
            </a:r>
          </a:p>
          <a:p>
            <a:pPr lvl="1" algn="l"/>
            <a:r>
              <a:rPr lang="en-US" sz="2200" b="0" dirty="0">
                <a:hlinkClick r:id="rId3"/>
              </a:rPr>
              <a:t>https://</a:t>
            </a:r>
            <a:r>
              <a:rPr lang="en-US" sz="2200" b="0" dirty="0" smtClean="0">
                <a:hlinkClick r:id="rId3"/>
              </a:rPr>
              <a:t>nodemcu-build.com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Select: file, GPIO, HTTP, net, node, 1-Wire, timer, UART, </a:t>
            </a:r>
            <a:r>
              <a:rPr lang="en-US" sz="2200" b="0" dirty="0" err="1" smtClean="0"/>
              <a:t>WiFi</a:t>
            </a:r>
            <a:endParaRPr lang="en-US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python 2.7.x</a:t>
            </a:r>
          </a:p>
          <a:p>
            <a:pPr lvl="1" algn="l"/>
            <a:r>
              <a:rPr lang="en-US" sz="2200" dirty="0" smtClean="0">
                <a:hlinkClick r:id="rId4"/>
              </a:rPr>
              <a:t>https</a:t>
            </a:r>
            <a:r>
              <a:rPr lang="en-US" sz="2200" dirty="0">
                <a:hlinkClick r:id="rId4"/>
              </a:rPr>
              <a:t>://www.python.org/downloads</a:t>
            </a:r>
            <a:r>
              <a:rPr lang="en-US" sz="2200" dirty="0" smtClean="0">
                <a:hlinkClick r:id="rId4"/>
              </a:rPr>
              <a:t>/</a:t>
            </a:r>
            <a:endParaRPr lang="en-US" sz="220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esptool.py</a:t>
            </a:r>
          </a:p>
          <a:p>
            <a:pPr lvl="1" algn="l"/>
            <a:r>
              <a:rPr lang="en-US" sz="2200" b="0" dirty="0"/>
              <a:t>pip install </a:t>
            </a:r>
            <a:r>
              <a:rPr lang="en-US" sz="2200" b="0" dirty="0" err="1" smtClean="0"/>
              <a:t>esptool</a:t>
            </a:r>
            <a:endParaRPr lang="en-US" sz="22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Flash Firmware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GPIO-00 to GND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USB-to-Serial device to PC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Find COM port number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Go to Device Manager -&gt; Ports</a:t>
            </a: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Flash </a:t>
            </a:r>
            <a:r>
              <a:rPr lang="en-US" sz="2400" b="0" dirty="0"/>
              <a:t>firmware</a:t>
            </a:r>
          </a:p>
          <a:p>
            <a:pPr lvl="1" algn="l"/>
            <a:r>
              <a:rPr lang="en-US" sz="2200" dirty="0"/>
              <a:t>esptool.py --port </a:t>
            </a:r>
            <a:r>
              <a:rPr lang="en-US" sz="2200" dirty="0" smtClean="0"/>
              <a:t>&lt;serial-port-of-ESP8266&gt; </a:t>
            </a:r>
            <a:r>
              <a:rPr lang="en-US" sz="2200" dirty="0" err="1"/>
              <a:t>write_flash</a:t>
            </a:r>
            <a:r>
              <a:rPr lang="en-US" sz="2200" dirty="0"/>
              <a:t> -</a:t>
            </a:r>
            <a:r>
              <a:rPr lang="en-US" sz="2200" dirty="0" err="1"/>
              <a:t>fm</a:t>
            </a:r>
            <a:r>
              <a:rPr lang="en-US" sz="2200" dirty="0"/>
              <a:t> </a:t>
            </a:r>
            <a:r>
              <a:rPr lang="en-US" sz="2200" dirty="0" err="1"/>
              <a:t>qio</a:t>
            </a:r>
            <a:r>
              <a:rPr lang="en-US" sz="2200" dirty="0"/>
              <a:t> 0x00000 &lt;</a:t>
            </a:r>
            <a:r>
              <a:rPr lang="en-US" sz="2200" dirty="0" err="1"/>
              <a:t>nodemcu</a:t>
            </a:r>
            <a:r>
              <a:rPr lang="en-US" sz="2200" dirty="0"/>
              <a:t>-firmware&gt;.</a:t>
            </a:r>
            <a:r>
              <a:rPr lang="en-US" sz="2200" dirty="0" smtClean="0"/>
              <a:t>bin</a:t>
            </a:r>
            <a:endParaRPr lang="en-US" sz="2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Disconnect USB-to-Serial device from PC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Disconnect GPIO-00 from GND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Upload a Program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err="1" smtClean="0"/>
              <a:t>Lua</a:t>
            </a:r>
            <a:r>
              <a:rPr lang="en-US" sz="2400" b="0" dirty="0" smtClean="0"/>
              <a:t> Loader</a:t>
            </a:r>
          </a:p>
          <a:p>
            <a:pPr lvl="1" algn="l"/>
            <a:r>
              <a:rPr lang="en-US" sz="2200" b="0" dirty="0">
                <a:hlinkClick r:id="rId2"/>
              </a:rPr>
              <a:t>http://benlo.com/esp8266</a:t>
            </a:r>
            <a:r>
              <a:rPr lang="en-US" sz="2200" b="0" dirty="0" smtClean="0">
                <a:hlinkClick r:id="rId2"/>
              </a:rPr>
              <a:t>/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USB-to-Serial device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Connect </a:t>
            </a:r>
            <a:r>
              <a:rPr lang="en-US" sz="2400" b="0" dirty="0" err="1" smtClean="0"/>
              <a:t>Lua</a:t>
            </a:r>
            <a:r>
              <a:rPr lang="en-US" sz="2400" b="0" dirty="0" smtClean="0"/>
              <a:t> Loader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Set </a:t>
            </a:r>
            <a:r>
              <a:rPr lang="en-US" sz="2400" b="0" dirty="0" err="1" smtClean="0"/>
              <a:t>WiFi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Upload a program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Run the program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Create Chart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Register on: </a:t>
            </a:r>
            <a:r>
              <a:rPr lang="en-US" sz="2400" b="0" dirty="0">
                <a:hlinkClick r:id="rId2"/>
              </a:rPr>
              <a:t>https://thingspeak.com</a:t>
            </a:r>
            <a:r>
              <a:rPr lang="en-US" sz="2400" b="0" dirty="0" smtClean="0">
                <a:hlinkClick r:id="rId2"/>
              </a:rPr>
              <a:t>/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Create New Channel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Name</a:t>
            </a:r>
            <a:r>
              <a:rPr lang="en-US" sz="2000" dirty="0"/>
              <a:t> </a:t>
            </a:r>
            <a:r>
              <a:rPr lang="en-US" sz="2000" dirty="0" smtClean="0"/>
              <a:t>– e.g. esp8266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Field 1 – e.g. temperature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Find your Write API key to use it in the ESP 8266.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Send the value:</a:t>
            </a:r>
          </a:p>
          <a:p>
            <a:pPr lvl="1" algn="l"/>
            <a:r>
              <a:rPr lang="en-US" sz="2000" b="0" dirty="0" smtClean="0"/>
              <a:t>http</a:t>
            </a:r>
            <a:r>
              <a:rPr lang="en-US" sz="2000" b="0" dirty="0"/>
              <a:t>://</a:t>
            </a:r>
            <a:r>
              <a:rPr lang="en-US" sz="2000" b="0" dirty="0" smtClean="0"/>
              <a:t>api.thingspeak.com/update?key=&lt;API key&gt;&amp;field1=&lt;value&gt;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Other Devices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DHT21 – temperature and humidity sensor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HC-SR04 – ultrasonic distance measuring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HC-SR501 – motion sensor detector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OLED or Nokia 5110 display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Addressable led strips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Servos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…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HC-SR04 – Ultrasonic Distance Measuring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80112" y="1304764"/>
            <a:ext cx="3116447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HC-SR04 requires 5V power supply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Use voltage divider to connect ECHO to ESP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04764"/>
            <a:ext cx="5049431" cy="49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Documentation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Node MCU</a:t>
            </a:r>
          </a:p>
          <a:p>
            <a:pPr lvl="1" algn="l"/>
            <a:r>
              <a:rPr lang="en-US" sz="2200" b="0" dirty="0">
                <a:hlinkClick r:id="rId2"/>
              </a:rPr>
              <a:t>http://nodemcu.readthedocs.io/en/master/en</a:t>
            </a:r>
            <a:r>
              <a:rPr lang="en-US" sz="2200" b="0" dirty="0" smtClean="0">
                <a:hlinkClick r:id="rId2"/>
              </a:rPr>
              <a:t>/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Contains information about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Building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Flashing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Modules</a:t>
            </a:r>
            <a:endParaRPr lang="en-US" sz="22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…</a:t>
            </a: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Node MCU Development Kit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USB-to-Serial + ESP 8266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Easy to put in the breadboard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Whole device is unusable when ESP dies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dirty="0" smtClean="0"/>
              <a:t>E.g. when you reach max number of writes</a:t>
            </a:r>
            <a:endParaRPr lang="en-US" sz="22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109348"/>
            <a:ext cx="4268574" cy="316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Aim for Today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30" y="1439625"/>
            <a:ext cx="675148" cy="72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5246"/>
            <a:ext cx="1974959" cy="17238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215838"/>
            <a:ext cx="4516610" cy="266143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1125262" y="2412244"/>
            <a:ext cx="755397" cy="39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95736" y="3933056"/>
            <a:ext cx="1434576" cy="39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50912" y="152306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°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232" y="5381786"/>
            <a:ext cx="2235192" cy="49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Get Started on Mac OS X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Tutorial</a:t>
            </a:r>
          </a:p>
          <a:p>
            <a:pPr lvl="1" algn="l"/>
            <a:r>
              <a:rPr lang="en-US" sz="2000" b="0" dirty="0" smtClean="0">
                <a:hlinkClick r:id="rId2"/>
              </a:rPr>
              <a:t>https</a:t>
            </a:r>
            <a:r>
              <a:rPr lang="en-US" sz="2000" b="0" dirty="0">
                <a:hlinkClick r:id="rId2"/>
              </a:rPr>
              <a:t>://</a:t>
            </a:r>
            <a:r>
              <a:rPr lang="en-US" sz="2000" b="0" dirty="0" smtClean="0">
                <a:hlinkClick r:id="rId2"/>
              </a:rPr>
              <a:t>github.com/nodemcu/nodemcu-devkit/wiki/Getting-Started-on-OSX</a:t>
            </a:r>
            <a:endParaRPr lang="en-US" sz="20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driver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ESPlorer</a:t>
            </a:r>
            <a:endParaRPr lang="en-US" sz="2000" dirty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dirty="0" smtClean="0"/>
              <a:t>Install python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000" b="0" dirty="0" smtClean="0"/>
              <a:t>Install </a:t>
            </a:r>
            <a:r>
              <a:rPr lang="en-US" sz="2000" b="0" dirty="0" err="1" smtClean="0"/>
              <a:t>esptool</a:t>
            </a:r>
            <a:endParaRPr lang="en-US" sz="20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Driver:</a:t>
            </a:r>
          </a:p>
          <a:p>
            <a:pPr lvl="1" algn="l"/>
            <a:r>
              <a:rPr lang="en-US" sz="2200" b="0" dirty="0" smtClean="0">
                <a:hlinkClick r:id="rId3"/>
              </a:rPr>
              <a:t>http</a:t>
            </a:r>
            <a:r>
              <a:rPr lang="en-US" sz="2200" b="0" dirty="0">
                <a:hlinkClick r:id="rId3"/>
              </a:rPr>
              <a:t>://</a:t>
            </a:r>
            <a:r>
              <a:rPr lang="en-US" sz="2200" b="0" dirty="0" smtClean="0">
                <a:hlinkClick r:id="rId3"/>
              </a:rPr>
              <a:t>www.prolific.com.tw/US/ShowProduct.aspx?p_id=229&amp;pcid=41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Arduino IDE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Install ESP 8266 support into Arduino IDE:</a:t>
            </a:r>
          </a:p>
          <a:p>
            <a:pPr lvl="1" algn="l"/>
            <a:r>
              <a:rPr lang="en-US" sz="2400" b="0" dirty="0" smtClean="0">
                <a:hlinkClick r:id="rId2"/>
              </a:rPr>
              <a:t>https</a:t>
            </a:r>
            <a:r>
              <a:rPr lang="en-US" sz="2400" b="0" dirty="0">
                <a:hlinkClick r:id="rId2"/>
              </a:rPr>
              <a:t>://</a:t>
            </a:r>
            <a:r>
              <a:rPr lang="en-US" sz="2400" b="0" dirty="0" smtClean="0">
                <a:hlinkClick r:id="rId2"/>
              </a:rPr>
              <a:t>github.com/esp8266/Arduino</a:t>
            </a:r>
            <a:endParaRPr lang="en-US" sz="2400" b="0" dirty="0" smtClean="0"/>
          </a:p>
          <a:p>
            <a:pPr algn="l"/>
            <a:endParaRPr lang="en-US" sz="2400" b="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Build in + external libraries</a:t>
            </a:r>
          </a:p>
          <a:p>
            <a:pPr lvl="1" algn="l"/>
            <a:r>
              <a:rPr lang="cs-CZ" sz="2400" dirty="0">
                <a:hlinkClick r:id="rId3"/>
              </a:rPr>
              <a:t>https://</a:t>
            </a:r>
            <a:r>
              <a:rPr lang="cs-CZ" sz="2400" dirty="0" smtClean="0">
                <a:hlinkClick r:id="rId3"/>
              </a:rPr>
              <a:t>github.com/esp8266/Arduino/blob/master/doc/libraries.md</a:t>
            </a:r>
            <a:endParaRPr lang="en-US" sz="2400" dirty="0"/>
          </a:p>
          <a:p>
            <a:pPr lvl="1" algn="l"/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6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My GitHub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>
              <a:hlinkClick r:id="rId2"/>
            </a:endParaRP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>
                <a:hlinkClick r:id="rId2"/>
              </a:rPr>
              <a:t>https</a:t>
            </a:r>
            <a:r>
              <a:rPr lang="en-US" sz="2400" b="0" dirty="0">
                <a:hlinkClick r:id="rId2"/>
              </a:rPr>
              <a:t>://</a:t>
            </a:r>
            <a:r>
              <a:rPr lang="en-US" sz="2400" b="0" dirty="0" smtClean="0">
                <a:hlinkClick r:id="rId2"/>
              </a:rPr>
              <a:t>github.com/apolo-11/esp8266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6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10360"/>
            <a:ext cx="809945" cy="62385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37289" y="2992086"/>
            <a:ext cx="640080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B0F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3204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32 bit CPU with GPIO ports and </a:t>
            </a:r>
            <a:r>
              <a:rPr lang="en-US" sz="2400" b="0" dirty="0" err="1" smtClean="0"/>
              <a:t>WiFi</a:t>
            </a: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dirty="0" smtClean="0"/>
              <a:t>GPIO = general-purpose input/output</a:t>
            </a:r>
            <a:endParaRPr lang="en-US" sz="22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cs-CZ" sz="2400" b="0" dirty="0" smtClean="0"/>
              <a:t>CPU: 80 MHz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Memory</a:t>
            </a:r>
            <a:r>
              <a:rPr lang="cs-CZ" sz="2400" b="0" dirty="0" smtClean="0"/>
              <a:t>: 512kB – 4 MB</a:t>
            </a:r>
            <a:endParaRPr lang="en-US" sz="2400" b="0" dirty="0" smtClean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400" b="0" dirty="0" smtClean="0"/>
              <a:t>Programing languages: C, </a:t>
            </a:r>
            <a:r>
              <a:rPr lang="en-US" sz="2400" b="0" dirty="0" err="1" smtClean="0"/>
              <a:t>Lua</a:t>
            </a:r>
            <a:r>
              <a:rPr lang="en-US" sz="2400" b="0" dirty="0" smtClean="0"/>
              <a:t>, </a:t>
            </a:r>
            <a:r>
              <a:rPr lang="en-US" sz="2400" b="0" dirty="0" err="1" smtClean="0"/>
              <a:t>MicroPython</a:t>
            </a:r>
            <a:endParaRPr lang="en-US" sz="2400" b="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sp>
        <p:nvSpPr>
          <p:cNvPr id="19" name="Subtitle 2"/>
          <p:cNvSpPr txBox="1">
            <a:spLocks/>
          </p:cNvSpPr>
          <p:nvPr/>
        </p:nvSpPr>
        <p:spPr>
          <a:xfrm>
            <a:off x="611560" y="5481228"/>
            <a:ext cx="8084999" cy="1376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cs-CZ" sz="2400" b="0" dirty="0" smtClean="0"/>
              <a:t>ESP 32</a:t>
            </a:r>
            <a:r>
              <a:rPr lang="en-US" sz="2400" b="0" dirty="0" smtClean="0"/>
              <a:t> is a successor of ESP 8266</a:t>
            </a:r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r>
              <a:rPr lang="en-US" sz="2200" b="0" dirty="0" smtClean="0"/>
              <a:t>Dual core, </a:t>
            </a:r>
            <a:r>
              <a:rPr lang="en-US" sz="2200" b="0" dirty="0" err="1" smtClean="0"/>
              <a:t>WiFi</a:t>
            </a:r>
            <a:r>
              <a:rPr lang="en-US" sz="2200" b="0" dirty="0" smtClean="0"/>
              <a:t> + Bluetooth</a:t>
            </a:r>
            <a:r>
              <a:rPr lang="en-US" sz="2000" b="0" dirty="0" smtClean="0"/>
              <a:t> </a:t>
            </a:r>
            <a:endParaRPr lang="en-US" sz="2000" b="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1" y="3449877"/>
            <a:ext cx="82200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52782"/>
              </p:ext>
            </p:extLst>
          </p:nvPr>
        </p:nvGraphicFramePr>
        <p:xfrm>
          <a:off x="611561" y="3887682"/>
          <a:ext cx="8084997" cy="237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2370948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512 kB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2 GPIO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Integrated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Integrated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antenna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l">
                        <a:buFont typeface="Courier New" panose="02070309020205020404" pitchFamily="49" charset="0"/>
                        <a:buChar char="o"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Similar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to ESP-12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Soldering needed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1800" b="0" baseline="0" dirty="0" smtClean="0">
                          <a:solidFill>
                            <a:schemeClr val="tx1"/>
                          </a:solidFill>
                        </a:rPr>
                        <a:t> MB memory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9 GPIO (half with predefined purpose)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Deep sleep mode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External antenna needed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ESP 8266 | Recommended Types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57" y="1821527"/>
            <a:ext cx="2249191" cy="19632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45" y="1778132"/>
            <a:ext cx="2329883" cy="2082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396" y="1909626"/>
            <a:ext cx="1408932" cy="1899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50" y="1817235"/>
            <a:ext cx="917361" cy="189615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35042"/>
              </p:ext>
            </p:extLst>
          </p:nvPr>
        </p:nvGraphicFramePr>
        <p:xfrm>
          <a:off x="611560" y="1329968"/>
          <a:ext cx="8084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999"/>
                <a:gridCol w="2694999"/>
                <a:gridCol w="26949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ESP-12e/f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1/3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1123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 8266 | ESP-01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</a:t>
                      </a:r>
                      <a:r>
                        <a:rPr lang="en-US" baseline="0" dirty="0" smtClean="0"/>
                        <a:t> 8266 | ESP-12e / 12f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ESP-12 adapter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512 kB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 smtClean="0"/>
                        <a:t>WiFi</a:t>
                      </a:r>
                      <a:endParaRPr lang="en-US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17 GPIO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4 MB</a:t>
                      </a:r>
                      <a:r>
                        <a:rPr lang="en-US" baseline="0" dirty="0" smtClean="0"/>
                        <a:t> memory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Pin for wake up from deep sleep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WiFi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Suitable for ESP-12e/f</a:t>
                      </a: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dirty="0" smtClean="0"/>
                        <a:t>dapter for ESP-12e/f not available yet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some pins not connected.</a:t>
                      </a:r>
                      <a:endParaRPr lang="en-US" dirty="0" smtClean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1.80</a:t>
                      </a:r>
                      <a:r>
                        <a:rPr lang="en-US" baseline="0" dirty="0" smtClean="0"/>
                        <a:t> USD</a:t>
                      </a:r>
                    </a:p>
                    <a:p>
                      <a:r>
                        <a:rPr lang="en-US" baseline="0" dirty="0" smtClean="0"/>
                        <a:t>2.70 USD (with adapter)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0.65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1798671" cy="1569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051645"/>
            <a:ext cx="1766444" cy="1579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2051646"/>
            <a:ext cx="1941430" cy="1579200"/>
          </a:xfrm>
          <a:prstGeom prst="rect">
            <a:avLst/>
          </a:prstGeom>
        </p:spPr>
      </p:pic>
      <p:sp>
        <p:nvSpPr>
          <p:cNvPr id="17" name="Subtitle 2"/>
          <p:cNvSpPr txBox="1">
            <a:spLocks/>
          </p:cNvSpPr>
          <p:nvPr/>
        </p:nvSpPr>
        <p:spPr>
          <a:xfrm>
            <a:off x="1403648" y="6416953"/>
            <a:ext cx="7632848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Can be ordered on: </a:t>
            </a:r>
            <a:r>
              <a:rPr lang="en-US" sz="1800" b="0" dirty="0">
                <a:solidFill>
                  <a:schemeClr val="bg1"/>
                </a:solidFill>
              </a:rPr>
              <a:t>https://www.aliexpress.com</a:t>
            </a:r>
            <a:r>
              <a:rPr lang="en-US" sz="1800" b="0" dirty="0" smtClean="0">
                <a:solidFill>
                  <a:schemeClr val="bg1"/>
                </a:solidFill>
              </a:rPr>
              <a:t>/ Prices include shipping.</a:t>
            </a:r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2/3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7712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PL2303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5v to 3.3v AMS1117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DS1820</a:t>
                      </a:r>
                      <a:endParaRPr lang="en-US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USB to TTL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To communicate</a:t>
                      </a:r>
                      <a:r>
                        <a:rPr lang="en-US" baseline="0" dirty="0" smtClean="0"/>
                        <a:t> (program and flash) with ESP from PC.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DC-DC Step-Down Power Supply Buck Module AMS1117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800mA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ESP.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Temperature sensor.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It is possible to connect more than</a:t>
                      </a:r>
                      <a:r>
                        <a:rPr lang="en-US" baseline="0" dirty="0" smtClean="0"/>
                        <a:t> one over one wire </a:t>
                      </a:r>
                      <a:r>
                        <a:rPr lang="en-US" dirty="0" smtClean="0"/>
                        <a:t>to the ESP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dirty="0" smtClean="0"/>
                        <a:t>0.65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2.70 USD / 10 pieces</a:t>
                      </a:r>
                      <a:endParaRPr lang="en-US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8.50 USD / 10 pieces</a:t>
                      </a:r>
                    </a:p>
                    <a:p>
                      <a:r>
                        <a:rPr lang="en-US" dirty="0" smtClean="0"/>
                        <a:t>5.90</a:t>
                      </a:r>
                      <a:r>
                        <a:rPr lang="en-US" baseline="0" dirty="0" smtClean="0"/>
                        <a:t> USD / 5 pieces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88840"/>
            <a:ext cx="2664296" cy="1670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844824"/>
            <a:ext cx="2216334" cy="1914339"/>
          </a:xfrm>
          <a:prstGeom prst="rect">
            <a:avLst/>
          </a:prstGeom>
        </p:spPr>
      </p:pic>
      <p:pic>
        <p:nvPicPr>
          <p:cNvPr id="1026" name="Picture 2" descr="https://developer.mbed.org/media/cache/components/components/18b20.jpg.200x200_q8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804192"/>
            <a:ext cx="17811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1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Shopping List 3/3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1360"/>
              </p:ext>
            </p:extLst>
          </p:nvPr>
        </p:nvGraphicFramePr>
        <p:xfrm>
          <a:off x="467544" y="1412776"/>
          <a:ext cx="8229015" cy="482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005"/>
                <a:gridCol w="2743005"/>
                <a:gridCol w="2743005"/>
              </a:tblGrid>
              <a:tr h="37144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4,7 k</a:t>
                      </a:r>
                      <a:r>
                        <a:rPr lang="en-US" baseline="0" dirty="0" smtClean="0"/>
                        <a:t> Ohm resistor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Breadboard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Row </a:t>
                      </a:r>
                      <a:r>
                        <a:rPr lang="en-US" sz="1800" dirty="0" err="1" smtClean="0"/>
                        <a:t>Dupont</a:t>
                      </a:r>
                      <a:r>
                        <a:rPr lang="en-US" sz="1800" dirty="0" smtClean="0"/>
                        <a:t> Cable</a:t>
                      </a:r>
                      <a:endParaRPr lang="en-US" sz="1800" dirty="0"/>
                    </a:p>
                  </a:txBody>
                  <a:tcPr anchor="ctr"/>
                </a:tc>
              </a:tr>
              <a:tr h="21148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1690153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One for each connected DS1820.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in GM Electronic (Pilsen), or another electronic shop.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Place to</a:t>
                      </a:r>
                      <a:r>
                        <a:rPr lang="en-US" baseline="0" dirty="0" smtClean="0"/>
                        <a:t> plug all pieces in and connect with wires.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Wires to connect all</a:t>
                      </a:r>
                      <a:r>
                        <a:rPr lang="en-US" baseline="0" dirty="0" smtClean="0"/>
                        <a:t> pieces together.</a:t>
                      </a: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Buy</a:t>
                      </a:r>
                      <a:r>
                        <a:rPr lang="en-US" baseline="0" dirty="0" smtClean="0"/>
                        <a:t> two types: male-to-male and male-to-female.</a:t>
                      </a:r>
                      <a:endParaRPr lang="en-US" dirty="0"/>
                    </a:p>
                  </a:txBody>
                  <a:tcPr/>
                </a:tc>
              </a:tr>
              <a:tr h="650024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~ 0 USD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1.10 – 5.00 USD</a:t>
                      </a:r>
                    </a:p>
                    <a:p>
                      <a:r>
                        <a:rPr lang="en-US" baseline="0" dirty="0" smtClean="0"/>
                        <a:t>(depends on 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1.00 USD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Subtitle 2"/>
          <p:cNvSpPr txBox="1">
            <a:spLocks/>
          </p:cNvSpPr>
          <p:nvPr/>
        </p:nvSpPr>
        <p:spPr>
          <a:xfrm>
            <a:off x="5076057" y="6412489"/>
            <a:ext cx="3960440" cy="3964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sz="1800" b="0" dirty="0" smtClean="0">
                <a:solidFill>
                  <a:schemeClr val="bg1"/>
                </a:solidFill>
              </a:rPr>
              <a:t>Images are not in comparable scale.</a:t>
            </a:r>
            <a:endParaRPr lang="en-US" sz="1800" b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48074"/>
            <a:ext cx="1535184" cy="1977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770818"/>
            <a:ext cx="2328039" cy="20973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887" y="1772816"/>
            <a:ext cx="2063529" cy="2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06875"/>
            <a:ext cx="5881253" cy="50024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84" y="4869160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47664" y="332656"/>
            <a:ext cx="7264896" cy="776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sz="3200" dirty="0" smtClean="0">
                <a:solidFill>
                  <a:srgbClr val="00B0F0"/>
                </a:solidFill>
              </a:rPr>
              <a:t>Connection | ESP-01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6" y="6309320"/>
            <a:ext cx="9141365" cy="5512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11560" y="1304764"/>
            <a:ext cx="8084999" cy="5004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indent="0" algn="ctr">
              <a:spcBef>
                <a:spcPct val="20000"/>
              </a:spcBef>
              <a:buFont typeface="Arial" panose="020B0604020202020204" pitchFamily="34" charset="0"/>
              <a:buNone/>
              <a:defRPr sz="30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2400" b="0" dirty="0" smtClean="0"/>
          </a:p>
          <a:p>
            <a:pPr marL="914400" lvl="1" indent="-457200" algn="l">
              <a:buFont typeface="Courier New" panose="02070309020205020404" pitchFamily="49" charset="0"/>
              <a:buChar char="o"/>
            </a:pPr>
            <a:endParaRPr lang="en-US" sz="22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8935"/>
            <a:ext cx="809945" cy="623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351124"/>
            <a:ext cx="5904656" cy="49528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088422" cy="9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010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N0108</Template>
  <TotalTime>897</TotalTime>
  <Words>696</Words>
  <Application>Microsoft Office PowerPoint</Application>
  <PresentationFormat>On-screen Show (4:3)</PresentationFormat>
  <Paragraphs>171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Tahoma</vt:lpstr>
      <vt:lpstr>Verdana</vt:lpstr>
      <vt:lpstr>Wingdings</vt:lpstr>
      <vt:lpstr>N0108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GK SOFTWARE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Rejda, Michal</dc:creator>
  <cp:lastModifiedBy>Rejda, Michal</cp:lastModifiedBy>
  <cp:revision>86</cp:revision>
  <dcterms:created xsi:type="dcterms:W3CDTF">2016-11-20T14:20:14Z</dcterms:created>
  <dcterms:modified xsi:type="dcterms:W3CDTF">2017-01-23T20:28:23Z</dcterms:modified>
</cp:coreProperties>
</file>